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drawings/drawing1.xml" ContentType="application/vnd.openxmlformats-officedocument.drawingml.chartshape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6" r:id="rId2"/>
    <p:sldMasterId id="2147483768" r:id="rId3"/>
    <p:sldMasterId id="2147483780" r:id="rId4"/>
    <p:sldMasterId id="2147483792" r:id="rId5"/>
    <p:sldMasterId id="2147483804" r:id="rId6"/>
    <p:sldMasterId id="2147483816" r:id="rId7"/>
    <p:sldMasterId id="2147483828" r:id="rId8"/>
  </p:sldMasterIdLst>
  <p:notesMasterIdLst>
    <p:notesMasterId r:id="rId80"/>
  </p:notesMasterIdLst>
  <p:sldIdLst>
    <p:sldId id="287" r:id="rId9"/>
    <p:sldId id="549" r:id="rId10"/>
    <p:sldId id="550" r:id="rId11"/>
    <p:sldId id="551" r:id="rId12"/>
    <p:sldId id="552" r:id="rId13"/>
    <p:sldId id="553" r:id="rId14"/>
    <p:sldId id="554" r:id="rId15"/>
    <p:sldId id="555" r:id="rId16"/>
    <p:sldId id="556" r:id="rId17"/>
    <p:sldId id="557" r:id="rId18"/>
    <p:sldId id="558" r:id="rId19"/>
    <p:sldId id="559" r:id="rId20"/>
    <p:sldId id="560" r:id="rId21"/>
    <p:sldId id="534" r:id="rId22"/>
    <p:sldId id="535" r:id="rId23"/>
    <p:sldId id="536" r:id="rId24"/>
    <p:sldId id="537" r:id="rId25"/>
    <p:sldId id="538" r:id="rId26"/>
    <p:sldId id="539" r:id="rId27"/>
    <p:sldId id="540" r:id="rId28"/>
    <p:sldId id="513" r:id="rId29"/>
    <p:sldId id="514" r:id="rId30"/>
    <p:sldId id="515" r:id="rId31"/>
    <p:sldId id="516" r:id="rId32"/>
    <p:sldId id="517" r:id="rId33"/>
    <p:sldId id="518" r:id="rId34"/>
    <p:sldId id="519" r:id="rId35"/>
    <p:sldId id="520" r:id="rId36"/>
    <p:sldId id="521" r:id="rId37"/>
    <p:sldId id="561" r:id="rId38"/>
    <p:sldId id="562" r:id="rId39"/>
    <p:sldId id="563" r:id="rId40"/>
    <p:sldId id="541" r:id="rId41"/>
    <p:sldId id="542" r:id="rId42"/>
    <p:sldId id="543" r:id="rId43"/>
    <p:sldId id="544" r:id="rId44"/>
    <p:sldId id="564" r:id="rId45"/>
    <p:sldId id="565" r:id="rId46"/>
    <p:sldId id="566" r:id="rId47"/>
    <p:sldId id="545" r:id="rId48"/>
    <p:sldId id="546" r:id="rId49"/>
    <p:sldId id="567" r:id="rId50"/>
    <p:sldId id="568" r:id="rId51"/>
    <p:sldId id="569" r:id="rId52"/>
    <p:sldId id="570" r:id="rId53"/>
    <p:sldId id="530" r:id="rId54"/>
    <p:sldId id="531" r:id="rId55"/>
    <p:sldId id="532" r:id="rId56"/>
    <p:sldId id="533" r:id="rId57"/>
    <p:sldId id="485" r:id="rId58"/>
    <p:sldId id="486" r:id="rId59"/>
    <p:sldId id="487" r:id="rId60"/>
    <p:sldId id="488" r:id="rId61"/>
    <p:sldId id="489" r:id="rId62"/>
    <p:sldId id="490" r:id="rId63"/>
    <p:sldId id="491" r:id="rId64"/>
    <p:sldId id="492" r:id="rId65"/>
    <p:sldId id="493" r:id="rId66"/>
    <p:sldId id="494" r:id="rId67"/>
    <p:sldId id="497" r:id="rId68"/>
    <p:sldId id="498" r:id="rId69"/>
    <p:sldId id="499" r:id="rId70"/>
    <p:sldId id="500" r:id="rId71"/>
    <p:sldId id="501" r:id="rId72"/>
    <p:sldId id="502" r:id="rId73"/>
    <p:sldId id="503" r:id="rId74"/>
    <p:sldId id="504" r:id="rId75"/>
    <p:sldId id="505" r:id="rId76"/>
    <p:sldId id="507" r:id="rId77"/>
    <p:sldId id="547" r:id="rId78"/>
    <p:sldId id="548" r:id="rId7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2362" autoAdjust="0"/>
  </p:normalViewPr>
  <p:slideViewPr>
    <p:cSldViewPr>
      <p:cViewPr>
        <p:scale>
          <a:sx n="70" d="100"/>
          <a:sy n="70" d="100"/>
        </p:scale>
        <p:origin x="-1190" y="-274"/>
      </p:cViewPr>
      <p:guideLst>
        <p:guide orient="horz" pos="2160"/>
        <p:guide pos="2880"/>
      </p:guideLst>
    </p:cSldViewPr>
  </p:slideViewPr>
  <p:notesTextViewPr>
    <p:cViewPr>
      <p:scale>
        <a:sx n="1" d="1"/>
        <a:sy n="1" d="1"/>
      </p:scale>
      <p:origin x="0" y="0"/>
    </p:cViewPr>
  </p:notesTextViewPr>
  <p:sorterViewPr>
    <p:cViewPr>
      <p:scale>
        <a:sx n="90" d="100"/>
        <a:sy n="90" d="100"/>
      </p:scale>
      <p:origin x="0" y="121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charts/_rels/chart1.xml.rels><?xml version="1.0" encoding="UTF-8" standalone="yes"?>
<Relationships xmlns="http://schemas.openxmlformats.org/package/2006/relationships"><Relationship Id="rId2" Type="http://schemas.openxmlformats.org/officeDocument/2006/relationships/oleObject" Target="Classeur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lasseur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_rels/chart4.xml.rels><?xml version="1.0" encoding="UTF-8" standalone="yes"?>
<Relationships xmlns="http://schemas.openxmlformats.org/package/2006/relationships"><Relationship Id="rId2" Type="http://schemas.openxmlformats.org/officeDocument/2006/relationships/package" Target="../embeddings/Feuille_de_calcul_Microsoft_Excel2.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Feuille_de_calcul_Microsoft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0"/>
    <c:plotArea>
      <c:layout/>
      <c:doughnutChart>
        <c:varyColors val="1"/>
        <c:dLbls>
          <c:showLegendKey val="0"/>
          <c:showVal val="0"/>
          <c:showCatName val="0"/>
          <c:showSerName val="0"/>
          <c:showPercent val="0"/>
          <c:showBubbleSize val="0"/>
          <c:showLeaderLines val="1"/>
        </c:dLbls>
        <c:firstSliceAng val="0"/>
        <c:holeSize val="50"/>
      </c:doughnutChart>
    </c:plotArea>
    <c:legend>
      <c:legendPos val="r"/>
      <c:layout/>
      <c:overlay val="0"/>
    </c:legend>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0"/>
    <c:plotArea>
      <c:layout/>
      <c:doughnutChart>
        <c:varyColors val="1"/>
        <c:dLbls>
          <c:showLegendKey val="0"/>
          <c:showVal val="0"/>
          <c:showCatName val="0"/>
          <c:showSerName val="0"/>
          <c:showPercent val="0"/>
          <c:showBubbleSize val="0"/>
          <c:showLeaderLines val="1"/>
        </c:dLbls>
        <c:firstSliceAng val="0"/>
        <c:holeSize val="50"/>
      </c:doughnutChart>
    </c:plotArea>
    <c:legend>
      <c:legendPos val="r"/>
      <c:layout/>
      <c:overlay val="0"/>
    </c:legend>
    <c:plotVisOnly val="1"/>
    <c:dispBlanksAs val="zero"/>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pie3DChart>
        <c:varyColors val="1"/>
        <c:ser>
          <c:idx val="0"/>
          <c:order val="0"/>
          <c:tx>
            <c:strRef>
              <c:f>Feuil1!$B$1</c:f>
              <c:strCache>
                <c:ptCount val="1"/>
                <c:pt idx="0">
                  <c:v>Ventes</c:v>
                </c:pt>
              </c:strCache>
            </c:strRef>
          </c:tx>
          <c:explosion val="25"/>
          <c:dPt>
            <c:idx val="0"/>
            <c:bubble3D val="0"/>
            <c:spPr>
              <a:solidFill>
                <a:schemeClr val="accent5">
                  <a:lumMod val="75000"/>
                </a:schemeClr>
              </a:solidFill>
            </c:spPr>
          </c:dPt>
          <c:dPt>
            <c:idx val="1"/>
            <c:bubble3D val="0"/>
            <c:spPr>
              <a:solidFill>
                <a:srgbClr val="92D050"/>
              </a:solidFill>
            </c:spPr>
          </c:dPt>
          <c:dPt>
            <c:idx val="2"/>
            <c:bubble3D val="0"/>
            <c:spPr>
              <a:solidFill>
                <a:schemeClr val="tx2">
                  <a:lumMod val="60000"/>
                  <a:lumOff val="40000"/>
                </a:schemeClr>
              </a:solidFill>
            </c:spPr>
          </c:dPt>
          <c:dLbls>
            <c:dLbl>
              <c:idx val="0"/>
              <c:layout>
                <c:manualLayout>
                  <c:x val="-0.17832664186737887"/>
                  <c:y val="0.1358292151352182"/>
                </c:manualLayout>
              </c:layout>
              <c:tx>
                <c:rich>
                  <a:bodyPr/>
                  <a:lstStyle/>
                  <a:p>
                    <a:pPr>
                      <a:defRPr sz="2000">
                        <a:solidFill>
                          <a:schemeClr val="bg1"/>
                        </a:solidFill>
                      </a:defRPr>
                    </a:pPr>
                    <a:r>
                      <a:rPr lang="en-US" sz="2400" dirty="0" err="1">
                        <a:solidFill>
                          <a:schemeClr val="bg1"/>
                        </a:solidFill>
                      </a:rPr>
                      <a:t>MaterialScience</a:t>
                    </a:r>
                    <a:r>
                      <a:rPr lang="en-US" dirty="0">
                        <a:solidFill>
                          <a:schemeClr val="bg1"/>
                        </a:solidFill>
                      </a:rPr>
                      <a:t>
</a:t>
                    </a:r>
                    <a:r>
                      <a:rPr lang="en-US" sz="4400" dirty="0">
                        <a:solidFill>
                          <a:schemeClr val="bg1"/>
                        </a:solidFill>
                        <a:effectLst>
                          <a:outerShdw blurRad="38100" dist="38100" dir="2700000" algn="tl">
                            <a:srgbClr val="000000">
                              <a:alpha val="43137"/>
                            </a:srgbClr>
                          </a:outerShdw>
                        </a:effectLst>
                      </a:rPr>
                      <a:t>25%</a:t>
                    </a:r>
                  </a:p>
                </c:rich>
              </c:tx>
              <c:spPr/>
              <c:showLegendKey val="0"/>
              <c:showVal val="0"/>
              <c:showCatName val="1"/>
              <c:showSerName val="0"/>
              <c:showPercent val="1"/>
              <c:showBubbleSize val="0"/>
            </c:dLbl>
            <c:dLbl>
              <c:idx val="1"/>
              <c:layout/>
              <c:tx>
                <c:rich>
                  <a:bodyPr/>
                  <a:lstStyle/>
                  <a:p>
                    <a:pPr>
                      <a:defRPr sz="2000">
                        <a:solidFill>
                          <a:schemeClr val="bg1"/>
                        </a:solidFill>
                      </a:defRPr>
                    </a:pPr>
                    <a:r>
                      <a:rPr lang="en-US" sz="2800" dirty="0" err="1">
                        <a:solidFill>
                          <a:schemeClr val="bg1"/>
                        </a:solidFill>
                      </a:rPr>
                      <a:t>CropScience</a:t>
                    </a:r>
                    <a:r>
                      <a:rPr lang="en-US" dirty="0">
                        <a:solidFill>
                          <a:schemeClr val="bg1"/>
                        </a:solidFill>
                      </a:rPr>
                      <a:t>
</a:t>
                    </a:r>
                    <a:r>
                      <a:rPr lang="en-US" sz="4400" dirty="0">
                        <a:solidFill>
                          <a:schemeClr val="bg1"/>
                        </a:solidFill>
                        <a:effectLst>
                          <a:outerShdw blurRad="38100" dist="38100" dir="2700000" algn="tl">
                            <a:srgbClr val="000000">
                              <a:alpha val="43137"/>
                            </a:srgbClr>
                          </a:outerShdw>
                        </a:effectLst>
                      </a:rPr>
                      <a:t>22%</a:t>
                    </a:r>
                  </a:p>
                </c:rich>
              </c:tx>
              <c:spPr/>
              <c:showLegendKey val="0"/>
              <c:showVal val="0"/>
              <c:showCatName val="1"/>
              <c:showSerName val="0"/>
              <c:showPercent val="1"/>
              <c:showBubbleSize val="0"/>
            </c:dLbl>
            <c:dLbl>
              <c:idx val="2"/>
              <c:layout>
                <c:manualLayout>
                  <c:x val="0.19235610555784133"/>
                  <c:y val="-9.0349547882213624E-2"/>
                </c:manualLayout>
              </c:layout>
              <c:tx>
                <c:rich>
                  <a:bodyPr/>
                  <a:lstStyle/>
                  <a:p>
                    <a:pPr>
                      <a:defRPr sz="2000">
                        <a:solidFill>
                          <a:schemeClr val="bg1"/>
                        </a:solidFill>
                      </a:defRPr>
                    </a:pPr>
                    <a:r>
                      <a:rPr lang="en-US" sz="2800" dirty="0">
                        <a:solidFill>
                          <a:schemeClr val="bg1"/>
                        </a:solidFill>
                      </a:rPr>
                      <a:t>HealthCare</a:t>
                    </a:r>
                    <a:r>
                      <a:rPr lang="en-US" dirty="0">
                        <a:solidFill>
                          <a:schemeClr val="bg1"/>
                        </a:solidFill>
                      </a:rPr>
                      <a:t>
</a:t>
                    </a:r>
                    <a:r>
                      <a:rPr lang="en-US" sz="4400" dirty="0">
                        <a:solidFill>
                          <a:schemeClr val="bg1"/>
                        </a:solidFill>
                        <a:effectLst>
                          <a:outerShdw blurRad="38100" dist="38100" dir="2700000" algn="tl">
                            <a:srgbClr val="000000">
                              <a:alpha val="43137"/>
                            </a:srgbClr>
                          </a:outerShdw>
                        </a:effectLst>
                      </a:rPr>
                      <a:t>53%</a:t>
                    </a:r>
                  </a:p>
                </c:rich>
              </c:tx>
              <c:spPr/>
              <c:showLegendKey val="0"/>
              <c:showVal val="0"/>
              <c:showCatName val="1"/>
              <c:showSerName val="0"/>
              <c:showPercent val="1"/>
              <c:showBubbleSize val="0"/>
            </c:dLbl>
            <c:txPr>
              <a:bodyPr/>
              <a:lstStyle/>
              <a:p>
                <a:pPr>
                  <a:defRPr sz="2000"/>
                </a:pPr>
                <a:endParaRPr lang="fr-FR"/>
              </a:p>
            </c:txPr>
            <c:showLegendKey val="0"/>
            <c:showVal val="0"/>
            <c:showCatName val="1"/>
            <c:showSerName val="0"/>
            <c:showPercent val="1"/>
            <c:showBubbleSize val="0"/>
            <c:showLeaderLines val="1"/>
          </c:dLbls>
          <c:cat>
            <c:strRef>
              <c:f>Feuil1!$A$2:$A$4</c:f>
              <c:strCache>
                <c:ptCount val="3"/>
                <c:pt idx="0">
                  <c:v>MaterialScience</c:v>
                </c:pt>
                <c:pt idx="1">
                  <c:v>CropScience</c:v>
                </c:pt>
                <c:pt idx="2">
                  <c:v>HealthCare</c:v>
                </c:pt>
              </c:strCache>
            </c:strRef>
          </c:cat>
          <c:val>
            <c:numRef>
              <c:f>Feuil1!$B$2:$B$4</c:f>
              <c:numCache>
                <c:formatCode>General</c:formatCode>
                <c:ptCount val="3"/>
                <c:pt idx="0">
                  <c:v>7520</c:v>
                </c:pt>
                <c:pt idx="1">
                  <c:v>6510</c:v>
                </c:pt>
                <c:pt idx="2">
                  <c:v>15988</c:v>
                </c:pt>
              </c:numCache>
            </c:numRef>
          </c:val>
        </c:ser>
        <c:dLbls>
          <c:showLegendKey val="0"/>
          <c:showVal val="0"/>
          <c:showCatName val="1"/>
          <c:showSerName val="0"/>
          <c:showPercent val="1"/>
          <c:showBubbleSize val="0"/>
          <c:showLeaderLines val="1"/>
        </c:dLbls>
      </c:pie3DChart>
    </c:plotArea>
    <c:plotVisOnly val="1"/>
    <c:dispBlanksAs val="gap"/>
    <c:showDLblsOverMax val="0"/>
  </c:chart>
  <c:txPr>
    <a:bodyPr/>
    <a:lstStyle/>
    <a:p>
      <a:pPr>
        <a:defRPr sz="1800"/>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Feuil1!$B$1</c:f>
              <c:strCache>
                <c:ptCount val="1"/>
                <c:pt idx="0">
                  <c:v>Ventes</c:v>
                </c:pt>
              </c:strCache>
            </c:strRef>
          </c:tx>
          <c:explosion val="25"/>
          <c:dLbls>
            <c:dLbl>
              <c:idx val="0"/>
              <c:layout/>
              <c:tx>
                <c:rich>
                  <a:bodyPr/>
                  <a:lstStyle/>
                  <a:p>
                    <a:pPr>
                      <a:defRPr sz="2000">
                        <a:solidFill>
                          <a:schemeClr val="bg1"/>
                        </a:solidFill>
                      </a:defRPr>
                    </a:pPr>
                    <a:r>
                      <a:rPr lang="en-US" dirty="0">
                        <a:solidFill>
                          <a:schemeClr val="bg1"/>
                        </a:solidFill>
                      </a:rPr>
                      <a:t>Pharmaceuticals
</a:t>
                    </a:r>
                    <a:r>
                      <a:rPr lang="en-US" sz="4400" dirty="0">
                        <a:solidFill>
                          <a:schemeClr val="bg1"/>
                        </a:solidFill>
                        <a:effectLst>
                          <a:outerShdw blurRad="38100" dist="38100" dir="2700000" algn="tl">
                            <a:srgbClr val="000000">
                              <a:alpha val="43137"/>
                            </a:srgbClr>
                          </a:outerShdw>
                        </a:effectLst>
                      </a:rPr>
                      <a:t>66%</a:t>
                    </a:r>
                  </a:p>
                </c:rich>
              </c:tx>
              <c:spPr/>
              <c:showLegendKey val="0"/>
              <c:showVal val="0"/>
              <c:showCatName val="1"/>
              <c:showSerName val="0"/>
              <c:showPercent val="1"/>
              <c:showBubbleSize val="0"/>
            </c:dLbl>
            <c:dLbl>
              <c:idx val="1"/>
              <c:layout/>
              <c:tx>
                <c:rich>
                  <a:bodyPr/>
                  <a:lstStyle/>
                  <a:p>
                    <a:r>
                      <a:rPr lang="en-US" dirty="0"/>
                      <a:t>Animal Health
</a:t>
                    </a:r>
                    <a:r>
                      <a:rPr lang="en-US" sz="4400" dirty="0"/>
                      <a:t>6%</a:t>
                    </a:r>
                  </a:p>
                </c:rich>
              </c:tx>
              <c:showLegendKey val="0"/>
              <c:showVal val="0"/>
              <c:showCatName val="1"/>
              <c:showSerName val="0"/>
              <c:showPercent val="1"/>
              <c:showBubbleSize val="0"/>
            </c:dLbl>
            <c:dLbl>
              <c:idx val="2"/>
              <c:layout/>
              <c:tx>
                <c:rich>
                  <a:bodyPr/>
                  <a:lstStyle/>
                  <a:p>
                    <a:r>
                      <a:rPr lang="en-US" dirty="0"/>
                      <a:t>Medical Care
</a:t>
                    </a:r>
                    <a:r>
                      <a:rPr lang="en-US" sz="4400" dirty="0"/>
                      <a:t>9%</a:t>
                    </a:r>
                  </a:p>
                </c:rich>
              </c:tx>
              <c:showLegendKey val="0"/>
              <c:showVal val="0"/>
              <c:showCatName val="1"/>
              <c:showSerName val="0"/>
              <c:showPercent val="1"/>
              <c:showBubbleSize val="0"/>
            </c:dLbl>
            <c:dLbl>
              <c:idx val="3"/>
              <c:layout/>
              <c:tx>
                <c:rich>
                  <a:bodyPr/>
                  <a:lstStyle/>
                  <a:p>
                    <a:pPr>
                      <a:defRPr sz="2000">
                        <a:solidFill>
                          <a:schemeClr val="bg1"/>
                        </a:solidFill>
                      </a:defRPr>
                    </a:pPr>
                    <a:r>
                      <a:rPr lang="en-US" dirty="0">
                        <a:solidFill>
                          <a:schemeClr val="bg1"/>
                        </a:solidFill>
                      </a:rPr>
                      <a:t>Consumer Care
</a:t>
                    </a:r>
                    <a:r>
                      <a:rPr lang="en-US" sz="4400" dirty="0">
                        <a:solidFill>
                          <a:schemeClr val="bg1"/>
                        </a:solidFill>
                        <a:effectLst>
                          <a:outerShdw blurRad="38100" dist="38100" dir="2700000" algn="tl">
                            <a:srgbClr val="000000">
                              <a:alpha val="43137"/>
                            </a:srgbClr>
                          </a:outerShdw>
                        </a:effectLst>
                      </a:rPr>
                      <a:t>19%</a:t>
                    </a:r>
                  </a:p>
                </c:rich>
              </c:tx>
              <c:spPr/>
              <c:showLegendKey val="0"/>
              <c:showVal val="0"/>
              <c:showCatName val="1"/>
              <c:showSerName val="0"/>
              <c:showPercent val="1"/>
              <c:showBubbleSize val="0"/>
            </c:dLbl>
            <c:txPr>
              <a:bodyPr/>
              <a:lstStyle/>
              <a:p>
                <a:pPr>
                  <a:defRPr sz="2000"/>
                </a:pPr>
                <a:endParaRPr lang="fr-FR"/>
              </a:p>
            </c:txPr>
            <c:showLegendKey val="0"/>
            <c:showVal val="0"/>
            <c:showCatName val="1"/>
            <c:showSerName val="0"/>
            <c:showPercent val="1"/>
            <c:showBubbleSize val="0"/>
            <c:showLeaderLines val="1"/>
          </c:dLbls>
          <c:cat>
            <c:strRef>
              <c:f>Feuil1!$A$2:$A$5</c:f>
              <c:strCache>
                <c:ptCount val="4"/>
                <c:pt idx="0">
                  <c:v>Pharmaceuticals</c:v>
                </c:pt>
                <c:pt idx="1">
                  <c:v>Animal Health</c:v>
                </c:pt>
                <c:pt idx="2">
                  <c:v>Medical Care</c:v>
                </c:pt>
                <c:pt idx="3">
                  <c:v>Consumer Care</c:v>
                </c:pt>
              </c:strCache>
            </c:strRef>
          </c:cat>
          <c:val>
            <c:numRef>
              <c:f>Feuil1!$B$2:$B$5</c:f>
              <c:numCache>
                <c:formatCode>General</c:formatCode>
                <c:ptCount val="4"/>
                <c:pt idx="0">
                  <c:v>10467</c:v>
                </c:pt>
                <c:pt idx="1">
                  <c:v>977</c:v>
                </c:pt>
                <c:pt idx="2">
                  <c:v>1464</c:v>
                </c:pt>
                <c:pt idx="3">
                  <c:v>3080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fr-FR"/>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Therapeutic</c:v>
                </c:pt>
              </c:strCache>
            </c:strRef>
          </c:tx>
          <c:dLbls>
            <c:dLbl>
              <c:idx val="0"/>
              <c:layout>
                <c:manualLayout>
                  <c:x val="0.19664273414065103"/>
                  <c:y val="5.7763647129566775E-2"/>
                </c:manualLayout>
              </c:layout>
              <c:showLegendKey val="0"/>
              <c:showVal val="0"/>
              <c:showCatName val="1"/>
              <c:showSerName val="0"/>
              <c:showPercent val="1"/>
              <c:showBubbleSize val="0"/>
            </c:dLbl>
            <c:dLbl>
              <c:idx val="1"/>
              <c:layout>
                <c:manualLayout>
                  <c:x val="-0.10048553632929667"/>
                  <c:y val="0.17750819917496238"/>
                </c:manualLayout>
              </c:layout>
              <c:tx>
                <c:rich>
                  <a:bodyPr/>
                  <a:lstStyle/>
                  <a:p>
                    <a:pPr>
                      <a:defRPr sz="2400">
                        <a:solidFill>
                          <a:schemeClr val="bg1"/>
                        </a:solidFill>
                      </a:defRPr>
                    </a:pPr>
                    <a:r>
                      <a:rPr lang="en-US" sz="2400" dirty="0">
                        <a:solidFill>
                          <a:schemeClr val="bg1"/>
                        </a:solidFill>
                      </a:rPr>
                      <a:t>Dermatologic
</a:t>
                    </a:r>
                    <a:r>
                      <a:rPr lang="en-US" sz="4400" dirty="0">
                        <a:solidFill>
                          <a:schemeClr val="bg1"/>
                        </a:solidFill>
                      </a:rPr>
                      <a:t>12%</a:t>
                    </a:r>
                  </a:p>
                </c:rich>
              </c:tx>
              <c:spPr/>
              <c:showLegendKey val="0"/>
              <c:showVal val="0"/>
              <c:showCatName val="1"/>
              <c:showSerName val="0"/>
              <c:showPercent val="1"/>
              <c:showBubbleSize val="0"/>
            </c:dLbl>
            <c:dLbl>
              <c:idx val="2"/>
              <c:tx>
                <c:rich>
                  <a:bodyPr/>
                  <a:lstStyle/>
                  <a:p>
                    <a:pPr>
                      <a:defRPr sz="2400">
                        <a:solidFill>
                          <a:schemeClr val="bg1"/>
                        </a:solidFill>
                      </a:defRPr>
                    </a:pPr>
                    <a:r>
                      <a:rPr lang="en-US" dirty="0">
                        <a:solidFill>
                          <a:schemeClr val="bg1"/>
                        </a:solidFill>
                      </a:rPr>
                      <a:t>Gastro
</a:t>
                    </a:r>
                    <a:r>
                      <a:rPr lang="en-US" sz="4400" dirty="0">
                        <a:solidFill>
                          <a:schemeClr val="bg1"/>
                        </a:solidFill>
                      </a:rPr>
                      <a:t>13%</a:t>
                    </a:r>
                  </a:p>
                </c:rich>
              </c:tx>
              <c:spPr/>
              <c:showLegendKey val="0"/>
              <c:showVal val="0"/>
              <c:showCatName val="1"/>
              <c:showSerName val="0"/>
              <c:showPercent val="1"/>
              <c:showBubbleSize val="0"/>
            </c:dLbl>
            <c:dLbl>
              <c:idx val="3"/>
              <c:tx>
                <c:rich>
                  <a:bodyPr/>
                  <a:lstStyle/>
                  <a:p>
                    <a:pPr>
                      <a:defRPr sz="2400">
                        <a:solidFill>
                          <a:schemeClr val="bg1"/>
                        </a:solidFill>
                      </a:defRPr>
                    </a:pPr>
                    <a:r>
                      <a:rPr lang="en-US" dirty="0">
                        <a:solidFill>
                          <a:schemeClr val="bg1"/>
                        </a:solidFill>
                      </a:rPr>
                      <a:t>Others
</a:t>
                    </a:r>
                    <a:r>
                      <a:rPr lang="en-US" sz="4400" dirty="0">
                        <a:solidFill>
                          <a:schemeClr val="bg1"/>
                        </a:solidFill>
                      </a:rPr>
                      <a:t>23%</a:t>
                    </a:r>
                  </a:p>
                </c:rich>
              </c:tx>
              <c:spPr/>
              <c:showLegendKey val="0"/>
              <c:showVal val="0"/>
              <c:showCatName val="1"/>
              <c:showSerName val="0"/>
              <c:showPercent val="1"/>
              <c:showBubbleSize val="0"/>
            </c:dLbl>
            <c:dLbl>
              <c:idx val="4"/>
              <c:layout>
                <c:manualLayout>
                  <c:x val="0.10067770247750259"/>
                  <c:y val="-0.1347292171593174"/>
                </c:manualLayout>
              </c:layout>
              <c:tx>
                <c:rich>
                  <a:bodyPr/>
                  <a:lstStyle/>
                  <a:p>
                    <a:pPr>
                      <a:defRPr sz="2400">
                        <a:solidFill>
                          <a:schemeClr val="bg1"/>
                        </a:solidFill>
                      </a:defRPr>
                    </a:pPr>
                    <a:r>
                      <a:rPr lang="en-US" dirty="0">
                        <a:solidFill>
                          <a:schemeClr val="bg1"/>
                        </a:solidFill>
                      </a:rPr>
                      <a:t>Nutritionals
</a:t>
                    </a:r>
                    <a:r>
                      <a:rPr lang="en-US" sz="4400" dirty="0">
                        <a:solidFill>
                          <a:schemeClr val="bg1"/>
                        </a:solidFill>
                      </a:rPr>
                      <a:t>13%</a:t>
                    </a:r>
                  </a:p>
                </c:rich>
              </c:tx>
              <c:spPr/>
              <c:showLegendKey val="0"/>
              <c:showVal val="0"/>
              <c:showCatName val="1"/>
              <c:showSerName val="0"/>
              <c:showPercent val="1"/>
              <c:showBubbleSize val="0"/>
            </c:dLbl>
            <c:dLbl>
              <c:idx val="5"/>
              <c:layout>
                <c:manualLayout>
                  <c:x val="0.17092909815576068"/>
                  <c:y val="-3.5404483878675841E-2"/>
                </c:manualLayout>
              </c:layout>
              <c:tx>
                <c:rich>
                  <a:bodyPr/>
                  <a:lstStyle/>
                  <a:p>
                    <a:pPr>
                      <a:defRPr sz="2400">
                        <a:solidFill>
                          <a:schemeClr val="bg1"/>
                        </a:solidFill>
                      </a:defRPr>
                    </a:pPr>
                    <a:r>
                      <a:rPr lang="en-US" sz="2400" dirty="0">
                        <a:solidFill>
                          <a:schemeClr val="bg1"/>
                        </a:solidFill>
                      </a:rPr>
                      <a:t>CASF </a:t>
                    </a:r>
                    <a:endParaRPr lang="en-US" sz="2400" dirty="0" smtClean="0">
                      <a:solidFill>
                        <a:schemeClr val="bg1"/>
                      </a:solidFill>
                    </a:endParaRPr>
                  </a:p>
                  <a:p>
                    <a:pPr>
                      <a:defRPr sz="2400">
                        <a:solidFill>
                          <a:schemeClr val="bg1"/>
                        </a:solidFill>
                      </a:defRPr>
                    </a:pPr>
                    <a:r>
                      <a:rPr lang="en-US" sz="2400" dirty="0" smtClean="0">
                        <a:solidFill>
                          <a:schemeClr val="bg1"/>
                        </a:solidFill>
                      </a:rPr>
                      <a:t>(</a:t>
                    </a:r>
                    <a:r>
                      <a:rPr lang="en-US" sz="2400" dirty="0">
                        <a:solidFill>
                          <a:schemeClr val="bg1"/>
                        </a:solidFill>
                      </a:rPr>
                      <a:t>Cold, </a:t>
                    </a:r>
                    <a:r>
                      <a:rPr lang="en-US" sz="2400" dirty="0" smtClean="0">
                        <a:solidFill>
                          <a:schemeClr val="bg1"/>
                        </a:solidFill>
                      </a:rPr>
                      <a:t>Allergy, </a:t>
                    </a:r>
                  </a:p>
                  <a:p>
                    <a:pPr>
                      <a:defRPr sz="2400">
                        <a:solidFill>
                          <a:schemeClr val="bg1"/>
                        </a:solidFill>
                      </a:defRPr>
                    </a:pPr>
                    <a:r>
                      <a:rPr lang="en-US" sz="2400" dirty="0" smtClean="0">
                        <a:solidFill>
                          <a:schemeClr val="bg1"/>
                        </a:solidFill>
                      </a:rPr>
                      <a:t>Sinus</a:t>
                    </a:r>
                    <a:r>
                      <a:rPr lang="en-US" sz="2400" dirty="0">
                        <a:solidFill>
                          <a:schemeClr val="bg1"/>
                        </a:solidFill>
                      </a:rPr>
                      <a:t>, Flu)</a:t>
                    </a:r>
                    <a:r>
                      <a:rPr lang="en-US" sz="4400" dirty="0">
                        <a:solidFill>
                          <a:schemeClr val="bg1"/>
                        </a:solidFill>
                      </a:rPr>
                      <a:t>
22%</a:t>
                    </a:r>
                  </a:p>
                </c:rich>
              </c:tx>
              <c:spPr/>
              <c:showLegendKey val="0"/>
              <c:showVal val="0"/>
              <c:showCatName val="1"/>
              <c:showSerName val="0"/>
              <c:showPercent val="1"/>
              <c:showBubbleSize val="0"/>
            </c:dLbl>
            <c:dLbl>
              <c:idx val="6"/>
              <c:tx>
                <c:rich>
                  <a:bodyPr/>
                  <a:lstStyle/>
                  <a:p>
                    <a:pPr>
                      <a:defRPr sz="2400">
                        <a:solidFill>
                          <a:schemeClr val="bg1"/>
                        </a:solidFill>
                      </a:defRPr>
                    </a:pPr>
                    <a:r>
                      <a:rPr lang="en-US" dirty="0">
                        <a:solidFill>
                          <a:schemeClr val="bg1"/>
                        </a:solidFill>
                      </a:rPr>
                      <a:t>Analgesics
</a:t>
                    </a:r>
                    <a:r>
                      <a:rPr lang="en-US" sz="4400" dirty="0">
                        <a:solidFill>
                          <a:schemeClr val="bg1"/>
                        </a:solidFill>
                      </a:rPr>
                      <a:t>16%</a:t>
                    </a:r>
                  </a:p>
                </c:rich>
              </c:tx>
              <c:spPr/>
              <c:showLegendKey val="0"/>
              <c:showVal val="0"/>
              <c:showCatName val="1"/>
              <c:showSerName val="0"/>
              <c:showPercent val="1"/>
              <c:showBubbleSize val="0"/>
            </c:dLbl>
            <c:txPr>
              <a:bodyPr/>
              <a:lstStyle/>
              <a:p>
                <a:pPr>
                  <a:defRPr sz="2400"/>
                </a:pPr>
                <a:endParaRPr lang="fr-FR"/>
              </a:p>
            </c:txPr>
            <c:showLegendKey val="0"/>
            <c:showVal val="0"/>
            <c:showCatName val="1"/>
            <c:showSerName val="0"/>
            <c:showPercent val="1"/>
            <c:showBubbleSize val="0"/>
            <c:showLeaderLines val="1"/>
          </c:dLbls>
          <c:cat>
            <c:strRef>
              <c:f>Feuil1!$A$2:$A$8</c:f>
              <c:strCache>
                <c:ptCount val="7"/>
                <c:pt idx="0">
                  <c:v>Cardio</c:v>
                </c:pt>
                <c:pt idx="1">
                  <c:v>Dermatologic</c:v>
                </c:pt>
                <c:pt idx="2">
                  <c:v>Gastro</c:v>
                </c:pt>
                <c:pt idx="3">
                  <c:v>Others</c:v>
                </c:pt>
                <c:pt idx="4">
                  <c:v>Nutritionals</c:v>
                </c:pt>
                <c:pt idx="5">
                  <c:v>CASF (Cold, Allergy, Sinus, Flu)</c:v>
                </c:pt>
                <c:pt idx="6">
                  <c:v>Analgesics</c:v>
                </c:pt>
              </c:strCache>
            </c:strRef>
          </c:cat>
          <c:val>
            <c:numRef>
              <c:f>Feuil1!$B$2:$B$8</c:f>
              <c:numCache>
                <c:formatCode>General</c:formatCode>
                <c:ptCount val="7"/>
                <c:pt idx="0">
                  <c:v>1</c:v>
                </c:pt>
                <c:pt idx="1">
                  <c:v>12</c:v>
                </c:pt>
                <c:pt idx="2">
                  <c:v>13</c:v>
                </c:pt>
                <c:pt idx="3">
                  <c:v>23</c:v>
                </c:pt>
                <c:pt idx="4">
                  <c:v>13</c:v>
                </c:pt>
                <c:pt idx="5">
                  <c:v>22</c:v>
                </c:pt>
                <c:pt idx="6">
                  <c:v>16</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sz="1800"/>
      </a:pPr>
      <a:endParaRPr lang="fr-FR"/>
    </a:p>
  </c:txPr>
  <c:externalData r:id="rId1">
    <c:autoUpdate val="0"/>
  </c:externalData>
  <c:userShapes r:id="rId2"/>
</c:chartSpac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79BCE4-E56E-4805-8895-78F60677572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B0384D0D-DE7D-460B-A8EF-0F2E2551C43A}">
      <dgm:prSet phldrT="[Texte]" phldr="1"/>
      <dgm:spPr>
        <a:blipFill rotWithShape="0">
          <a:blip xmlns:r="http://schemas.openxmlformats.org/officeDocument/2006/relationships" r:embed="rId1"/>
          <a:stretch>
            <a:fillRect/>
          </a:stretch>
        </a:blipFill>
      </dgm:spPr>
      <dgm:t>
        <a:bodyPr/>
        <a:lstStyle/>
        <a:p>
          <a:endParaRPr lang="fr-FR" dirty="0"/>
        </a:p>
      </dgm:t>
    </dgm:pt>
    <dgm:pt modelId="{9388A792-FDFA-44E0-810F-48AEEC8D939A}" type="parTrans" cxnId="{16D950D9-F5C9-4EC8-9853-8A75B642F930}">
      <dgm:prSet/>
      <dgm:spPr/>
      <dgm:t>
        <a:bodyPr/>
        <a:lstStyle/>
        <a:p>
          <a:endParaRPr lang="fr-FR"/>
        </a:p>
      </dgm:t>
    </dgm:pt>
    <dgm:pt modelId="{3B95B1DF-D5AA-4570-95EE-12896BF82AA8}" type="sibTrans" cxnId="{16D950D9-F5C9-4EC8-9853-8A75B642F930}">
      <dgm:prSet/>
      <dgm:spPr/>
      <dgm:t>
        <a:bodyPr/>
        <a:lstStyle/>
        <a:p>
          <a:endParaRPr lang="fr-FR"/>
        </a:p>
      </dgm:t>
    </dgm:pt>
    <dgm:pt modelId="{2096EF40-183F-4072-91AA-A532C0F439D4}">
      <dgm:prSet phldrT="[Texte]" phldr="1"/>
      <dgm:spPr>
        <a:blipFill rotWithShape="0">
          <a:blip xmlns:r="http://schemas.openxmlformats.org/officeDocument/2006/relationships" r:embed="rId2"/>
          <a:stretch>
            <a:fillRect/>
          </a:stretch>
        </a:blipFill>
      </dgm:spPr>
      <dgm:t>
        <a:bodyPr/>
        <a:lstStyle/>
        <a:p>
          <a:endParaRPr lang="fr-FR" dirty="0"/>
        </a:p>
      </dgm:t>
    </dgm:pt>
    <dgm:pt modelId="{8B44C922-228B-40D5-9E09-4778AAE3C2E7}" type="parTrans" cxnId="{BFF01A94-AEEA-4112-AD23-E29D1AAF846E}">
      <dgm:prSet/>
      <dgm:spPr/>
      <dgm:t>
        <a:bodyPr/>
        <a:lstStyle/>
        <a:p>
          <a:endParaRPr lang="fr-FR"/>
        </a:p>
      </dgm:t>
    </dgm:pt>
    <dgm:pt modelId="{7940DE0A-12C3-4D8D-8365-69D15A8BEB31}" type="sibTrans" cxnId="{BFF01A94-AEEA-4112-AD23-E29D1AAF846E}">
      <dgm:prSet/>
      <dgm:spPr/>
      <dgm:t>
        <a:bodyPr/>
        <a:lstStyle/>
        <a:p>
          <a:endParaRPr lang="fr-FR"/>
        </a:p>
      </dgm:t>
    </dgm:pt>
    <dgm:pt modelId="{2F3F3025-1B3A-475E-A94D-036584D73FEC}">
      <dgm:prSet phldrT="[Texte]" phldr="1"/>
      <dgm:spPr>
        <a:blipFill rotWithShape="0">
          <a:blip xmlns:r="http://schemas.openxmlformats.org/officeDocument/2006/relationships" r:embed="rId3"/>
          <a:stretch>
            <a:fillRect/>
          </a:stretch>
        </a:blipFill>
      </dgm:spPr>
      <dgm:t>
        <a:bodyPr/>
        <a:lstStyle/>
        <a:p>
          <a:endParaRPr lang="fr-FR" dirty="0"/>
        </a:p>
      </dgm:t>
    </dgm:pt>
    <dgm:pt modelId="{C601649A-2B61-4BB0-A9C9-8C3A245D5788}" type="sibTrans" cxnId="{D05ACC0A-00F8-48B9-AA59-B1D23E945C25}">
      <dgm:prSet/>
      <dgm:spPr/>
      <dgm:t>
        <a:bodyPr/>
        <a:lstStyle/>
        <a:p>
          <a:endParaRPr lang="fr-FR"/>
        </a:p>
      </dgm:t>
    </dgm:pt>
    <dgm:pt modelId="{2335274B-6BEE-4E8F-AFF4-F2B0D2E8B0FF}" type="parTrans" cxnId="{D05ACC0A-00F8-48B9-AA59-B1D23E945C25}">
      <dgm:prSet/>
      <dgm:spPr/>
      <dgm:t>
        <a:bodyPr/>
        <a:lstStyle/>
        <a:p>
          <a:endParaRPr lang="fr-FR"/>
        </a:p>
      </dgm:t>
    </dgm:pt>
    <dgm:pt modelId="{40738217-FF4E-40D0-85B6-25F4CCA08FF3}" type="pres">
      <dgm:prSet presAssocID="{1279BCE4-E56E-4805-8895-78F606775729}" presName="Name0" presStyleCnt="0">
        <dgm:presLayoutVars>
          <dgm:dir/>
          <dgm:animLvl val="lvl"/>
          <dgm:resizeHandles val="exact"/>
        </dgm:presLayoutVars>
      </dgm:prSet>
      <dgm:spPr/>
      <dgm:t>
        <a:bodyPr/>
        <a:lstStyle/>
        <a:p>
          <a:endParaRPr lang="fr-FR"/>
        </a:p>
      </dgm:t>
    </dgm:pt>
    <dgm:pt modelId="{F6488232-80BC-4A87-B4A2-9387E853DF14}" type="pres">
      <dgm:prSet presAssocID="{B0384D0D-DE7D-460B-A8EF-0F2E2551C43A}" presName="linNode" presStyleCnt="0"/>
      <dgm:spPr/>
    </dgm:pt>
    <dgm:pt modelId="{4C3BFEA0-B296-45ED-AE2E-DAEA6DEF6148}" type="pres">
      <dgm:prSet presAssocID="{B0384D0D-DE7D-460B-A8EF-0F2E2551C43A}" presName="parentText" presStyleLbl="node1" presStyleIdx="0" presStyleCnt="3" custLinFactNeighborY="-4768">
        <dgm:presLayoutVars>
          <dgm:chMax val="1"/>
          <dgm:bulletEnabled val="1"/>
        </dgm:presLayoutVars>
      </dgm:prSet>
      <dgm:spPr/>
      <dgm:t>
        <a:bodyPr/>
        <a:lstStyle/>
        <a:p>
          <a:endParaRPr lang="fr-FR"/>
        </a:p>
      </dgm:t>
    </dgm:pt>
    <dgm:pt modelId="{86DB9CFB-3930-4778-BA63-2DC0272DABA8}" type="pres">
      <dgm:prSet presAssocID="{3B95B1DF-D5AA-4570-95EE-12896BF82AA8}" presName="sp" presStyleCnt="0"/>
      <dgm:spPr/>
    </dgm:pt>
    <dgm:pt modelId="{D3E77668-4365-45A8-9A11-98EA46EF2A55}" type="pres">
      <dgm:prSet presAssocID="{2F3F3025-1B3A-475E-A94D-036584D73FEC}" presName="linNode" presStyleCnt="0"/>
      <dgm:spPr/>
    </dgm:pt>
    <dgm:pt modelId="{0D4A9EF4-675E-4AC7-A224-1004D731BFAE}" type="pres">
      <dgm:prSet presAssocID="{2F3F3025-1B3A-475E-A94D-036584D73FEC}" presName="parentText" presStyleLbl="node1" presStyleIdx="1" presStyleCnt="3">
        <dgm:presLayoutVars>
          <dgm:chMax val="1"/>
          <dgm:bulletEnabled val="1"/>
        </dgm:presLayoutVars>
      </dgm:prSet>
      <dgm:spPr/>
      <dgm:t>
        <a:bodyPr/>
        <a:lstStyle/>
        <a:p>
          <a:endParaRPr lang="fr-FR"/>
        </a:p>
      </dgm:t>
    </dgm:pt>
    <dgm:pt modelId="{7052D9C8-FEF4-4797-B3DD-B83984F45D4C}" type="pres">
      <dgm:prSet presAssocID="{C601649A-2B61-4BB0-A9C9-8C3A245D5788}" presName="sp" presStyleCnt="0"/>
      <dgm:spPr/>
    </dgm:pt>
    <dgm:pt modelId="{9668A1BB-C112-4421-B2EE-3B70C9AE19C1}" type="pres">
      <dgm:prSet presAssocID="{2096EF40-183F-4072-91AA-A532C0F439D4}" presName="linNode" presStyleCnt="0"/>
      <dgm:spPr/>
    </dgm:pt>
    <dgm:pt modelId="{9B6BFC4E-595A-4266-84F0-350ADB9045F2}" type="pres">
      <dgm:prSet presAssocID="{2096EF40-183F-4072-91AA-A532C0F439D4}" presName="parentText" presStyleLbl="node1" presStyleIdx="2" presStyleCnt="3">
        <dgm:presLayoutVars>
          <dgm:chMax val="1"/>
          <dgm:bulletEnabled val="1"/>
        </dgm:presLayoutVars>
      </dgm:prSet>
      <dgm:spPr/>
      <dgm:t>
        <a:bodyPr/>
        <a:lstStyle/>
        <a:p>
          <a:endParaRPr lang="fr-FR"/>
        </a:p>
      </dgm:t>
    </dgm:pt>
  </dgm:ptLst>
  <dgm:cxnLst>
    <dgm:cxn modelId="{BFF01A94-AEEA-4112-AD23-E29D1AAF846E}" srcId="{1279BCE4-E56E-4805-8895-78F606775729}" destId="{2096EF40-183F-4072-91AA-A532C0F439D4}" srcOrd="2" destOrd="0" parTransId="{8B44C922-228B-40D5-9E09-4778AAE3C2E7}" sibTransId="{7940DE0A-12C3-4D8D-8365-69D15A8BEB31}"/>
    <dgm:cxn modelId="{0400ECF7-52E7-433F-B7EB-31C76952DEBA}" type="presOf" srcId="{2096EF40-183F-4072-91AA-A532C0F439D4}" destId="{9B6BFC4E-595A-4266-84F0-350ADB9045F2}" srcOrd="0" destOrd="0" presId="urn:microsoft.com/office/officeart/2005/8/layout/vList5"/>
    <dgm:cxn modelId="{7F47D226-8CE3-4C7E-9621-3FFB5FC4F769}" type="presOf" srcId="{1279BCE4-E56E-4805-8895-78F606775729}" destId="{40738217-FF4E-40D0-85B6-25F4CCA08FF3}" srcOrd="0" destOrd="0" presId="urn:microsoft.com/office/officeart/2005/8/layout/vList5"/>
    <dgm:cxn modelId="{746196D1-A3B4-4E7A-97B9-EC1EDC17677B}" type="presOf" srcId="{2F3F3025-1B3A-475E-A94D-036584D73FEC}" destId="{0D4A9EF4-675E-4AC7-A224-1004D731BFAE}" srcOrd="0" destOrd="0" presId="urn:microsoft.com/office/officeart/2005/8/layout/vList5"/>
    <dgm:cxn modelId="{D05ACC0A-00F8-48B9-AA59-B1D23E945C25}" srcId="{1279BCE4-E56E-4805-8895-78F606775729}" destId="{2F3F3025-1B3A-475E-A94D-036584D73FEC}" srcOrd="1" destOrd="0" parTransId="{2335274B-6BEE-4E8F-AFF4-F2B0D2E8B0FF}" sibTransId="{C601649A-2B61-4BB0-A9C9-8C3A245D5788}"/>
    <dgm:cxn modelId="{16D950D9-F5C9-4EC8-9853-8A75B642F930}" srcId="{1279BCE4-E56E-4805-8895-78F606775729}" destId="{B0384D0D-DE7D-460B-A8EF-0F2E2551C43A}" srcOrd="0" destOrd="0" parTransId="{9388A792-FDFA-44E0-810F-48AEEC8D939A}" sibTransId="{3B95B1DF-D5AA-4570-95EE-12896BF82AA8}"/>
    <dgm:cxn modelId="{9B9FC78A-7A41-41B9-9BB2-25BA4169AFCE}" type="presOf" srcId="{B0384D0D-DE7D-460B-A8EF-0F2E2551C43A}" destId="{4C3BFEA0-B296-45ED-AE2E-DAEA6DEF6148}" srcOrd="0" destOrd="0" presId="urn:microsoft.com/office/officeart/2005/8/layout/vList5"/>
    <dgm:cxn modelId="{9F0C4F21-4EAB-477F-8064-A2D08C1FD9AB}" type="presParOf" srcId="{40738217-FF4E-40D0-85B6-25F4CCA08FF3}" destId="{F6488232-80BC-4A87-B4A2-9387E853DF14}" srcOrd="0" destOrd="0" presId="urn:microsoft.com/office/officeart/2005/8/layout/vList5"/>
    <dgm:cxn modelId="{5534AE62-6515-44E8-87D5-ACC9BAC12A9C}" type="presParOf" srcId="{F6488232-80BC-4A87-B4A2-9387E853DF14}" destId="{4C3BFEA0-B296-45ED-AE2E-DAEA6DEF6148}" srcOrd="0" destOrd="0" presId="urn:microsoft.com/office/officeart/2005/8/layout/vList5"/>
    <dgm:cxn modelId="{23C326CF-D0AF-4716-8706-AAD853EA4D07}" type="presParOf" srcId="{40738217-FF4E-40D0-85B6-25F4CCA08FF3}" destId="{86DB9CFB-3930-4778-BA63-2DC0272DABA8}" srcOrd="1" destOrd="0" presId="urn:microsoft.com/office/officeart/2005/8/layout/vList5"/>
    <dgm:cxn modelId="{56D055A5-F160-4FC5-89F2-9E34BE945FF5}" type="presParOf" srcId="{40738217-FF4E-40D0-85B6-25F4CCA08FF3}" destId="{D3E77668-4365-45A8-9A11-98EA46EF2A55}" srcOrd="2" destOrd="0" presId="urn:microsoft.com/office/officeart/2005/8/layout/vList5"/>
    <dgm:cxn modelId="{BBE9A341-EA6C-479D-92C5-D752C524459C}" type="presParOf" srcId="{D3E77668-4365-45A8-9A11-98EA46EF2A55}" destId="{0D4A9EF4-675E-4AC7-A224-1004D731BFAE}" srcOrd="0" destOrd="0" presId="urn:microsoft.com/office/officeart/2005/8/layout/vList5"/>
    <dgm:cxn modelId="{7A8B9BF2-2BCF-4C7B-8911-A53008F07029}" type="presParOf" srcId="{40738217-FF4E-40D0-85B6-25F4CCA08FF3}" destId="{7052D9C8-FEF4-4797-B3DD-B83984F45D4C}" srcOrd="3" destOrd="0" presId="urn:microsoft.com/office/officeart/2005/8/layout/vList5"/>
    <dgm:cxn modelId="{05D11F05-E953-4C17-A49F-2B264002A973}" type="presParOf" srcId="{40738217-FF4E-40D0-85B6-25F4CCA08FF3}" destId="{9668A1BB-C112-4421-B2EE-3B70C9AE19C1}" srcOrd="4" destOrd="0" presId="urn:microsoft.com/office/officeart/2005/8/layout/vList5"/>
    <dgm:cxn modelId="{C6F8F7EE-34FD-4658-8755-389794ED1695}" type="presParOf" srcId="{9668A1BB-C112-4421-B2EE-3B70C9AE19C1}" destId="{9B6BFC4E-595A-4266-84F0-350ADB9045F2}"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62B1B4-DEE7-4A11-B72E-1BDAFDB9748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EC845E3E-8ECA-4D8E-B3AD-0039009782FA}">
      <dgm:prSet phldrT="[Texte]" custT="1"/>
      <dgm:spPr/>
      <dgm:t>
        <a:bodyPr/>
        <a:lstStyle/>
        <a:p>
          <a:endParaRPr lang="en-US" sz="1800" dirty="0" smtClean="0"/>
        </a:p>
        <a:p>
          <a:r>
            <a:rPr lang="en-US" sz="1800" dirty="0" smtClean="0"/>
            <a:t>June 16, 2006</a:t>
          </a:r>
          <a:endParaRPr lang="fr-FR" sz="1800" dirty="0"/>
        </a:p>
      </dgm:t>
    </dgm:pt>
    <dgm:pt modelId="{7CACF613-6C01-4E32-9B2D-8A79CB63DB13}" type="parTrans" cxnId="{674FAF00-0F9F-4259-A133-84618A5DE1BD}">
      <dgm:prSet/>
      <dgm:spPr/>
      <dgm:t>
        <a:bodyPr/>
        <a:lstStyle/>
        <a:p>
          <a:endParaRPr lang="fr-FR"/>
        </a:p>
      </dgm:t>
    </dgm:pt>
    <dgm:pt modelId="{D31BEDF5-5449-4504-B078-0877BD01F372}" type="sibTrans" cxnId="{674FAF00-0F9F-4259-A133-84618A5DE1BD}">
      <dgm:prSet/>
      <dgm:spPr/>
      <dgm:t>
        <a:bodyPr/>
        <a:lstStyle/>
        <a:p>
          <a:endParaRPr lang="fr-FR"/>
        </a:p>
      </dgm:t>
    </dgm:pt>
    <dgm:pt modelId="{F138AC39-E7C3-4F3A-BF67-4C4412833CAA}">
      <dgm:prSet phldrT="[Texte]" custT="1"/>
      <dgm:spPr/>
      <dgm:t>
        <a:bodyPr/>
        <a:lstStyle/>
        <a:p>
          <a:r>
            <a:rPr lang="en-US" sz="2000" dirty="0" smtClean="0"/>
            <a:t>Bayer finally bought the majority of shares, over 90%</a:t>
          </a:r>
          <a:endParaRPr lang="fr-FR" sz="2000" dirty="0"/>
        </a:p>
      </dgm:t>
    </dgm:pt>
    <dgm:pt modelId="{39B70A76-B57F-4A24-BD46-13B14AA19237}" type="parTrans" cxnId="{5C854AA1-8EB6-446F-84FC-F7DEDD3E4482}">
      <dgm:prSet/>
      <dgm:spPr/>
      <dgm:t>
        <a:bodyPr/>
        <a:lstStyle/>
        <a:p>
          <a:endParaRPr lang="fr-FR"/>
        </a:p>
      </dgm:t>
    </dgm:pt>
    <dgm:pt modelId="{E956B55A-B57C-4B61-8425-ECEF9DB034F2}" type="sibTrans" cxnId="{5C854AA1-8EB6-446F-84FC-F7DEDD3E4482}">
      <dgm:prSet/>
      <dgm:spPr/>
      <dgm:t>
        <a:bodyPr/>
        <a:lstStyle/>
        <a:p>
          <a:endParaRPr lang="fr-FR"/>
        </a:p>
      </dgm:t>
    </dgm:pt>
    <dgm:pt modelId="{6DC5D07F-E322-4E3F-BCE0-DF7BA4E6073B}" type="pres">
      <dgm:prSet presAssocID="{7062B1B4-DEE7-4A11-B72E-1BDAFDB9748F}" presName="linearFlow" presStyleCnt="0">
        <dgm:presLayoutVars>
          <dgm:dir/>
          <dgm:animLvl val="lvl"/>
          <dgm:resizeHandles val="exact"/>
        </dgm:presLayoutVars>
      </dgm:prSet>
      <dgm:spPr/>
      <dgm:t>
        <a:bodyPr/>
        <a:lstStyle/>
        <a:p>
          <a:endParaRPr lang="fr-FR"/>
        </a:p>
      </dgm:t>
    </dgm:pt>
    <dgm:pt modelId="{D519D511-3B1C-442D-BECF-CCDD2D7E601F}" type="pres">
      <dgm:prSet presAssocID="{EC845E3E-8ECA-4D8E-B3AD-0039009782FA}" presName="composite" presStyleCnt="0"/>
      <dgm:spPr/>
    </dgm:pt>
    <dgm:pt modelId="{2E59A340-B9B3-4742-AD51-2F3C5EDD035D}" type="pres">
      <dgm:prSet presAssocID="{EC845E3E-8ECA-4D8E-B3AD-0039009782FA}" presName="parentText" presStyleLbl="alignNode1" presStyleIdx="0" presStyleCnt="1" custScaleX="103069">
        <dgm:presLayoutVars>
          <dgm:chMax val="1"/>
          <dgm:bulletEnabled val="1"/>
        </dgm:presLayoutVars>
      </dgm:prSet>
      <dgm:spPr/>
      <dgm:t>
        <a:bodyPr/>
        <a:lstStyle/>
        <a:p>
          <a:endParaRPr lang="fr-FR"/>
        </a:p>
      </dgm:t>
    </dgm:pt>
    <dgm:pt modelId="{09788F75-4A7C-42AA-BC43-ABE194C16B91}" type="pres">
      <dgm:prSet presAssocID="{EC845E3E-8ECA-4D8E-B3AD-0039009782FA}" presName="descendantText" presStyleLbl="alignAcc1" presStyleIdx="0" presStyleCnt="1" custLinFactNeighborY="-1135">
        <dgm:presLayoutVars>
          <dgm:bulletEnabled val="1"/>
        </dgm:presLayoutVars>
      </dgm:prSet>
      <dgm:spPr/>
      <dgm:t>
        <a:bodyPr/>
        <a:lstStyle/>
        <a:p>
          <a:endParaRPr lang="fr-FR"/>
        </a:p>
      </dgm:t>
    </dgm:pt>
  </dgm:ptLst>
  <dgm:cxnLst>
    <dgm:cxn modelId="{674FAF00-0F9F-4259-A133-84618A5DE1BD}" srcId="{7062B1B4-DEE7-4A11-B72E-1BDAFDB9748F}" destId="{EC845E3E-8ECA-4D8E-B3AD-0039009782FA}" srcOrd="0" destOrd="0" parTransId="{7CACF613-6C01-4E32-9B2D-8A79CB63DB13}" sibTransId="{D31BEDF5-5449-4504-B078-0877BD01F372}"/>
    <dgm:cxn modelId="{81A0CC0C-4B12-443F-8225-5ACE1BBFD0CF}" type="presOf" srcId="{7062B1B4-DEE7-4A11-B72E-1BDAFDB9748F}" destId="{6DC5D07F-E322-4E3F-BCE0-DF7BA4E6073B}" srcOrd="0" destOrd="0" presId="urn:microsoft.com/office/officeart/2005/8/layout/chevron2"/>
    <dgm:cxn modelId="{5C854AA1-8EB6-446F-84FC-F7DEDD3E4482}" srcId="{EC845E3E-8ECA-4D8E-B3AD-0039009782FA}" destId="{F138AC39-E7C3-4F3A-BF67-4C4412833CAA}" srcOrd="0" destOrd="0" parTransId="{39B70A76-B57F-4A24-BD46-13B14AA19237}" sibTransId="{E956B55A-B57C-4B61-8425-ECEF9DB034F2}"/>
    <dgm:cxn modelId="{CE0371E5-360E-436A-AC12-E1237FBDFF79}" type="presOf" srcId="{F138AC39-E7C3-4F3A-BF67-4C4412833CAA}" destId="{09788F75-4A7C-42AA-BC43-ABE194C16B91}" srcOrd="0" destOrd="0" presId="urn:microsoft.com/office/officeart/2005/8/layout/chevron2"/>
    <dgm:cxn modelId="{5CAEBB40-8721-42CA-A895-104178A76460}" type="presOf" srcId="{EC845E3E-8ECA-4D8E-B3AD-0039009782FA}" destId="{2E59A340-B9B3-4742-AD51-2F3C5EDD035D}" srcOrd="0" destOrd="0" presId="urn:microsoft.com/office/officeart/2005/8/layout/chevron2"/>
    <dgm:cxn modelId="{4B508E37-239C-4821-9ECE-96D16B5E6B91}" type="presParOf" srcId="{6DC5D07F-E322-4E3F-BCE0-DF7BA4E6073B}" destId="{D519D511-3B1C-442D-BECF-CCDD2D7E601F}" srcOrd="0" destOrd="0" presId="urn:microsoft.com/office/officeart/2005/8/layout/chevron2"/>
    <dgm:cxn modelId="{7FD24067-36AB-40B4-9C05-0AB1B5F322C9}" type="presParOf" srcId="{D519D511-3B1C-442D-BECF-CCDD2D7E601F}" destId="{2E59A340-B9B3-4742-AD51-2F3C5EDD035D}" srcOrd="0" destOrd="0" presId="urn:microsoft.com/office/officeart/2005/8/layout/chevron2"/>
    <dgm:cxn modelId="{0B821EBA-C57C-4901-8176-7EBCF0533AEB}" type="presParOf" srcId="{D519D511-3B1C-442D-BECF-CCDD2D7E601F}" destId="{09788F75-4A7C-42AA-BC43-ABE194C16B91}" srcOrd="1" destOrd="0" presId="urn:microsoft.com/office/officeart/2005/8/layout/chevr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2779" custLinFactNeighborY="-5315"/>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F517A739-1F87-4BEE-A090-47618CC1CDC1}" type="presOf" srcId="{9AF64FAA-B534-4DBF-A4BC-3EDCC8240424}" destId="{527DA83C-FBCF-4789-91BF-84AD1BBA0108}" srcOrd="0" destOrd="0" presId="urn:microsoft.com/office/officeart/2005/8/layout/hProcess9"/>
    <dgm:cxn modelId="{EF77F8F1-BC6C-4BB4-A568-C0C750635B51}" type="presParOf" srcId="{527DA83C-FBCF-4789-91BF-84AD1BBA0108}" destId="{6E0CFE9A-D599-4E05-9059-5CC523BDCF24}" srcOrd="0" destOrd="0" presId="urn:microsoft.com/office/officeart/2005/8/layout/hProcess9"/>
    <dgm:cxn modelId="{DAC94F4E-1F36-44C7-9AEA-C2D199393EBC}" type="presParOf" srcId="{527DA83C-FBCF-4789-91BF-84AD1BBA0108}" destId="{8D572A9F-081B-4D90-90A9-418228182841}" srcOrd="1" destOrd="0" presId="urn:microsoft.com/office/officeart/2005/8/layout/hProcess9"/>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6955"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65BEF31E-18FA-4D5D-B2B9-0F5A9A20FD80}" type="presOf" srcId="{9AF64FAA-B534-4DBF-A4BC-3EDCC8240424}" destId="{527DA83C-FBCF-4789-91BF-84AD1BBA0108}" srcOrd="0" destOrd="0" presId="urn:microsoft.com/office/officeart/2005/8/layout/hProcess9"/>
    <dgm:cxn modelId="{9533F3FE-770E-45EC-BD12-11060011C85D}" type="presParOf" srcId="{527DA83C-FBCF-4789-91BF-84AD1BBA0108}" destId="{6E0CFE9A-D599-4E05-9059-5CC523BDCF24}" srcOrd="0" destOrd="0" presId="urn:microsoft.com/office/officeart/2005/8/layout/hProcess9"/>
    <dgm:cxn modelId="{373B4980-2A16-44B7-9308-E43037B820B3}" type="presParOf" srcId="{527DA83C-FBCF-4789-91BF-84AD1BBA0108}" destId="{8D572A9F-081B-4D90-90A9-418228182841}" srcOrd="1"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023DDD-DCCD-4B40-B9B4-F6348DD6C3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FCE9EDC2-5B7A-4A1A-940A-C9163CB2442C}">
      <dgm:prSet phldrT="[Texte]" custT="1"/>
      <dgm:spPr/>
      <dgm:t>
        <a:bodyPr/>
        <a:lstStyle/>
        <a:p>
          <a:r>
            <a:rPr lang="fr-FR" sz="1600" b="1" dirty="0" smtClean="0"/>
            <a:t>Phase I</a:t>
          </a:r>
        </a:p>
        <a:p>
          <a:r>
            <a:rPr lang="fr-FR" sz="1600" dirty="0" smtClean="0"/>
            <a:t> </a:t>
          </a:r>
          <a:r>
            <a:rPr lang="fr-FR" sz="1600" dirty="0" err="1" smtClean="0"/>
            <a:t>dosing-finding</a:t>
          </a:r>
          <a:r>
            <a:rPr lang="fr-FR" sz="1600" dirty="0" smtClean="0"/>
            <a:t> </a:t>
          </a:r>
          <a:r>
            <a:rPr lang="fr-FR" sz="1600" dirty="0" err="1" smtClean="0"/>
            <a:t>study</a:t>
          </a:r>
          <a:r>
            <a:rPr lang="fr-FR" sz="1600" dirty="0" smtClean="0"/>
            <a:t> in patients </a:t>
          </a:r>
          <a:r>
            <a:rPr lang="fr-FR" sz="1600" dirty="0" err="1" smtClean="0"/>
            <a:t>with</a:t>
          </a:r>
          <a:r>
            <a:rPr lang="fr-FR" sz="1600" dirty="0" smtClean="0"/>
            <a:t> CRC (n=38)</a:t>
          </a:r>
          <a:endParaRPr lang="fr-FR" sz="1600" dirty="0"/>
        </a:p>
      </dgm:t>
    </dgm:pt>
    <dgm:pt modelId="{335A9EF5-0E75-44CA-B90F-23081FD7867D}" type="parTrans" cxnId="{E2179C74-2988-439D-A833-2071CA731CCC}">
      <dgm:prSet/>
      <dgm:spPr/>
      <dgm:t>
        <a:bodyPr/>
        <a:lstStyle/>
        <a:p>
          <a:endParaRPr lang="fr-FR"/>
        </a:p>
      </dgm:t>
    </dgm:pt>
    <dgm:pt modelId="{020E5EF0-ECCF-4137-A317-E596F45DB829}" type="sibTrans" cxnId="{E2179C74-2988-439D-A833-2071CA731CCC}">
      <dgm:prSet/>
      <dgm:spPr/>
      <dgm:t>
        <a:bodyPr/>
        <a:lstStyle/>
        <a:p>
          <a:endParaRPr lang="fr-FR"/>
        </a:p>
      </dgm:t>
    </dgm:pt>
    <dgm:pt modelId="{AC7BB662-F7A8-411E-9A13-CC60FA955CDF}">
      <dgm:prSet phldrT="[Texte]" custT="1"/>
      <dgm:spPr/>
      <dgm:t>
        <a:bodyPr/>
        <a:lstStyle/>
        <a:p>
          <a:r>
            <a:rPr lang="fr-FR" sz="1600" dirty="0" smtClean="0"/>
            <a:t>74% </a:t>
          </a:r>
          <a:r>
            <a:rPr lang="fr-FR" sz="1600" dirty="0" err="1" smtClean="0"/>
            <a:t>disease</a:t>
          </a:r>
          <a:r>
            <a:rPr lang="fr-FR" sz="1600" dirty="0" smtClean="0"/>
            <a:t> control rate in </a:t>
          </a:r>
          <a:r>
            <a:rPr lang="fr-FR" sz="1600" dirty="0" err="1" smtClean="0"/>
            <a:t>evaluable</a:t>
          </a:r>
          <a:r>
            <a:rPr lang="fr-FR" sz="1600" dirty="0" smtClean="0"/>
            <a:t> patients</a:t>
          </a:r>
          <a:endParaRPr lang="fr-FR" sz="1600" dirty="0"/>
        </a:p>
      </dgm:t>
    </dgm:pt>
    <dgm:pt modelId="{7FD67BD4-C404-4608-AB08-1A1C11690F31}" type="parTrans" cxnId="{ADFAAE79-27ED-4015-899B-E356EA57AFF5}">
      <dgm:prSet/>
      <dgm:spPr/>
      <dgm:t>
        <a:bodyPr/>
        <a:lstStyle/>
        <a:p>
          <a:endParaRPr lang="fr-FR"/>
        </a:p>
      </dgm:t>
    </dgm:pt>
    <dgm:pt modelId="{4E3D224A-3060-4D22-A213-DDD2F8A7FB46}" type="sibTrans" cxnId="{ADFAAE79-27ED-4015-899B-E356EA57AFF5}">
      <dgm:prSet/>
      <dgm:spPr/>
      <dgm:t>
        <a:bodyPr/>
        <a:lstStyle/>
        <a:p>
          <a:endParaRPr lang="fr-FR"/>
        </a:p>
      </dgm:t>
    </dgm:pt>
    <dgm:pt modelId="{AF6BD40B-2574-46F4-AC2C-0EFDE154BCBD}">
      <dgm:prSet phldrT="[Texte]" custT="1"/>
      <dgm:spPr/>
      <dgm:t>
        <a:bodyPr/>
        <a:lstStyle/>
        <a:p>
          <a:r>
            <a:rPr lang="fr-FR" sz="1600" b="1" dirty="0" smtClean="0"/>
            <a:t>Phase II</a:t>
          </a:r>
        </a:p>
        <a:p>
          <a:r>
            <a:rPr lang="fr-FR" sz="1400" dirty="0" smtClean="0"/>
            <a:t> open –label </a:t>
          </a:r>
          <a:r>
            <a:rPr lang="fr-FR" sz="1400" dirty="0" err="1" smtClean="0"/>
            <a:t>study</a:t>
          </a:r>
          <a:r>
            <a:rPr lang="fr-FR" sz="1400" dirty="0" smtClean="0"/>
            <a:t> in </a:t>
          </a:r>
          <a:r>
            <a:rPr lang="fr-FR" sz="1400" dirty="0" err="1" smtClean="0"/>
            <a:t>kidney</a:t>
          </a:r>
          <a:r>
            <a:rPr lang="fr-FR" sz="1400" dirty="0" smtClean="0"/>
            <a:t> cancer </a:t>
          </a:r>
          <a:r>
            <a:rPr lang="fr-FR" sz="1400" dirty="0" err="1" smtClean="0"/>
            <a:t>with</a:t>
          </a:r>
          <a:r>
            <a:rPr lang="fr-FR" sz="1400" dirty="0" smtClean="0"/>
            <a:t> </a:t>
          </a:r>
          <a:r>
            <a:rPr lang="fr-FR" sz="1400" dirty="0" err="1" smtClean="0"/>
            <a:t>regorafenib</a:t>
          </a:r>
          <a:r>
            <a:rPr lang="fr-FR" sz="1400" dirty="0" smtClean="0"/>
            <a:t> (160mg) </a:t>
          </a:r>
          <a:r>
            <a:rPr lang="fr-FR" sz="1400" dirty="0" err="1" smtClean="0"/>
            <a:t>administered</a:t>
          </a:r>
          <a:r>
            <a:rPr lang="fr-FR" sz="1400" dirty="0" smtClean="0"/>
            <a:t> once </a:t>
          </a:r>
          <a:r>
            <a:rPr lang="fr-FR" sz="1400" dirty="0" err="1" smtClean="0"/>
            <a:t>daily</a:t>
          </a:r>
          <a:r>
            <a:rPr lang="fr-FR" sz="1400" dirty="0" smtClean="0"/>
            <a:t> on a </a:t>
          </a:r>
          <a:r>
            <a:rPr lang="fr-FR" sz="1400" dirty="0" err="1" smtClean="0"/>
            <a:t>three</a:t>
          </a:r>
          <a:r>
            <a:rPr lang="fr-FR" sz="1400" dirty="0" smtClean="0"/>
            <a:t> </a:t>
          </a:r>
          <a:r>
            <a:rPr lang="fr-FR" sz="1400" dirty="0" err="1" smtClean="0"/>
            <a:t>weeks</a:t>
          </a:r>
          <a:r>
            <a:rPr lang="fr-FR" sz="1400" dirty="0" smtClean="0"/>
            <a:t> on/one </a:t>
          </a:r>
          <a:r>
            <a:rPr lang="fr-FR" sz="1400" dirty="0" err="1" smtClean="0"/>
            <a:t>week</a:t>
          </a:r>
          <a:r>
            <a:rPr lang="fr-FR" sz="1400" dirty="0" smtClean="0"/>
            <a:t> off </a:t>
          </a:r>
          <a:r>
            <a:rPr lang="fr-FR" sz="1400" dirty="0" err="1" smtClean="0"/>
            <a:t>schedule</a:t>
          </a:r>
          <a:r>
            <a:rPr lang="fr-FR" sz="1400" dirty="0" smtClean="0"/>
            <a:t> (n=49)</a:t>
          </a:r>
          <a:endParaRPr lang="fr-FR" sz="1400" dirty="0"/>
        </a:p>
      </dgm:t>
    </dgm:pt>
    <dgm:pt modelId="{40E70521-B9EC-4DC1-944B-2C04E3771ED9}" type="parTrans" cxnId="{C6170F3C-BC8C-46B2-A8B8-7C3F838020FB}">
      <dgm:prSet/>
      <dgm:spPr/>
      <dgm:t>
        <a:bodyPr/>
        <a:lstStyle/>
        <a:p>
          <a:endParaRPr lang="fr-FR"/>
        </a:p>
      </dgm:t>
    </dgm:pt>
    <dgm:pt modelId="{C1F670AF-C09F-47EC-B049-DC98E6EACF25}" type="sibTrans" cxnId="{C6170F3C-BC8C-46B2-A8B8-7C3F838020FB}">
      <dgm:prSet/>
      <dgm:spPr/>
      <dgm:t>
        <a:bodyPr/>
        <a:lstStyle/>
        <a:p>
          <a:endParaRPr lang="fr-FR"/>
        </a:p>
      </dgm:t>
    </dgm:pt>
    <dgm:pt modelId="{F01AF2C8-EB68-46F4-8FAC-37646C756D41}">
      <dgm:prSet phldrT="[Texte]" custT="1"/>
      <dgm:spPr/>
      <dgm:t>
        <a:bodyPr/>
        <a:lstStyle/>
        <a:p>
          <a:r>
            <a:rPr lang="fr-FR" sz="1600" dirty="0" smtClean="0"/>
            <a:t>31% partial </a:t>
          </a:r>
          <a:r>
            <a:rPr lang="fr-FR" sz="1600" dirty="0" err="1" smtClean="0"/>
            <a:t>response</a:t>
          </a:r>
          <a:r>
            <a:rPr lang="fr-FR" sz="1600" dirty="0" smtClean="0"/>
            <a:t> (RECIST)</a:t>
          </a:r>
          <a:endParaRPr lang="fr-FR" sz="1600" dirty="0"/>
        </a:p>
      </dgm:t>
    </dgm:pt>
    <dgm:pt modelId="{C82D6D9A-0E69-47D8-B5EE-A423CCAA4C01}" type="parTrans" cxnId="{B10CB319-FD41-44E4-A585-CD6417EFFE3F}">
      <dgm:prSet/>
      <dgm:spPr/>
      <dgm:t>
        <a:bodyPr/>
        <a:lstStyle/>
        <a:p>
          <a:endParaRPr lang="fr-FR"/>
        </a:p>
      </dgm:t>
    </dgm:pt>
    <dgm:pt modelId="{7EDF7900-3F32-4CCE-8BD1-B8CE74BC5C4C}" type="sibTrans" cxnId="{B10CB319-FD41-44E4-A585-CD6417EFFE3F}">
      <dgm:prSet/>
      <dgm:spPr/>
      <dgm:t>
        <a:bodyPr/>
        <a:lstStyle/>
        <a:p>
          <a:endParaRPr lang="fr-FR"/>
        </a:p>
      </dgm:t>
    </dgm:pt>
    <dgm:pt modelId="{EDCB6AAF-2203-4522-BB28-80367187A7C3}">
      <dgm:prSet phldrT="[Texte]" custT="1"/>
      <dgm:spPr/>
      <dgm:t>
        <a:bodyPr/>
        <a:lstStyle/>
        <a:p>
          <a:r>
            <a:rPr lang="fr-FR" sz="1600" dirty="0" smtClean="0"/>
            <a:t>50% stable </a:t>
          </a:r>
          <a:r>
            <a:rPr lang="fr-FR" sz="1600" dirty="0" err="1" smtClean="0"/>
            <a:t>disease</a:t>
          </a:r>
          <a:r>
            <a:rPr lang="fr-FR" sz="1600" dirty="0" smtClean="0"/>
            <a:t> rate</a:t>
          </a:r>
          <a:endParaRPr lang="fr-FR" sz="1600" dirty="0"/>
        </a:p>
      </dgm:t>
    </dgm:pt>
    <dgm:pt modelId="{31FBB2FB-FBD8-4D64-8498-B04CC0083E55}" type="parTrans" cxnId="{6AC000C1-C4F5-4022-980E-BFCBB19D05C7}">
      <dgm:prSet/>
      <dgm:spPr/>
      <dgm:t>
        <a:bodyPr/>
        <a:lstStyle/>
        <a:p>
          <a:endParaRPr lang="fr-FR"/>
        </a:p>
      </dgm:t>
    </dgm:pt>
    <dgm:pt modelId="{292C27FF-AEAD-4DFC-9FDB-CD2711DD993E}" type="sibTrans" cxnId="{6AC000C1-C4F5-4022-980E-BFCBB19D05C7}">
      <dgm:prSet/>
      <dgm:spPr/>
      <dgm:t>
        <a:bodyPr/>
        <a:lstStyle/>
        <a:p>
          <a:endParaRPr lang="fr-FR"/>
        </a:p>
      </dgm:t>
    </dgm:pt>
    <dgm:pt modelId="{92DB2CC6-13EE-4B4D-86D4-48B674C19840}">
      <dgm:prSet phldrT="[Texte]" custT="1"/>
      <dgm:spPr/>
      <dgm:t>
        <a:bodyPr/>
        <a:lstStyle/>
        <a:p>
          <a:r>
            <a:rPr lang="en-US" sz="1400" b="1" dirty="0" smtClean="0"/>
            <a:t>Phase III</a:t>
          </a:r>
          <a:br>
            <a:rPr lang="en-US" sz="1400" b="1" dirty="0" smtClean="0"/>
          </a:br>
          <a:r>
            <a:rPr lang="en-US" sz="1400" dirty="0" smtClean="0"/>
            <a:t>The CORRECT (Patients with metastatic </a:t>
          </a:r>
          <a:r>
            <a:rPr lang="en-US" sz="1400" u="sng" dirty="0" smtClean="0"/>
            <a:t>co</a:t>
          </a:r>
          <a:r>
            <a:rPr lang="en-US" sz="1400" dirty="0" smtClean="0"/>
            <a:t>lo</a:t>
          </a:r>
          <a:r>
            <a:rPr lang="en-US" sz="1400" u="sng" dirty="0" smtClean="0"/>
            <a:t>r</a:t>
          </a:r>
          <a:r>
            <a:rPr lang="en-US" sz="1400" dirty="0" smtClean="0"/>
            <a:t>ectal cancer treated with </a:t>
          </a:r>
          <a:r>
            <a:rPr lang="en-US" sz="1400" u="sng" dirty="0" err="1" smtClean="0"/>
            <a:t>re</a:t>
          </a:r>
          <a:r>
            <a:rPr lang="en-US" sz="1400" dirty="0" err="1" smtClean="0"/>
            <a:t>gorafenib</a:t>
          </a:r>
          <a:r>
            <a:rPr lang="en-US" sz="1400" dirty="0" smtClean="0"/>
            <a:t> or pla</a:t>
          </a:r>
          <a:r>
            <a:rPr lang="en-US" sz="1400" u="sng" dirty="0" smtClean="0"/>
            <a:t>c</a:t>
          </a:r>
          <a:r>
            <a:rPr lang="en-US" sz="1400" dirty="0" smtClean="0"/>
            <a:t>ebo after failure of standard </a:t>
          </a:r>
          <a:r>
            <a:rPr lang="en-US" sz="1400" u="sng" dirty="0" smtClean="0"/>
            <a:t>t</a:t>
          </a:r>
          <a:r>
            <a:rPr lang="en-US" sz="1400" dirty="0" smtClean="0"/>
            <a:t>herapy) n=690</a:t>
          </a:r>
          <a:endParaRPr lang="fr-FR" sz="1400" dirty="0"/>
        </a:p>
      </dgm:t>
    </dgm:pt>
    <dgm:pt modelId="{EA4CEF08-6E8E-4B08-AC04-B03047A1D247}" type="parTrans" cxnId="{CF2492E1-5CFD-4349-AAF3-5522887908D3}">
      <dgm:prSet/>
      <dgm:spPr/>
      <dgm:t>
        <a:bodyPr/>
        <a:lstStyle/>
        <a:p>
          <a:endParaRPr lang="fr-FR"/>
        </a:p>
      </dgm:t>
    </dgm:pt>
    <dgm:pt modelId="{B51499D2-1033-455A-8D43-B134DE435535}" type="sibTrans" cxnId="{CF2492E1-5CFD-4349-AAF3-5522887908D3}">
      <dgm:prSet/>
      <dgm:spPr/>
      <dgm:t>
        <a:bodyPr/>
        <a:lstStyle/>
        <a:p>
          <a:endParaRPr lang="fr-FR"/>
        </a:p>
      </dgm:t>
    </dgm:pt>
    <dgm:pt modelId="{52BFE0AB-A73E-4454-89FD-26633B10F22F}">
      <dgm:prSet phldrT="[Texte]" custT="1"/>
      <dgm:spPr/>
      <dgm:t>
        <a:bodyPr/>
        <a:lstStyle/>
        <a:p>
          <a:r>
            <a:rPr lang="en-US" sz="1600" dirty="0" smtClean="0"/>
            <a:t>patients with metastatic CRC who have progressed after standard therapies. </a:t>
          </a:r>
          <a:endParaRPr lang="fr-FR" sz="1600" dirty="0"/>
        </a:p>
      </dgm:t>
    </dgm:pt>
    <dgm:pt modelId="{A0490E57-F975-4A5E-BE83-459DCBC6FEDE}" type="parTrans" cxnId="{13A50F41-82B9-40CA-9B1E-CF83488773C6}">
      <dgm:prSet/>
      <dgm:spPr/>
      <dgm:t>
        <a:bodyPr/>
        <a:lstStyle/>
        <a:p>
          <a:endParaRPr lang="fr-FR"/>
        </a:p>
      </dgm:t>
    </dgm:pt>
    <dgm:pt modelId="{3514BB74-4EB1-4BBE-A471-9C6572D59F8F}" type="sibTrans" cxnId="{13A50F41-82B9-40CA-9B1E-CF83488773C6}">
      <dgm:prSet/>
      <dgm:spPr/>
      <dgm:t>
        <a:bodyPr/>
        <a:lstStyle/>
        <a:p>
          <a:endParaRPr lang="fr-FR"/>
        </a:p>
      </dgm:t>
    </dgm:pt>
    <dgm:pt modelId="{F7F0CCC7-559F-47A0-AA54-782B2939E240}">
      <dgm:prSet custT="1"/>
      <dgm:spPr/>
      <dgm:t>
        <a:bodyPr/>
        <a:lstStyle/>
        <a:p>
          <a:r>
            <a:rPr lang="en-US" sz="1600" dirty="0" err="1" smtClean="0"/>
            <a:t>regorafenib</a:t>
          </a:r>
          <a:r>
            <a:rPr lang="en-US" sz="1600" dirty="0" smtClean="0"/>
            <a:t> 160 mg plus best supportive care (BSC) </a:t>
          </a:r>
          <a:r>
            <a:rPr lang="en-US" sz="1600" dirty="0" err="1" smtClean="0"/>
            <a:t>vs</a:t>
          </a:r>
          <a:r>
            <a:rPr lang="en-US" sz="1600" dirty="0" smtClean="0"/>
            <a:t> placebo plus BSC. </a:t>
          </a:r>
        </a:p>
      </dgm:t>
    </dgm:pt>
    <dgm:pt modelId="{B46FFE6D-184D-4583-8665-E3B897790F07}" type="parTrans" cxnId="{C5D359C7-E900-4C1C-ADA2-BFAC4D03360A}">
      <dgm:prSet/>
      <dgm:spPr/>
      <dgm:t>
        <a:bodyPr/>
        <a:lstStyle/>
        <a:p>
          <a:endParaRPr lang="fr-FR"/>
        </a:p>
      </dgm:t>
    </dgm:pt>
    <dgm:pt modelId="{63C31C15-FD40-4542-B125-49932B146B4C}" type="sibTrans" cxnId="{C5D359C7-E900-4C1C-ADA2-BFAC4D03360A}">
      <dgm:prSet/>
      <dgm:spPr/>
      <dgm:t>
        <a:bodyPr/>
        <a:lstStyle/>
        <a:p>
          <a:endParaRPr lang="fr-FR"/>
        </a:p>
      </dgm:t>
    </dgm:pt>
    <dgm:pt modelId="{97FC9014-4A04-438F-B7E9-830B2F690A1E}" type="pres">
      <dgm:prSet presAssocID="{C3023DDD-DCCD-4B40-B9B4-F6348DD6C374}" presName="Name0" presStyleCnt="0">
        <dgm:presLayoutVars>
          <dgm:dir/>
          <dgm:animLvl val="lvl"/>
          <dgm:resizeHandles val="exact"/>
        </dgm:presLayoutVars>
      </dgm:prSet>
      <dgm:spPr/>
      <dgm:t>
        <a:bodyPr/>
        <a:lstStyle/>
        <a:p>
          <a:endParaRPr lang="fr-FR"/>
        </a:p>
      </dgm:t>
    </dgm:pt>
    <dgm:pt modelId="{EDB65B48-9292-4A34-A423-1B4A82E08DAF}" type="pres">
      <dgm:prSet presAssocID="{FCE9EDC2-5B7A-4A1A-940A-C9163CB2442C}" presName="composite" presStyleCnt="0"/>
      <dgm:spPr/>
    </dgm:pt>
    <dgm:pt modelId="{1D80F95F-1A73-4A04-BDBE-52306899EEAA}" type="pres">
      <dgm:prSet presAssocID="{FCE9EDC2-5B7A-4A1A-940A-C9163CB2442C}" presName="parTx" presStyleLbl="alignNode1" presStyleIdx="0" presStyleCnt="3" custScaleY="168650" custLinFactNeighborX="-23" custLinFactNeighborY="-18300">
        <dgm:presLayoutVars>
          <dgm:chMax val="0"/>
          <dgm:chPref val="0"/>
          <dgm:bulletEnabled val="1"/>
        </dgm:presLayoutVars>
      </dgm:prSet>
      <dgm:spPr/>
      <dgm:t>
        <a:bodyPr/>
        <a:lstStyle/>
        <a:p>
          <a:endParaRPr lang="fr-FR"/>
        </a:p>
      </dgm:t>
    </dgm:pt>
    <dgm:pt modelId="{B8025E4D-7D27-41F3-BB44-9B046825C2DE}" type="pres">
      <dgm:prSet presAssocID="{FCE9EDC2-5B7A-4A1A-940A-C9163CB2442C}" presName="desTx" presStyleLbl="alignAccFollowNode1" presStyleIdx="0" presStyleCnt="3" custLinFactNeighborX="-103" custLinFactNeighborY="-5613">
        <dgm:presLayoutVars>
          <dgm:bulletEnabled val="1"/>
        </dgm:presLayoutVars>
      </dgm:prSet>
      <dgm:spPr/>
      <dgm:t>
        <a:bodyPr/>
        <a:lstStyle/>
        <a:p>
          <a:endParaRPr lang="fr-FR"/>
        </a:p>
      </dgm:t>
    </dgm:pt>
    <dgm:pt modelId="{ABAA55EC-F9A4-47A6-B135-F3B946D60F8F}" type="pres">
      <dgm:prSet presAssocID="{020E5EF0-ECCF-4137-A317-E596F45DB829}" presName="space" presStyleCnt="0"/>
      <dgm:spPr/>
    </dgm:pt>
    <dgm:pt modelId="{39C8317C-2264-4CAD-9A0C-8C232B4C8468}" type="pres">
      <dgm:prSet presAssocID="{AF6BD40B-2574-46F4-AC2C-0EFDE154BCBD}" presName="composite" presStyleCnt="0"/>
      <dgm:spPr/>
    </dgm:pt>
    <dgm:pt modelId="{05BB59F5-E39B-417A-B8F1-C7F587731567}" type="pres">
      <dgm:prSet presAssocID="{AF6BD40B-2574-46F4-AC2C-0EFDE154BCBD}" presName="parTx" presStyleLbl="alignNode1" presStyleIdx="1" presStyleCnt="3" custScaleY="142252" custLinFactNeighborX="-827" custLinFactNeighborY="-23819">
        <dgm:presLayoutVars>
          <dgm:chMax val="0"/>
          <dgm:chPref val="0"/>
          <dgm:bulletEnabled val="1"/>
        </dgm:presLayoutVars>
      </dgm:prSet>
      <dgm:spPr/>
      <dgm:t>
        <a:bodyPr/>
        <a:lstStyle/>
        <a:p>
          <a:endParaRPr lang="fr-FR"/>
        </a:p>
      </dgm:t>
    </dgm:pt>
    <dgm:pt modelId="{E4B463B4-C984-4C23-8EC0-9D21A8E4ABFF}" type="pres">
      <dgm:prSet presAssocID="{AF6BD40B-2574-46F4-AC2C-0EFDE154BCBD}" presName="desTx" presStyleLbl="alignAccFollowNode1" presStyleIdx="1" presStyleCnt="3" custLinFactNeighborX="-827" custLinFactNeighborY="-2521">
        <dgm:presLayoutVars>
          <dgm:bulletEnabled val="1"/>
        </dgm:presLayoutVars>
      </dgm:prSet>
      <dgm:spPr/>
      <dgm:t>
        <a:bodyPr/>
        <a:lstStyle/>
        <a:p>
          <a:endParaRPr lang="fr-FR"/>
        </a:p>
      </dgm:t>
    </dgm:pt>
    <dgm:pt modelId="{985DB1EF-2227-487A-B7B2-136BE6ADFDF1}" type="pres">
      <dgm:prSet presAssocID="{C1F670AF-C09F-47EC-B049-DC98E6EACF25}" presName="space" presStyleCnt="0"/>
      <dgm:spPr/>
    </dgm:pt>
    <dgm:pt modelId="{5C192203-E4F2-4CBB-AEB1-51FE853F1588}" type="pres">
      <dgm:prSet presAssocID="{92DB2CC6-13EE-4B4D-86D4-48B674C19840}" presName="composite" presStyleCnt="0"/>
      <dgm:spPr/>
    </dgm:pt>
    <dgm:pt modelId="{5424F1D3-B68A-4C85-9CEB-A3D21B083C35}" type="pres">
      <dgm:prSet presAssocID="{92DB2CC6-13EE-4B4D-86D4-48B674C19840}" presName="parTx" presStyleLbl="alignNode1" presStyleIdx="2" presStyleCnt="3" custScaleY="134112" custLinFactNeighborX="103" custLinFactNeighborY="-20900">
        <dgm:presLayoutVars>
          <dgm:chMax val="0"/>
          <dgm:chPref val="0"/>
          <dgm:bulletEnabled val="1"/>
        </dgm:presLayoutVars>
      </dgm:prSet>
      <dgm:spPr/>
      <dgm:t>
        <a:bodyPr/>
        <a:lstStyle/>
        <a:p>
          <a:endParaRPr lang="fr-FR"/>
        </a:p>
      </dgm:t>
    </dgm:pt>
    <dgm:pt modelId="{2CE34B68-ECCA-497D-A38D-AEC15DAD3125}" type="pres">
      <dgm:prSet presAssocID="{92DB2CC6-13EE-4B4D-86D4-48B674C19840}" presName="desTx" presStyleLbl="alignAccFollowNode1" presStyleIdx="2" presStyleCnt="3" custLinFactNeighborX="103" custLinFactNeighborY="-1270">
        <dgm:presLayoutVars>
          <dgm:bulletEnabled val="1"/>
        </dgm:presLayoutVars>
      </dgm:prSet>
      <dgm:spPr/>
      <dgm:t>
        <a:bodyPr/>
        <a:lstStyle/>
        <a:p>
          <a:endParaRPr lang="fr-FR"/>
        </a:p>
      </dgm:t>
    </dgm:pt>
  </dgm:ptLst>
  <dgm:cxnLst>
    <dgm:cxn modelId="{C6170F3C-BC8C-46B2-A8B8-7C3F838020FB}" srcId="{C3023DDD-DCCD-4B40-B9B4-F6348DD6C374}" destId="{AF6BD40B-2574-46F4-AC2C-0EFDE154BCBD}" srcOrd="1" destOrd="0" parTransId="{40E70521-B9EC-4DC1-944B-2C04E3771ED9}" sibTransId="{C1F670AF-C09F-47EC-B049-DC98E6EACF25}"/>
    <dgm:cxn modelId="{6AA8BF00-AB1C-4551-B355-D64865825CBB}" type="presOf" srcId="{F01AF2C8-EB68-46F4-8FAC-37646C756D41}" destId="{E4B463B4-C984-4C23-8EC0-9D21A8E4ABFF}" srcOrd="0" destOrd="0" presId="urn:microsoft.com/office/officeart/2005/8/layout/hList1"/>
    <dgm:cxn modelId="{B20B2D61-87DF-4A98-BA75-F42F7581457C}" type="presOf" srcId="{AF6BD40B-2574-46F4-AC2C-0EFDE154BCBD}" destId="{05BB59F5-E39B-417A-B8F1-C7F587731567}" srcOrd="0" destOrd="0" presId="urn:microsoft.com/office/officeart/2005/8/layout/hList1"/>
    <dgm:cxn modelId="{CF2492E1-5CFD-4349-AAF3-5522887908D3}" srcId="{C3023DDD-DCCD-4B40-B9B4-F6348DD6C374}" destId="{92DB2CC6-13EE-4B4D-86D4-48B674C19840}" srcOrd="2" destOrd="0" parTransId="{EA4CEF08-6E8E-4B08-AC04-B03047A1D247}" sibTransId="{B51499D2-1033-455A-8D43-B134DE435535}"/>
    <dgm:cxn modelId="{D2B3BF9D-6028-4A38-A683-FABEC845287A}" type="presOf" srcId="{52BFE0AB-A73E-4454-89FD-26633B10F22F}" destId="{2CE34B68-ECCA-497D-A38D-AEC15DAD3125}" srcOrd="0" destOrd="0" presId="urn:microsoft.com/office/officeart/2005/8/layout/hList1"/>
    <dgm:cxn modelId="{B10CB319-FD41-44E4-A585-CD6417EFFE3F}" srcId="{AF6BD40B-2574-46F4-AC2C-0EFDE154BCBD}" destId="{F01AF2C8-EB68-46F4-8FAC-37646C756D41}" srcOrd="0" destOrd="0" parTransId="{C82D6D9A-0E69-47D8-B5EE-A423CCAA4C01}" sibTransId="{7EDF7900-3F32-4CCE-8BD1-B8CE74BC5C4C}"/>
    <dgm:cxn modelId="{C5D359C7-E900-4C1C-ADA2-BFAC4D03360A}" srcId="{92DB2CC6-13EE-4B4D-86D4-48B674C19840}" destId="{F7F0CCC7-559F-47A0-AA54-782B2939E240}" srcOrd="1" destOrd="0" parTransId="{B46FFE6D-184D-4583-8665-E3B897790F07}" sibTransId="{63C31C15-FD40-4542-B125-49932B146B4C}"/>
    <dgm:cxn modelId="{E2179C74-2988-439D-A833-2071CA731CCC}" srcId="{C3023DDD-DCCD-4B40-B9B4-F6348DD6C374}" destId="{FCE9EDC2-5B7A-4A1A-940A-C9163CB2442C}" srcOrd="0" destOrd="0" parTransId="{335A9EF5-0E75-44CA-B90F-23081FD7867D}" sibTransId="{020E5EF0-ECCF-4137-A317-E596F45DB829}"/>
    <dgm:cxn modelId="{1D42D952-C239-4297-AA75-5410950F3633}" type="presOf" srcId="{F7F0CCC7-559F-47A0-AA54-782B2939E240}" destId="{2CE34B68-ECCA-497D-A38D-AEC15DAD3125}" srcOrd="0" destOrd="1" presId="urn:microsoft.com/office/officeart/2005/8/layout/hList1"/>
    <dgm:cxn modelId="{25A09BFA-4F5E-4740-9C10-D4DD390214F4}" type="presOf" srcId="{FCE9EDC2-5B7A-4A1A-940A-C9163CB2442C}" destId="{1D80F95F-1A73-4A04-BDBE-52306899EEAA}" srcOrd="0" destOrd="0" presId="urn:microsoft.com/office/officeart/2005/8/layout/hList1"/>
    <dgm:cxn modelId="{13A50F41-82B9-40CA-9B1E-CF83488773C6}" srcId="{92DB2CC6-13EE-4B4D-86D4-48B674C19840}" destId="{52BFE0AB-A73E-4454-89FD-26633B10F22F}" srcOrd="0" destOrd="0" parTransId="{A0490E57-F975-4A5E-BE83-459DCBC6FEDE}" sibTransId="{3514BB74-4EB1-4BBE-A471-9C6572D59F8F}"/>
    <dgm:cxn modelId="{6AC000C1-C4F5-4022-980E-BFCBB19D05C7}" srcId="{AF6BD40B-2574-46F4-AC2C-0EFDE154BCBD}" destId="{EDCB6AAF-2203-4522-BB28-80367187A7C3}" srcOrd="1" destOrd="0" parTransId="{31FBB2FB-FBD8-4D64-8498-B04CC0083E55}" sibTransId="{292C27FF-AEAD-4DFC-9FDB-CD2711DD993E}"/>
    <dgm:cxn modelId="{ADFAAE79-27ED-4015-899B-E356EA57AFF5}" srcId="{FCE9EDC2-5B7A-4A1A-940A-C9163CB2442C}" destId="{AC7BB662-F7A8-411E-9A13-CC60FA955CDF}" srcOrd="0" destOrd="0" parTransId="{7FD67BD4-C404-4608-AB08-1A1C11690F31}" sibTransId="{4E3D224A-3060-4D22-A213-DDD2F8A7FB46}"/>
    <dgm:cxn modelId="{56381C51-4375-40FD-BAAD-BA50A5AEAF5F}" type="presOf" srcId="{C3023DDD-DCCD-4B40-B9B4-F6348DD6C374}" destId="{97FC9014-4A04-438F-B7E9-830B2F690A1E}" srcOrd="0" destOrd="0" presId="urn:microsoft.com/office/officeart/2005/8/layout/hList1"/>
    <dgm:cxn modelId="{71660B50-3B49-4BD1-AEC8-07207622512C}" type="presOf" srcId="{EDCB6AAF-2203-4522-BB28-80367187A7C3}" destId="{E4B463B4-C984-4C23-8EC0-9D21A8E4ABFF}" srcOrd="0" destOrd="1" presId="urn:microsoft.com/office/officeart/2005/8/layout/hList1"/>
    <dgm:cxn modelId="{C733ADB9-05B1-4F81-9F05-B04B59567BB7}" type="presOf" srcId="{92DB2CC6-13EE-4B4D-86D4-48B674C19840}" destId="{5424F1D3-B68A-4C85-9CEB-A3D21B083C35}" srcOrd="0" destOrd="0" presId="urn:microsoft.com/office/officeart/2005/8/layout/hList1"/>
    <dgm:cxn modelId="{83A0C444-E082-4E7A-BA1F-6904E761C664}" type="presOf" srcId="{AC7BB662-F7A8-411E-9A13-CC60FA955CDF}" destId="{B8025E4D-7D27-41F3-BB44-9B046825C2DE}" srcOrd="0" destOrd="0" presId="urn:microsoft.com/office/officeart/2005/8/layout/hList1"/>
    <dgm:cxn modelId="{2D20256B-1254-432E-9295-BD9E6385A908}" type="presParOf" srcId="{97FC9014-4A04-438F-B7E9-830B2F690A1E}" destId="{EDB65B48-9292-4A34-A423-1B4A82E08DAF}" srcOrd="0" destOrd="0" presId="urn:microsoft.com/office/officeart/2005/8/layout/hList1"/>
    <dgm:cxn modelId="{3846E5CD-5F44-49F6-8F32-DB0A833DADB5}" type="presParOf" srcId="{EDB65B48-9292-4A34-A423-1B4A82E08DAF}" destId="{1D80F95F-1A73-4A04-BDBE-52306899EEAA}" srcOrd="0" destOrd="0" presId="urn:microsoft.com/office/officeart/2005/8/layout/hList1"/>
    <dgm:cxn modelId="{2BAB2FE4-00A5-4F11-85A5-92C7DB0C03B4}" type="presParOf" srcId="{EDB65B48-9292-4A34-A423-1B4A82E08DAF}" destId="{B8025E4D-7D27-41F3-BB44-9B046825C2DE}" srcOrd="1" destOrd="0" presId="urn:microsoft.com/office/officeart/2005/8/layout/hList1"/>
    <dgm:cxn modelId="{A44D48F6-73A4-4D68-BDA0-9D479CD17D25}" type="presParOf" srcId="{97FC9014-4A04-438F-B7E9-830B2F690A1E}" destId="{ABAA55EC-F9A4-47A6-B135-F3B946D60F8F}" srcOrd="1" destOrd="0" presId="urn:microsoft.com/office/officeart/2005/8/layout/hList1"/>
    <dgm:cxn modelId="{919C26AF-9C5F-4CAE-8CB5-BA856C0E4BF2}" type="presParOf" srcId="{97FC9014-4A04-438F-B7E9-830B2F690A1E}" destId="{39C8317C-2264-4CAD-9A0C-8C232B4C8468}" srcOrd="2" destOrd="0" presId="urn:microsoft.com/office/officeart/2005/8/layout/hList1"/>
    <dgm:cxn modelId="{82DB5AB0-047F-4736-9C61-7C3B567B96D5}" type="presParOf" srcId="{39C8317C-2264-4CAD-9A0C-8C232B4C8468}" destId="{05BB59F5-E39B-417A-B8F1-C7F587731567}" srcOrd="0" destOrd="0" presId="urn:microsoft.com/office/officeart/2005/8/layout/hList1"/>
    <dgm:cxn modelId="{493C81D0-4BFD-4EB5-BA8C-2DF30AB46BD1}" type="presParOf" srcId="{39C8317C-2264-4CAD-9A0C-8C232B4C8468}" destId="{E4B463B4-C984-4C23-8EC0-9D21A8E4ABFF}" srcOrd="1" destOrd="0" presId="urn:microsoft.com/office/officeart/2005/8/layout/hList1"/>
    <dgm:cxn modelId="{F1C926EE-C8EA-4973-92A8-70AC26B1978D}" type="presParOf" srcId="{97FC9014-4A04-438F-B7E9-830B2F690A1E}" destId="{985DB1EF-2227-487A-B7B2-136BE6ADFDF1}" srcOrd="3" destOrd="0" presId="urn:microsoft.com/office/officeart/2005/8/layout/hList1"/>
    <dgm:cxn modelId="{11CF0929-AEFA-4708-9ACA-491D8B6E0416}" type="presParOf" srcId="{97FC9014-4A04-438F-B7E9-830B2F690A1E}" destId="{5C192203-E4F2-4CBB-AEB1-51FE853F1588}" srcOrd="4" destOrd="0" presId="urn:microsoft.com/office/officeart/2005/8/layout/hList1"/>
    <dgm:cxn modelId="{A7D08F37-0E60-4B4D-8BDF-3D2CFB87404F}" type="presParOf" srcId="{5C192203-E4F2-4CBB-AEB1-51FE853F1588}" destId="{5424F1D3-B68A-4C85-9CEB-A3D21B083C35}" srcOrd="0" destOrd="0" presId="urn:microsoft.com/office/officeart/2005/8/layout/hList1"/>
    <dgm:cxn modelId="{EDFF4746-36BE-45BE-9B96-241EFE711F12}" type="presParOf" srcId="{5C192203-E4F2-4CBB-AEB1-51FE853F1588}" destId="{2CE34B68-ECCA-497D-A38D-AEC15DAD312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1853"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6844FFA7-BB5B-4467-9F99-1FB93F56BE6B}" type="presOf" srcId="{9AF64FAA-B534-4DBF-A4BC-3EDCC8240424}" destId="{527DA83C-FBCF-4789-91BF-84AD1BBA0108}" srcOrd="0" destOrd="0" presId="urn:microsoft.com/office/officeart/2005/8/layout/hProcess9"/>
    <dgm:cxn modelId="{F3E9366A-D694-4225-9010-55BEEF310C26}" type="presParOf" srcId="{527DA83C-FBCF-4789-91BF-84AD1BBA0108}" destId="{6E0CFE9A-D599-4E05-9059-5CC523BDCF24}" srcOrd="0" destOrd="0" presId="urn:microsoft.com/office/officeart/2005/8/layout/hProcess9"/>
    <dgm:cxn modelId="{DB062E04-18BF-42F6-98E9-53A104EB4A61}" type="presParOf" srcId="{527DA83C-FBCF-4789-91BF-84AD1BBA0108}" destId="{8D572A9F-081B-4D90-90A9-418228182841}" srcOrd="1"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6955"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9011F32D-ECDD-4E1E-99F9-2D7E23C68282}" type="presOf" srcId="{9AF64FAA-B534-4DBF-A4BC-3EDCC8240424}" destId="{527DA83C-FBCF-4789-91BF-84AD1BBA0108}" srcOrd="0" destOrd="0" presId="urn:microsoft.com/office/officeart/2005/8/layout/hProcess9"/>
    <dgm:cxn modelId="{B5D9F338-74EA-41ED-8233-4D3369E90DF5}" type="presParOf" srcId="{527DA83C-FBCF-4789-91BF-84AD1BBA0108}" destId="{6E0CFE9A-D599-4E05-9059-5CC523BDCF24}" srcOrd="0" destOrd="0" presId="urn:microsoft.com/office/officeart/2005/8/layout/hProcess9"/>
    <dgm:cxn modelId="{A539DD68-7DBF-4F4F-ABAF-0FED64481000}" type="presParOf" srcId="{527DA83C-FBCF-4789-91BF-84AD1BBA0108}" destId="{8D572A9F-081B-4D90-90A9-418228182841}" srcOrd="1"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6955"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0B8EA9DD-3760-437A-8C6D-694105E124F4}" type="presOf" srcId="{9AF64FAA-B534-4DBF-A4BC-3EDCC8240424}" destId="{527DA83C-FBCF-4789-91BF-84AD1BBA0108}" srcOrd="0" destOrd="0" presId="urn:microsoft.com/office/officeart/2005/8/layout/hProcess9"/>
    <dgm:cxn modelId="{1B049668-28A2-441C-96AD-772A7A3D9182}" type="presParOf" srcId="{527DA83C-FBCF-4789-91BF-84AD1BBA0108}" destId="{6E0CFE9A-D599-4E05-9059-5CC523BDCF24}" srcOrd="0" destOrd="0" presId="urn:microsoft.com/office/officeart/2005/8/layout/hProcess9"/>
    <dgm:cxn modelId="{CE8A0904-6EF1-4F16-AE43-9EE69F6C3F64}" type="presParOf" srcId="{527DA83C-FBCF-4789-91BF-84AD1BBA0108}" destId="{8D572A9F-081B-4D90-90A9-418228182841}" srcOrd="1"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6955"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4E80C4A3-044C-4ACF-8186-3F8E91B8A68D}" type="presOf" srcId="{9AF64FAA-B534-4DBF-A4BC-3EDCC8240424}" destId="{527DA83C-FBCF-4789-91BF-84AD1BBA0108}" srcOrd="0" destOrd="0" presId="urn:microsoft.com/office/officeart/2005/8/layout/hProcess9"/>
    <dgm:cxn modelId="{077BA4FF-C6EA-4295-803C-C5F89A8F22D4}" type="presParOf" srcId="{527DA83C-FBCF-4789-91BF-84AD1BBA0108}" destId="{6E0CFE9A-D599-4E05-9059-5CC523BDCF24}" srcOrd="0" destOrd="0" presId="urn:microsoft.com/office/officeart/2005/8/layout/hProcess9"/>
    <dgm:cxn modelId="{58E833B2-0532-4208-9369-18B410E3FA09}" type="presParOf" srcId="{527DA83C-FBCF-4789-91BF-84AD1BBA0108}" destId="{8D572A9F-081B-4D90-90A9-418228182841}" srcOrd="1"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F64FAA-B534-4DBF-A4BC-3EDCC8240424}" type="doc">
      <dgm:prSet loTypeId="urn:microsoft.com/office/officeart/2005/8/layout/hProcess9" loCatId="process" qsTypeId="urn:microsoft.com/office/officeart/2005/8/quickstyle/simple1" qsCatId="simple" csTypeId="urn:microsoft.com/office/officeart/2005/8/colors/accent1_2" csCatId="accent1" phldr="1"/>
      <dgm:spPr/>
    </dgm:pt>
    <dgm:pt modelId="{527DA83C-FBCF-4789-91BF-84AD1BBA0108}" type="pres">
      <dgm:prSet presAssocID="{9AF64FAA-B534-4DBF-A4BC-3EDCC8240424}" presName="CompostProcess" presStyleCnt="0">
        <dgm:presLayoutVars>
          <dgm:dir/>
          <dgm:resizeHandles val="exact"/>
        </dgm:presLayoutVars>
      </dgm:prSet>
      <dgm:spPr/>
    </dgm:pt>
    <dgm:pt modelId="{6E0CFE9A-D599-4E05-9059-5CC523BDCF24}" type="pres">
      <dgm:prSet presAssocID="{9AF64FAA-B534-4DBF-A4BC-3EDCC8240424}" presName="arrow" presStyleLbl="bgShp" presStyleIdx="0" presStyleCnt="1" custScaleX="117647" custLinFactNeighborX="6955" custLinFactNeighborY="21563"/>
      <dgm:spPr>
        <a:solidFill>
          <a:srgbClr val="216EA3"/>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dgm:spPr>
    </dgm:pt>
    <dgm:pt modelId="{8D572A9F-081B-4D90-90A9-418228182841}" type="pres">
      <dgm:prSet presAssocID="{9AF64FAA-B534-4DBF-A4BC-3EDCC8240424}" presName="linearProcess" presStyleCnt="0"/>
      <dgm:spPr/>
    </dgm:pt>
  </dgm:ptLst>
  <dgm:cxnLst>
    <dgm:cxn modelId="{8839CDFF-2518-468F-ACD7-2B10508C65D8}" type="presOf" srcId="{9AF64FAA-B534-4DBF-A4BC-3EDCC8240424}" destId="{527DA83C-FBCF-4789-91BF-84AD1BBA0108}" srcOrd="0" destOrd="0" presId="urn:microsoft.com/office/officeart/2005/8/layout/hProcess9"/>
    <dgm:cxn modelId="{BD11CA2E-64CD-4A3B-ADDC-94FBFBFF988F}" type="presParOf" srcId="{527DA83C-FBCF-4789-91BF-84AD1BBA0108}" destId="{6E0CFE9A-D599-4E05-9059-5CC523BDCF24}" srcOrd="0" destOrd="0" presId="urn:microsoft.com/office/officeart/2005/8/layout/hProcess9"/>
    <dgm:cxn modelId="{370A9463-0E84-4FBC-AB7B-668D53AE1C49}" type="presParOf" srcId="{527DA83C-FBCF-4789-91BF-84AD1BBA0108}" destId="{8D572A9F-081B-4D90-90A9-418228182841}" srcOrd="1"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62B1B4-DEE7-4A11-B72E-1BDAFDB9748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EC845E3E-8ECA-4D8E-B3AD-0039009782FA}">
      <dgm:prSet phldrT="[Texte]" custT="1"/>
      <dgm:spPr/>
      <dgm:t>
        <a:bodyPr/>
        <a:lstStyle/>
        <a:p>
          <a:endParaRPr lang="en-US" sz="1700" dirty="0" smtClean="0"/>
        </a:p>
        <a:p>
          <a:r>
            <a:rPr lang="en-US" sz="1700" dirty="0" smtClean="0"/>
            <a:t>March 13, 2006</a:t>
          </a:r>
          <a:endParaRPr lang="fr-FR" sz="1700" dirty="0"/>
        </a:p>
      </dgm:t>
    </dgm:pt>
    <dgm:pt modelId="{7CACF613-6C01-4E32-9B2D-8A79CB63DB13}" type="parTrans" cxnId="{674FAF00-0F9F-4259-A133-84618A5DE1BD}">
      <dgm:prSet/>
      <dgm:spPr/>
      <dgm:t>
        <a:bodyPr/>
        <a:lstStyle/>
        <a:p>
          <a:endParaRPr lang="fr-FR"/>
        </a:p>
      </dgm:t>
    </dgm:pt>
    <dgm:pt modelId="{D31BEDF5-5449-4504-B078-0877BD01F372}" type="sibTrans" cxnId="{674FAF00-0F9F-4259-A133-84618A5DE1BD}">
      <dgm:prSet/>
      <dgm:spPr/>
      <dgm:t>
        <a:bodyPr/>
        <a:lstStyle/>
        <a:p>
          <a:endParaRPr lang="fr-FR"/>
        </a:p>
      </dgm:t>
    </dgm:pt>
    <dgm:pt modelId="{F138AC39-E7C3-4F3A-BF67-4C4412833CAA}">
      <dgm:prSet phldrT="[Texte]" custT="1"/>
      <dgm:spPr/>
      <dgm:t>
        <a:bodyPr/>
        <a:lstStyle/>
        <a:p>
          <a:r>
            <a:rPr lang="en-US" sz="2000" dirty="0" smtClean="0"/>
            <a:t>Merck Darmstadt announced a €14.6 </a:t>
          </a:r>
          <a:r>
            <a:rPr lang="en-US" sz="2000" dirty="0" err="1" smtClean="0"/>
            <a:t>bn</a:t>
          </a:r>
          <a:r>
            <a:rPr lang="en-US" sz="2000" dirty="0" smtClean="0"/>
            <a:t> bid for               Schering AG</a:t>
          </a:r>
          <a:endParaRPr lang="fr-FR" sz="2000" dirty="0"/>
        </a:p>
      </dgm:t>
    </dgm:pt>
    <dgm:pt modelId="{39B70A76-B57F-4A24-BD46-13B14AA19237}" type="parTrans" cxnId="{5C854AA1-8EB6-446F-84FC-F7DEDD3E4482}">
      <dgm:prSet/>
      <dgm:spPr/>
      <dgm:t>
        <a:bodyPr/>
        <a:lstStyle/>
        <a:p>
          <a:endParaRPr lang="fr-FR"/>
        </a:p>
      </dgm:t>
    </dgm:pt>
    <dgm:pt modelId="{E956B55A-B57C-4B61-8425-ECEF9DB034F2}" type="sibTrans" cxnId="{5C854AA1-8EB6-446F-84FC-F7DEDD3E4482}">
      <dgm:prSet/>
      <dgm:spPr/>
      <dgm:t>
        <a:bodyPr/>
        <a:lstStyle/>
        <a:p>
          <a:endParaRPr lang="fr-FR"/>
        </a:p>
      </dgm:t>
    </dgm:pt>
    <dgm:pt modelId="{6DC5D07F-E322-4E3F-BCE0-DF7BA4E6073B}" type="pres">
      <dgm:prSet presAssocID="{7062B1B4-DEE7-4A11-B72E-1BDAFDB9748F}" presName="linearFlow" presStyleCnt="0">
        <dgm:presLayoutVars>
          <dgm:dir/>
          <dgm:animLvl val="lvl"/>
          <dgm:resizeHandles val="exact"/>
        </dgm:presLayoutVars>
      </dgm:prSet>
      <dgm:spPr/>
      <dgm:t>
        <a:bodyPr/>
        <a:lstStyle/>
        <a:p>
          <a:endParaRPr lang="fr-FR"/>
        </a:p>
      </dgm:t>
    </dgm:pt>
    <dgm:pt modelId="{D519D511-3B1C-442D-BECF-CCDD2D7E601F}" type="pres">
      <dgm:prSet presAssocID="{EC845E3E-8ECA-4D8E-B3AD-0039009782FA}" presName="composite" presStyleCnt="0"/>
      <dgm:spPr/>
    </dgm:pt>
    <dgm:pt modelId="{2E59A340-B9B3-4742-AD51-2F3C5EDD035D}" type="pres">
      <dgm:prSet presAssocID="{EC845E3E-8ECA-4D8E-B3AD-0039009782FA}" presName="parentText" presStyleLbl="alignNode1" presStyleIdx="0" presStyleCnt="1" custScaleX="103069">
        <dgm:presLayoutVars>
          <dgm:chMax val="1"/>
          <dgm:bulletEnabled val="1"/>
        </dgm:presLayoutVars>
      </dgm:prSet>
      <dgm:spPr/>
      <dgm:t>
        <a:bodyPr/>
        <a:lstStyle/>
        <a:p>
          <a:endParaRPr lang="fr-FR"/>
        </a:p>
      </dgm:t>
    </dgm:pt>
    <dgm:pt modelId="{09788F75-4A7C-42AA-BC43-ABE194C16B91}" type="pres">
      <dgm:prSet presAssocID="{EC845E3E-8ECA-4D8E-B3AD-0039009782FA}" presName="descendantText" presStyleLbl="alignAcc1" presStyleIdx="0" presStyleCnt="1">
        <dgm:presLayoutVars>
          <dgm:bulletEnabled val="1"/>
        </dgm:presLayoutVars>
      </dgm:prSet>
      <dgm:spPr/>
      <dgm:t>
        <a:bodyPr/>
        <a:lstStyle/>
        <a:p>
          <a:endParaRPr lang="fr-FR"/>
        </a:p>
      </dgm:t>
    </dgm:pt>
  </dgm:ptLst>
  <dgm:cxnLst>
    <dgm:cxn modelId="{C733CD8D-C767-4255-A39A-8CEB9B240ABA}" type="presOf" srcId="{EC845E3E-8ECA-4D8E-B3AD-0039009782FA}" destId="{2E59A340-B9B3-4742-AD51-2F3C5EDD035D}" srcOrd="0" destOrd="0" presId="urn:microsoft.com/office/officeart/2005/8/layout/chevron2"/>
    <dgm:cxn modelId="{674FAF00-0F9F-4259-A133-84618A5DE1BD}" srcId="{7062B1B4-DEE7-4A11-B72E-1BDAFDB9748F}" destId="{EC845E3E-8ECA-4D8E-B3AD-0039009782FA}" srcOrd="0" destOrd="0" parTransId="{7CACF613-6C01-4E32-9B2D-8A79CB63DB13}" sibTransId="{D31BEDF5-5449-4504-B078-0877BD01F372}"/>
    <dgm:cxn modelId="{5C854AA1-8EB6-446F-84FC-F7DEDD3E4482}" srcId="{EC845E3E-8ECA-4D8E-B3AD-0039009782FA}" destId="{F138AC39-E7C3-4F3A-BF67-4C4412833CAA}" srcOrd="0" destOrd="0" parTransId="{39B70A76-B57F-4A24-BD46-13B14AA19237}" sibTransId="{E956B55A-B57C-4B61-8425-ECEF9DB034F2}"/>
    <dgm:cxn modelId="{7EF42443-5D7D-4262-B352-DBFAF9926FB1}" type="presOf" srcId="{F138AC39-E7C3-4F3A-BF67-4C4412833CAA}" destId="{09788F75-4A7C-42AA-BC43-ABE194C16B91}" srcOrd="0" destOrd="0" presId="urn:microsoft.com/office/officeart/2005/8/layout/chevron2"/>
    <dgm:cxn modelId="{523202DE-CBB6-43D0-B5DD-4A978654BC2E}" type="presOf" srcId="{7062B1B4-DEE7-4A11-B72E-1BDAFDB9748F}" destId="{6DC5D07F-E322-4E3F-BCE0-DF7BA4E6073B}" srcOrd="0" destOrd="0" presId="urn:microsoft.com/office/officeart/2005/8/layout/chevron2"/>
    <dgm:cxn modelId="{C9E21CE9-06EA-43CE-BE27-790AB9716D9B}" type="presParOf" srcId="{6DC5D07F-E322-4E3F-BCE0-DF7BA4E6073B}" destId="{D519D511-3B1C-442D-BECF-CCDD2D7E601F}" srcOrd="0" destOrd="0" presId="urn:microsoft.com/office/officeart/2005/8/layout/chevron2"/>
    <dgm:cxn modelId="{01E8D628-B871-4A01-A52A-936AD30A0CDB}" type="presParOf" srcId="{D519D511-3B1C-442D-BECF-CCDD2D7E601F}" destId="{2E59A340-B9B3-4742-AD51-2F3C5EDD035D}" srcOrd="0" destOrd="0" presId="urn:microsoft.com/office/officeart/2005/8/layout/chevron2"/>
    <dgm:cxn modelId="{CFEAD659-32E5-4854-998B-B22489785A50}" type="presParOf" srcId="{D519D511-3B1C-442D-BECF-CCDD2D7E601F}" destId="{09788F75-4A7C-42AA-BC43-ABE194C16B91}"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62B1B4-DEE7-4A11-B72E-1BDAFDB9748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EC845E3E-8ECA-4D8E-B3AD-0039009782FA}">
      <dgm:prSet phldrT="[Texte]" custT="1"/>
      <dgm:spPr/>
      <dgm:t>
        <a:bodyPr/>
        <a:lstStyle/>
        <a:p>
          <a:endParaRPr lang="en-US" sz="1700" dirty="0" smtClean="0"/>
        </a:p>
        <a:p>
          <a:r>
            <a:rPr lang="en-US" sz="1700" dirty="0" smtClean="0"/>
            <a:t>March 23, 2006</a:t>
          </a:r>
          <a:endParaRPr lang="fr-FR" sz="1700" dirty="0"/>
        </a:p>
      </dgm:t>
    </dgm:pt>
    <dgm:pt modelId="{7CACF613-6C01-4E32-9B2D-8A79CB63DB13}" type="parTrans" cxnId="{674FAF00-0F9F-4259-A133-84618A5DE1BD}">
      <dgm:prSet/>
      <dgm:spPr/>
      <dgm:t>
        <a:bodyPr/>
        <a:lstStyle/>
        <a:p>
          <a:endParaRPr lang="fr-FR"/>
        </a:p>
      </dgm:t>
    </dgm:pt>
    <dgm:pt modelId="{D31BEDF5-5449-4504-B078-0877BD01F372}" type="sibTrans" cxnId="{674FAF00-0F9F-4259-A133-84618A5DE1BD}">
      <dgm:prSet/>
      <dgm:spPr/>
      <dgm:t>
        <a:bodyPr/>
        <a:lstStyle/>
        <a:p>
          <a:endParaRPr lang="fr-FR"/>
        </a:p>
      </dgm:t>
    </dgm:pt>
    <dgm:pt modelId="{F138AC39-E7C3-4F3A-BF67-4C4412833CAA}">
      <dgm:prSet phldrT="[Texte]" custT="1"/>
      <dgm:spPr/>
      <dgm:t>
        <a:bodyPr/>
        <a:lstStyle/>
        <a:p>
          <a:r>
            <a:rPr lang="en-US" sz="2000" dirty="0" smtClean="0"/>
            <a:t>Merck's takeover bid was surpassed by Bayer's €16.5 </a:t>
          </a:r>
          <a:r>
            <a:rPr lang="en-US" sz="2000" dirty="0" err="1" smtClean="0"/>
            <a:t>bn</a:t>
          </a:r>
          <a:r>
            <a:rPr lang="en-US" sz="2000" dirty="0" smtClean="0"/>
            <a:t> white-knight bid for Schering</a:t>
          </a:r>
          <a:endParaRPr lang="fr-FR" sz="2000" dirty="0"/>
        </a:p>
      </dgm:t>
    </dgm:pt>
    <dgm:pt modelId="{39B70A76-B57F-4A24-BD46-13B14AA19237}" type="parTrans" cxnId="{5C854AA1-8EB6-446F-84FC-F7DEDD3E4482}">
      <dgm:prSet/>
      <dgm:spPr/>
      <dgm:t>
        <a:bodyPr/>
        <a:lstStyle/>
        <a:p>
          <a:endParaRPr lang="fr-FR"/>
        </a:p>
      </dgm:t>
    </dgm:pt>
    <dgm:pt modelId="{E956B55A-B57C-4B61-8425-ECEF9DB034F2}" type="sibTrans" cxnId="{5C854AA1-8EB6-446F-84FC-F7DEDD3E4482}">
      <dgm:prSet/>
      <dgm:spPr/>
      <dgm:t>
        <a:bodyPr/>
        <a:lstStyle/>
        <a:p>
          <a:endParaRPr lang="fr-FR"/>
        </a:p>
      </dgm:t>
    </dgm:pt>
    <dgm:pt modelId="{6DC5D07F-E322-4E3F-BCE0-DF7BA4E6073B}" type="pres">
      <dgm:prSet presAssocID="{7062B1B4-DEE7-4A11-B72E-1BDAFDB9748F}" presName="linearFlow" presStyleCnt="0">
        <dgm:presLayoutVars>
          <dgm:dir/>
          <dgm:animLvl val="lvl"/>
          <dgm:resizeHandles val="exact"/>
        </dgm:presLayoutVars>
      </dgm:prSet>
      <dgm:spPr/>
      <dgm:t>
        <a:bodyPr/>
        <a:lstStyle/>
        <a:p>
          <a:endParaRPr lang="fr-FR"/>
        </a:p>
      </dgm:t>
    </dgm:pt>
    <dgm:pt modelId="{D519D511-3B1C-442D-BECF-CCDD2D7E601F}" type="pres">
      <dgm:prSet presAssocID="{EC845E3E-8ECA-4D8E-B3AD-0039009782FA}" presName="composite" presStyleCnt="0"/>
      <dgm:spPr/>
    </dgm:pt>
    <dgm:pt modelId="{2E59A340-B9B3-4742-AD51-2F3C5EDD035D}" type="pres">
      <dgm:prSet presAssocID="{EC845E3E-8ECA-4D8E-B3AD-0039009782FA}" presName="parentText" presStyleLbl="alignNode1" presStyleIdx="0" presStyleCnt="1" custScaleX="103069">
        <dgm:presLayoutVars>
          <dgm:chMax val="1"/>
          <dgm:bulletEnabled val="1"/>
        </dgm:presLayoutVars>
      </dgm:prSet>
      <dgm:spPr/>
      <dgm:t>
        <a:bodyPr/>
        <a:lstStyle/>
        <a:p>
          <a:endParaRPr lang="fr-FR"/>
        </a:p>
      </dgm:t>
    </dgm:pt>
    <dgm:pt modelId="{09788F75-4A7C-42AA-BC43-ABE194C16B91}" type="pres">
      <dgm:prSet presAssocID="{EC845E3E-8ECA-4D8E-B3AD-0039009782FA}" presName="descendantText" presStyleLbl="alignAcc1" presStyleIdx="0" presStyleCnt="1">
        <dgm:presLayoutVars>
          <dgm:bulletEnabled val="1"/>
        </dgm:presLayoutVars>
      </dgm:prSet>
      <dgm:spPr/>
      <dgm:t>
        <a:bodyPr/>
        <a:lstStyle/>
        <a:p>
          <a:endParaRPr lang="fr-FR"/>
        </a:p>
      </dgm:t>
    </dgm:pt>
  </dgm:ptLst>
  <dgm:cxnLst>
    <dgm:cxn modelId="{6D42AC11-0929-4949-9F9E-3DBBC1CAA2BA}" type="presOf" srcId="{F138AC39-E7C3-4F3A-BF67-4C4412833CAA}" destId="{09788F75-4A7C-42AA-BC43-ABE194C16B91}" srcOrd="0" destOrd="0" presId="urn:microsoft.com/office/officeart/2005/8/layout/chevron2"/>
    <dgm:cxn modelId="{674FAF00-0F9F-4259-A133-84618A5DE1BD}" srcId="{7062B1B4-DEE7-4A11-B72E-1BDAFDB9748F}" destId="{EC845E3E-8ECA-4D8E-B3AD-0039009782FA}" srcOrd="0" destOrd="0" parTransId="{7CACF613-6C01-4E32-9B2D-8A79CB63DB13}" sibTransId="{D31BEDF5-5449-4504-B078-0877BD01F372}"/>
    <dgm:cxn modelId="{5C854AA1-8EB6-446F-84FC-F7DEDD3E4482}" srcId="{EC845E3E-8ECA-4D8E-B3AD-0039009782FA}" destId="{F138AC39-E7C3-4F3A-BF67-4C4412833CAA}" srcOrd="0" destOrd="0" parTransId="{39B70A76-B57F-4A24-BD46-13B14AA19237}" sibTransId="{E956B55A-B57C-4B61-8425-ECEF9DB034F2}"/>
    <dgm:cxn modelId="{A5823A36-4BCC-4476-BC35-57021D560AD6}" type="presOf" srcId="{EC845E3E-8ECA-4D8E-B3AD-0039009782FA}" destId="{2E59A340-B9B3-4742-AD51-2F3C5EDD035D}" srcOrd="0" destOrd="0" presId="urn:microsoft.com/office/officeart/2005/8/layout/chevron2"/>
    <dgm:cxn modelId="{02B3C33F-DC95-4BCA-A076-F0AA8F6F598B}" type="presOf" srcId="{7062B1B4-DEE7-4A11-B72E-1BDAFDB9748F}" destId="{6DC5D07F-E322-4E3F-BCE0-DF7BA4E6073B}" srcOrd="0" destOrd="0" presId="urn:microsoft.com/office/officeart/2005/8/layout/chevron2"/>
    <dgm:cxn modelId="{04A8D652-BB74-438D-AC32-AF4B4C8874BF}" type="presParOf" srcId="{6DC5D07F-E322-4E3F-BCE0-DF7BA4E6073B}" destId="{D519D511-3B1C-442D-BECF-CCDD2D7E601F}" srcOrd="0" destOrd="0" presId="urn:microsoft.com/office/officeart/2005/8/layout/chevron2"/>
    <dgm:cxn modelId="{E2E667E8-6EBF-4B88-94F9-03ACBCAB1132}" type="presParOf" srcId="{D519D511-3B1C-442D-BECF-CCDD2D7E601F}" destId="{2E59A340-B9B3-4742-AD51-2F3C5EDD035D}" srcOrd="0" destOrd="0" presId="urn:microsoft.com/office/officeart/2005/8/layout/chevron2"/>
    <dgm:cxn modelId="{15FCA598-8E19-4032-8B39-37806FF2B4E3}" type="presParOf" srcId="{D519D511-3B1C-442D-BECF-CCDD2D7E601F}" destId="{09788F75-4A7C-42AA-BC43-ABE194C16B91}"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62B1B4-DEE7-4A11-B72E-1BDAFDB9748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EC845E3E-8ECA-4D8E-B3AD-0039009782FA}">
      <dgm:prSet phldrT="[Texte]" custT="1"/>
      <dgm:spPr/>
      <dgm:t>
        <a:bodyPr/>
        <a:lstStyle/>
        <a:p>
          <a:endParaRPr lang="en-US" sz="1800" dirty="0" smtClean="0"/>
        </a:p>
        <a:p>
          <a:r>
            <a:rPr lang="en-US" sz="1800" dirty="0" smtClean="0"/>
            <a:t>June 12, 2006</a:t>
          </a:r>
          <a:endParaRPr lang="fr-FR" sz="1800" dirty="0"/>
        </a:p>
      </dgm:t>
    </dgm:pt>
    <dgm:pt modelId="{7CACF613-6C01-4E32-9B2D-8A79CB63DB13}" type="parTrans" cxnId="{674FAF00-0F9F-4259-A133-84618A5DE1BD}">
      <dgm:prSet/>
      <dgm:spPr/>
      <dgm:t>
        <a:bodyPr/>
        <a:lstStyle/>
        <a:p>
          <a:endParaRPr lang="fr-FR"/>
        </a:p>
      </dgm:t>
    </dgm:pt>
    <dgm:pt modelId="{D31BEDF5-5449-4504-B078-0877BD01F372}" type="sibTrans" cxnId="{674FAF00-0F9F-4259-A133-84618A5DE1BD}">
      <dgm:prSet/>
      <dgm:spPr/>
      <dgm:t>
        <a:bodyPr/>
        <a:lstStyle/>
        <a:p>
          <a:endParaRPr lang="fr-FR"/>
        </a:p>
      </dgm:t>
    </dgm:pt>
    <dgm:pt modelId="{F138AC39-E7C3-4F3A-BF67-4C4412833CAA}">
      <dgm:prSet phldrT="[Texte]" custT="1"/>
      <dgm:spPr/>
      <dgm:t>
        <a:bodyPr/>
        <a:lstStyle/>
        <a:p>
          <a:r>
            <a:rPr lang="fr-FR" sz="2000" dirty="0" err="1" smtClean="0"/>
            <a:t>Merck</a:t>
          </a:r>
          <a:r>
            <a:rPr lang="fr-FR" sz="2000" dirty="0" smtClean="0"/>
            <a:t> </a:t>
          </a:r>
          <a:r>
            <a:rPr lang="fr-FR" sz="2000" dirty="0" err="1" smtClean="0"/>
            <a:t>KGaA</a:t>
          </a:r>
          <a:r>
            <a:rPr lang="fr-FR" sz="2000" dirty="0" smtClean="0"/>
            <a:t> </a:t>
          </a:r>
          <a:r>
            <a:rPr lang="fr-FR" sz="2000" dirty="0" err="1" smtClean="0"/>
            <a:t>disrupts</a:t>
          </a:r>
          <a:r>
            <a:rPr lang="fr-FR" sz="2000" dirty="0" smtClean="0"/>
            <a:t> </a:t>
          </a:r>
          <a:r>
            <a:rPr lang="fr-FR" sz="2000" dirty="0" err="1" smtClean="0"/>
            <a:t>takeover</a:t>
          </a:r>
          <a:r>
            <a:rPr lang="fr-FR" sz="2000" dirty="0" smtClean="0"/>
            <a:t> </a:t>
          </a:r>
          <a:endParaRPr lang="fr-FR" sz="2000" dirty="0"/>
        </a:p>
      </dgm:t>
    </dgm:pt>
    <dgm:pt modelId="{39B70A76-B57F-4A24-BD46-13B14AA19237}" type="parTrans" cxnId="{5C854AA1-8EB6-446F-84FC-F7DEDD3E4482}">
      <dgm:prSet/>
      <dgm:spPr/>
      <dgm:t>
        <a:bodyPr/>
        <a:lstStyle/>
        <a:p>
          <a:endParaRPr lang="fr-FR"/>
        </a:p>
      </dgm:t>
    </dgm:pt>
    <dgm:pt modelId="{E956B55A-B57C-4B61-8425-ECEF9DB034F2}" type="sibTrans" cxnId="{5C854AA1-8EB6-446F-84FC-F7DEDD3E4482}">
      <dgm:prSet/>
      <dgm:spPr/>
      <dgm:t>
        <a:bodyPr/>
        <a:lstStyle/>
        <a:p>
          <a:endParaRPr lang="fr-FR"/>
        </a:p>
      </dgm:t>
    </dgm:pt>
    <dgm:pt modelId="{6DC5D07F-E322-4E3F-BCE0-DF7BA4E6073B}" type="pres">
      <dgm:prSet presAssocID="{7062B1B4-DEE7-4A11-B72E-1BDAFDB9748F}" presName="linearFlow" presStyleCnt="0">
        <dgm:presLayoutVars>
          <dgm:dir/>
          <dgm:animLvl val="lvl"/>
          <dgm:resizeHandles val="exact"/>
        </dgm:presLayoutVars>
      </dgm:prSet>
      <dgm:spPr/>
      <dgm:t>
        <a:bodyPr/>
        <a:lstStyle/>
        <a:p>
          <a:endParaRPr lang="fr-FR"/>
        </a:p>
      </dgm:t>
    </dgm:pt>
    <dgm:pt modelId="{D519D511-3B1C-442D-BECF-CCDD2D7E601F}" type="pres">
      <dgm:prSet presAssocID="{EC845E3E-8ECA-4D8E-B3AD-0039009782FA}" presName="composite" presStyleCnt="0"/>
      <dgm:spPr/>
    </dgm:pt>
    <dgm:pt modelId="{2E59A340-B9B3-4742-AD51-2F3C5EDD035D}" type="pres">
      <dgm:prSet presAssocID="{EC845E3E-8ECA-4D8E-B3AD-0039009782FA}" presName="parentText" presStyleLbl="alignNode1" presStyleIdx="0" presStyleCnt="1" custScaleX="103069">
        <dgm:presLayoutVars>
          <dgm:chMax val="1"/>
          <dgm:bulletEnabled val="1"/>
        </dgm:presLayoutVars>
      </dgm:prSet>
      <dgm:spPr/>
      <dgm:t>
        <a:bodyPr/>
        <a:lstStyle/>
        <a:p>
          <a:endParaRPr lang="fr-FR"/>
        </a:p>
      </dgm:t>
    </dgm:pt>
    <dgm:pt modelId="{09788F75-4A7C-42AA-BC43-ABE194C16B91}" type="pres">
      <dgm:prSet presAssocID="{EC845E3E-8ECA-4D8E-B3AD-0039009782FA}" presName="descendantText" presStyleLbl="alignAcc1" presStyleIdx="0" presStyleCnt="1" custLinFactNeighborY="-150">
        <dgm:presLayoutVars>
          <dgm:bulletEnabled val="1"/>
        </dgm:presLayoutVars>
      </dgm:prSet>
      <dgm:spPr/>
      <dgm:t>
        <a:bodyPr/>
        <a:lstStyle/>
        <a:p>
          <a:endParaRPr lang="fr-FR"/>
        </a:p>
      </dgm:t>
    </dgm:pt>
  </dgm:ptLst>
  <dgm:cxnLst>
    <dgm:cxn modelId="{88E743F8-EAA9-4B79-BED9-9B4FF1ECE005}" type="presOf" srcId="{F138AC39-E7C3-4F3A-BF67-4C4412833CAA}" destId="{09788F75-4A7C-42AA-BC43-ABE194C16B91}" srcOrd="0" destOrd="0" presId="urn:microsoft.com/office/officeart/2005/8/layout/chevron2"/>
    <dgm:cxn modelId="{A1160D43-FB4D-4818-A8B0-B5B89CED9C2C}" type="presOf" srcId="{7062B1B4-DEE7-4A11-B72E-1BDAFDB9748F}" destId="{6DC5D07F-E322-4E3F-BCE0-DF7BA4E6073B}" srcOrd="0" destOrd="0" presId="urn:microsoft.com/office/officeart/2005/8/layout/chevron2"/>
    <dgm:cxn modelId="{2C0BC827-AA48-4324-BD5E-8ABB0B38CE25}" type="presOf" srcId="{EC845E3E-8ECA-4D8E-B3AD-0039009782FA}" destId="{2E59A340-B9B3-4742-AD51-2F3C5EDD035D}" srcOrd="0" destOrd="0" presId="urn:microsoft.com/office/officeart/2005/8/layout/chevron2"/>
    <dgm:cxn modelId="{674FAF00-0F9F-4259-A133-84618A5DE1BD}" srcId="{7062B1B4-DEE7-4A11-B72E-1BDAFDB9748F}" destId="{EC845E3E-8ECA-4D8E-B3AD-0039009782FA}" srcOrd="0" destOrd="0" parTransId="{7CACF613-6C01-4E32-9B2D-8A79CB63DB13}" sibTransId="{D31BEDF5-5449-4504-B078-0877BD01F372}"/>
    <dgm:cxn modelId="{5C854AA1-8EB6-446F-84FC-F7DEDD3E4482}" srcId="{EC845E3E-8ECA-4D8E-B3AD-0039009782FA}" destId="{F138AC39-E7C3-4F3A-BF67-4C4412833CAA}" srcOrd="0" destOrd="0" parTransId="{39B70A76-B57F-4A24-BD46-13B14AA19237}" sibTransId="{E956B55A-B57C-4B61-8425-ECEF9DB034F2}"/>
    <dgm:cxn modelId="{2A722957-EBDD-446B-B120-71B960D7EFBA}" type="presParOf" srcId="{6DC5D07F-E322-4E3F-BCE0-DF7BA4E6073B}" destId="{D519D511-3B1C-442D-BECF-CCDD2D7E601F}" srcOrd="0" destOrd="0" presId="urn:microsoft.com/office/officeart/2005/8/layout/chevron2"/>
    <dgm:cxn modelId="{3B8CD12E-3BA3-478B-A67A-02E1595E7096}" type="presParOf" srcId="{D519D511-3B1C-442D-BECF-CCDD2D7E601F}" destId="{2E59A340-B9B3-4742-AD51-2F3C5EDD035D}" srcOrd="0" destOrd="0" presId="urn:microsoft.com/office/officeart/2005/8/layout/chevron2"/>
    <dgm:cxn modelId="{7DF0B627-F0FE-4EBB-940C-8E07A6F52464}" type="presParOf" srcId="{D519D511-3B1C-442D-BECF-CCDD2D7E601F}" destId="{09788F75-4A7C-42AA-BC43-ABE194C16B91}" srcOrd="1" destOrd="0" presId="urn:microsoft.com/office/officeart/2005/8/layout/chevr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BFEA0-B296-45ED-AE2E-DAEA6DEF6148}">
      <dsp:nvSpPr>
        <dsp:cNvPr id="0" name=""/>
        <dsp:cNvSpPr/>
      </dsp:nvSpPr>
      <dsp:spPr>
        <a:xfrm>
          <a:off x="2695979" y="0"/>
          <a:ext cx="3032976" cy="1694016"/>
        </a:xfrm>
        <a:prstGeom prst="round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lvl="0" algn="ctr" defTabSz="2844800">
            <a:lnSpc>
              <a:spcPct val="90000"/>
            </a:lnSpc>
            <a:spcBef>
              <a:spcPct val="0"/>
            </a:spcBef>
            <a:spcAft>
              <a:spcPct val="35000"/>
            </a:spcAft>
          </a:pPr>
          <a:endParaRPr lang="fr-FR" sz="6400" kern="1200" dirty="0"/>
        </a:p>
      </dsp:txBody>
      <dsp:txXfrm>
        <a:off x="2778674" y="82695"/>
        <a:ext cx="2867586" cy="1528626"/>
      </dsp:txXfrm>
    </dsp:sp>
    <dsp:sp modelId="{0D4A9EF4-675E-4AC7-A224-1004D731BFAE}">
      <dsp:nvSpPr>
        <dsp:cNvPr id="0" name=""/>
        <dsp:cNvSpPr/>
      </dsp:nvSpPr>
      <dsp:spPr>
        <a:xfrm>
          <a:off x="2695979" y="1781283"/>
          <a:ext cx="3032976" cy="1694016"/>
        </a:xfrm>
        <a:prstGeom prst="roundRect">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lvl="0" algn="ctr" defTabSz="2844800">
            <a:lnSpc>
              <a:spcPct val="90000"/>
            </a:lnSpc>
            <a:spcBef>
              <a:spcPct val="0"/>
            </a:spcBef>
            <a:spcAft>
              <a:spcPct val="35000"/>
            </a:spcAft>
          </a:pPr>
          <a:endParaRPr lang="fr-FR" sz="6400" kern="1200" dirty="0"/>
        </a:p>
      </dsp:txBody>
      <dsp:txXfrm>
        <a:off x="2778674" y="1863978"/>
        <a:ext cx="2867586" cy="1528626"/>
      </dsp:txXfrm>
    </dsp:sp>
    <dsp:sp modelId="{9B6BFC4E-595A-4266-84F0-350ADB9045F2}">
      <dsp:nvSpPr>
        <dsp:cNvPr id="0" name=""/>
        <dsp:cNvSpPr/>
      </dsp:nvSpPr>
      <dsp:spPr>
        <a:xfrm>
          <a:off x="2695979" y="3560000"/>
          <a:ext cx="3032976" cy="1694016"/>
        </a:xfrm>
        <a:prstGeom prst="roundRect">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lvl="0" algn="ctr" defTabSz="2844800">
            <a:lnSpc>
              <a:spcPct val="90000"/>
            </a:lnSpc>
            <a:spcBef>
              <a:spcPct val="0"/>
            </a:spcBef>
            <a:spcAft>
              <a:spcPct val="35000"/>
            </a:spcAft>
          </a:pPr>
          <a:endParaRPr lang="fr-FR" sz="6400" kern="1200" dirty="0"/>
        </a:p>
      </dsp:txBody>
      <dsp:txXfrm>
        <a:off x="2778674" y="3642695"/>
        <a:ext cx="2867586" cy="15286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png"/></Relationships>
</file>

<file path=ppt/drawings/drawing1.xml><?xml version="1.0" encoding="utf-8"?>
<c:userShapes xmlns:c="http://schemas.openxmlformats.org/drawingml/2006/chart">
  <cdr:relSizeAnchor xmlns:cdr="http://schemas.openxmlformats.org/drawingml/2006/chartDrawing">
    <cdr:from>
      <cdr:x>0.50625</cdr:x>
      <cdr:y>0.09454</cdr:y>
    </cdr:from>
    <cdr:to>
      <cdr:x>0.66875</cdr:x>
      <cdr:y>0.09454</cdr:y>
    </cdr:to>
    <cdr:sp macro="" textlink="">
      <cdr:nvSpPr>
        <cdr:cNvPr id="7" name="Connecteur droit 6"/>
        <cdr:cNvSpPr/>
      </cdr:nvSpPr>
      <cdr:spPr>
        <a:xfrm xmlns:a="http://schemas.openxmlformats.org/drawingml/2006/main">
          <a:off x="5832648" y="576064"/>
          <a:ext cx="1872208" cy="0"/>
        </a:xfrm>
        <a:prstGeom xmlns:a="http://schemas.openxmlformats.org/drawingml/2006/main" prst="line">
          <a:avLst/>
        </a:prstGeom>
        <a:ln xmlns:a="http://schemas.openxmlformats.org/drawingml/2006/main" w="28575">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fr-F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DD6C29-DF29-4AE9-8FC1-BC8127FFB4C2}" type="datetimeFigureOut">
              <a:rPr lang="fr-FR" smtClean="0"/>
              <a:pPr/>
              <a:t>20/04/2011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11A284-8222-40C1-8BA8-B9B40600F4D7}" type="slidenum">
              <a:rPr lang="fr-FR" smtClean="0"/>
              <a:pPr/>
              <a:t>‹N°›</a:t>
            </a:fld>
            <a:endParaRPr lang="fr-FR"/>
          </a:p>
        </p:txBody>
      </p:sp>
    </p:spTree>
    <p:extLst>
      <p:ext uri="{BB962C8B-B14F-4D97-AF65-F5344CB8AC3E}">
        <p14:creationId xmlns:p14="http://schemas.microsoft.com/office/powerpoint/2010/main" val="198477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fr.wikipedia.org/wiki/IG_Farbe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fr.wikipedia.org/wiki/Crime_de_guerre" TargetMode="External"/><Relationship Id="rId5" Type="http://schemas.openxmlformats.org/officeDocument/2006/relationships/hyperlink" Target="http://fr.wikipedia.org/wiki/Seconde_Guerre_mondiale" TargetMode="External"/><Relationship Id="rId4" Type="http://schemas.openxmlformats.org/officeDocument/2006/relationships/hyperlink" Target="http://fr.wikipedia.org/wiki/Premi%C3%A8re_Guerre_mondial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Elkhart,_Indiana"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en.wikipedia.org/wiki/Bayer" TargetMode="External"/><Relationship Id="rId5" Type="http://schemas.openxmlformats.org/officeDocument/2006/relationships/hyperlink" Target="http://en.wikipedia.org/w/index.php?title=Dr._Franklin_Miles&amp;action=edit&amp;redlink=1" TargetMode="External"/><Relationship Id="rId4" Type="http://schemas.openxmlformats.org/officeDocument/2006/relationships/hyperlink" Target="http://en.wikipedia.org/wiki/Indiana"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Medical_Imagin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en.wikipedia.org/wiki/Sterling_Dru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Rhabdomyolysi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en.wikipedia.org/wiki/Myopathy" TargetMode="External"/><Relationship Id="rId4" Type="http://schemas.openxmlformats.org/officeDocument/2006/relationships/hyperlink" Target="http://en.wikipedia.org/wiki/Stati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Medical_Imag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terling_Dru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United_State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en.wikipedia.org/wiki/Schering" TargetMode="External"/><Relationship Id="rId5" Type="http://schemas.openxmlformats.org/officeDocument/2006/relationships/hyperlink" Target="http://en.wikipedia.org/wiki/Franklin_Delano_Roosevelt" TargetMode="External"/><Relationship Id="rId4" Type="http://schemas.openxmlformats.org/officeDocument/2006/relationships/hyperlink" Target="http://en.wikipedia.org/wiki/World_War_II"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fr.wikipedia.org/wiki/Allianz_AG_Holdi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en.wikipedia.org/wiki/Rhabdomyolysis"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en.wikipedia.org/wiki/Myopathy" TargetMode="External"/><Relationship Id="rId4" Type="http://schemas.openxmlformats.org/officeDocument/2006/relationships/hyperlink" Target="http://en.wikipedia.org/wiki/Stati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xarelto.com/scripts/pages/en/targeting_factor_xa/the-central-role-of-factor-xa/index.php"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www.xarelto.com/scripts/pages/en/_global/glossary.ph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facebook.com/ajax/share_dialog.php?s=4&amp;appid=2347471856&amp;p%5b%5d=91223121207&amp;p%5b%5d=192803298749"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C89C948-A7DC-4C68-8BB4-E712C0AD51BC}" type="slidenum">
              <a:rPr lang="en-US" sz="1600" b="1" baseline="30000">
                <a:solidFill>
                  <a:prstClr val="black"/>
                </a:solidFill>
              </a:rPr>
              <a:pPr>
                <a:defRPr/>
              </a:pPr>
              <a:t>10</a:t>
            </a:fld>
            <a:endParaRPr lang="en-US" sz="1600" b="1" baseline="30000">
              <a:solidFill>
                <a:prstClr val="black"/>
              </a:solidFill>
            </a:endParaRPr>
          </a:p>
        </p:txBody>
      </p:sp>
      <p:sp>
        <p:nvSpPr>
          <p:cNvPr id="61443"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61444"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http://www.bayerhealthcare.com/scripts/pages/en/company/corporate_profile/divisions/medical_care/index.php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http://www.bayerhealthcare.com/scripts/pages/en/company/corporate_profile/divisions/medical_care/index.php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z="800" smtClean="0"/>
              <a:t>Bayer devint part de </a:t>
            </a:r>
            <a:r>
              <a:rPr lang="fr-FR" sz="800" smtClean="0">
                <a:hlinkClick r:id="rId3" action="ppaction://hlinkfile" tooltip="IG Farben"/>
              </a:rPr>
              <a:t>IG Farben</a:t>
            </a:r>
            <a:r>
              <a:rPr lang="fr-FR" sz="800" smtClean="0"/>
              <a:t>, un conglomérat d'industries chimiques allemandes qui émergèrent pendant la </a:t>
            </a:r>
            <a:r>
              <a:rPr lang="fr-FR" sz="800" smtClean="0">
                <a:hlinkClick r:id="rId4" action="ppaction://hlinkfile" tooltip="Première Guerre mondiale"/>
              </a:rPr>
              <a:t>Première Guerre mondiale</a:t>
            </a:r>
            <a:r>
              <a:rPr lang="fr-FR" sz="800" smtClean="0"/>
              <a:t>. Quand les Alliés démembrèrent IG Farben après la </a:t>
            </a:r>
            <a:r>
              <a:rPr lang="fr-FR" sz="800" smtClean="0">
                <a:hlinkClick r:id="rId5" action="ppaction://hlinkfile" tooltip="Seconde Guerre mondiale"/>
              </a:rPr>
              <a:t>Seconde Guerre mondiale</a:t>
            </a:r>
            <a:r>
              <a:rPr lang="fr-FR" sz="800" smtClean="0"/>
              <a:t> pour implication dans des </a:t>
            </a:r>
            <a:r>
              <a:rPr lang="fr-FR" sz="800" smtClean="0">
                <a:hlinkClick r:id="rId6" action="ppaction://hlinkfile" tooltip="Crime de guerre"/>
              </a:rPr>
              <a:t>crimes de guerre</a:t>
            </a:r>
            <a:r>
              <a:rPr lang="fr-FR" sz="800" smtClean="0"/>
              <a:t>, Bayer réapparut en tant qu'entreprise distincte.</a:t>
            </a:r>
          </a:p>
          <a:p>
            <a:pPr eaLnBrk="1" hangingPunct="1">
              <a:spcBef>
                <a:spcPct val="0"/>
              </a:spcBef>
            </a:pPr>
            <a:endParaRPr lang="fr-FR" sz="800" smtClean="0"/>
          </a:p>
        </p:txBody>
      </p:sp>
      <p:sp>
        <p:nvSpPr>
          <p:cNvPr id="7373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5D780D2-7822-4F15-ADE1-06D6DCE26E54}" type="slidenum">
              <a:rPr lang="fr-FR">
                <a:solidFill>
                  <a:prstClr val="black"/>
                </a:solidFill>
              </a:rPr>
              <a:pPr>
                <a:defRPr/>
              </a:pPr>
              <a:t>15</a:t>
            </a:fld>
            <a:endParaRPr lang="fr-FR">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800" b="1" smtClean="0"/>
              <a:t>Miles Laboratories</a:t>
            </a:r>
            <a:r>
              <a:rPr lang="en-US" sz="800" smtClean="0"/>
              <a:t> was founded as the </a:t>
            </a:r>
            <a:r>
              <a:rPr lang="en-US" sz="800" b="1" smtClean="0"/>
              <a:t>Dr. Miles Medical Company</a:t>
            </a:r>
            <a:r>
              <a:rPr lang="en-US" sz="800" smtClean="0"/>
              <a:t> in </a:t>
            </a:r>
            <a:r>
              <a:rPr lang="en-US" sz="800" smtClean="0">
                <a:hlinkClick r:id="rId3" action="ppaction://hlinkfile" tooltip="Elkhart, Indiana"/>
              </a:rPr>
              <a:t>Elkhart</a:t>
            </a:r>
            <a:r>
              <a:rPr lang="en-US" sz="800" smtClean="0"/>
              <a:t>, </a:t>
            </a:r>
            <a:r>
              <a:rPr lang="en-US" sz="800" smtClean="0">
                <a:hlinkClick r:id="rId4" action="ppaction://hlinkfile" tooltip="Indiana"/>
              </a:rPr>
              <a:t>Indiana</a:t>
            </a:r>
            <a:r>
              <a:rPr lang="en-US" sz="800" smtClean="0"/>
              <a:t>, in 1884 by </a:t>
            </a:r>
            <a:r>
              <a:rPr lang="en-US" sz="800" smtClean="0">
                <a:hlinkClick r:id="rId5" action="ppaction://hlinkfile" tooltip="Dr. Franklin Miles (page does not exist)"/>
              </a:rPr>
              <a:t>Franklin Miles</a:t>
            </a:r>
            <a:r>
              <a:rPr lang="en-US" sz="800" smtClean="0"/>
              <a:t>, a specialist in the treatment of eye and ear disorders, with an interest in the connection of the nervous system to overall health. Miles operated as an independent firm from 1884 until 1979 and as a wholly-owned subsidiary of </a:t>
            </a:r>
            <a:r>
              <a:rPr lang="en-US" sz="800" smtClean="0">
                <a:hlinkClick r:id="rId6" action="ppaction://hlinkfile" tooltip="Bayer"/>
              </a:rPr>
              <a:t>Bayer AG</a:t>
            </a:r>
            <a:r>
              <a:rPr lang="en-US" sz="800" smtClean="0"/>
              <a:t> from 1979 until 1995, when it was consolidated into the parent corporation.</a:t>
            </a:r>
          </a:p>
          <a:p>
            <a:pPr eaLnBrk="1" hangingPunct="1">
              <a:spcBef>
                <a:spcPct val="0"/>
              </a:spcBef>
            </a:pPr>
            <a:r>
              <a:rPr lang="fr-FR" sz="800" smtClean="0"/>
              <a:t>reagent (Chemistry) réactif </a:t>
            </a:r>
            <a:endParaRPr lang="en-US" sz="800" smtClean="0"/>
          </a:p>
        </p:txBody>
      </p:sp>
      <p:sp>
        <p:nvSpPr>
          <p:cNvPr id="7475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CB41BC2-15E3-4E87-BDA4-FDDF2E133FE9}" type="slidenum">
              <a:rPr lang="fr-FR">
                <a:solidFill>
                  <a:prstClr val="black"/>
                </a:solidFill>
              </a:rPr>
              <a:pPr>
                <a:defRPr/>
              </a:pPr>
              <a:t>16</a:t>
            </a:fld>
            <a:endParaRPr lang="fr-FR">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In 1994, Sanofi acquired the prescription drug operations of Sterling and then it sold the </a:t>
            </a:r>
            <a:r>
              <a:rPr lang="fr-FR" smtClean="0">
                <a:hlinkClick r:id="rId3" tooltip="Medical Imaging"/>
              </a:rPr>
              <a:t>diagnostic-imaging</a:t>
            </a:r>
            <a:r>
              <a:rPr lang="fr-FR" smtClean="0"/>
              <a:t> division a week later to Hafslund Nycomed AS, a Norwegian company, for US$450 million.</a:t>
            </a:r>
            <a:r>
              <a:rPr lang="fr-FR" baseline="30000" smtClean="0">
                <a:hlinkClick r:id="rId4"/>
              </a:rPr>
              <a:t>[4]</a:t>
            </a:r>
            <a:r>
              <a:rPr lang="fr-FR" smtClean="0"/>
              <a:t> Kodak then completely owned the over-the-counter drug business, including Bayer Aspirin and the U.S. rights to the Bayer name and trademarks, and sold them to SmithKline Beecham for US$1 billion, who then sold it back to Bayer AG in 1994 for US$1 billion.</a:t>
            </a:r>
            <a:r>
              <a:rPr lang="fr-FR" baseline="30000" smtClean="0">
                <a:hlinkClick r:id="rId4"/>
              </a:rPr>
              <a:t>[5][6]</a:t>
            </a:r>
            <a:endParaRPr lang="en-US" sz="800" smtClean="0"/>
          </a:p>
        </p:txBody>
      </p:sp>
      <p:sp>
        <p:nvSpPr>
          <p:cNvPr id="768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B94D547-B665-449D-A830-29D869F33485}" type="slidenum">
              <a:rPr lang="fr-FR">
                <a:solidFill>
                  <a:prstClr val="black"/>
                </a:solidFill>
              </a:rPr>
              <a:pPr>
                <a:defRPr/>
              </a:pPr>
              <a:t>17</a:t>
            </a:fld>
            <a:endParaRPr lang="fr-FR">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Frequency of deadly incidents of </a:t>
            </a:r>
            <a:r>
              <a:rPr lang="en-US" dirty="0" err="1" smtClean="0">
                <a:hlinkClick r:id="rId3" action="ppaction://hlinkfile" tooltip="Rhabdomyolysis"/>
              </a:rPr>
              <a:t>rhabdomyolysis</a:t>
            </a:r>
            <a:r>
              <a:rPr lang="en-US" dirty="0" smtClean="0"/>
              <a:t> with </a:t>
            </a:r>
            <a:r>
              <a:rPr lang="en-US" dirty="0" err="1" smtClean="0"/>
              <a:t>cerivastatin</a:t>
            </a:r>
            <a:r>
              <a:rPr lang="en-US" dirty="0" smtClean="0"/>
              <a:t> was 16 to 80 times higher than with other </a:t>
            </a:r>
            <a:r>
              <a:rPr lang="en-US" dirty="0" err="1" smtClean="0"/>
              <a:t>statins</a:t>
            </a:r>
            <a:r>
              <a:rPr lang="en-US" dirty="0" smtClean="0"/>
              <a:t>.</a:t>
            </a:r>
            <a:r>
              <a:rPr lang="en-US" baseline="30000" dirty="0" smtClean="0">
                <a:hlinkClick r:id="" action="ppaction://hlinkfile"/>
              </a:rPr>
              <a:t>[3]</a:t>
            </a:r>
            <a:r>
              <a:rPr lang="en-US" dirty="0" smtClean="0"/>
              <a:t> Another 385 nonfatal cases of </a:t>
            </a:r>
            <a:r>
              <a:rPr lang="en-US" dirty="0" err="1" smtClean="0">
                <a:hlinkClick r:id="rId3" action="ppaction://hlinkfile" tooltip="Rhabdomyolysis"/>
              </a:rPr>
              <a:t>rhabdomyolysis</a:t>
            </a:r>
            <a:r>
              <a:rPr lang="en-US" dirty="0" smtClean="0"/>
              <a:t> were reported. This put the risk of this (rare) complication at 5-10 times that of the other </a:t>
            </a:r>
            <a:r>
              <a:rPr lang="en-US" dirty="0" err="1" smtClean="0">
                <a:hlinkClick r:id="rId4" action="ppaction://hlinkfile" tooltip="Statin"/>
              </a:rPr>
              <a:t>statins</a:t>
            </a:r>
            <a:r>
              <a:rPr lang="en-US" dirty="0" smtClean="0"/>
              <a:t>. </a:t>
            </a:r>
            <a:r>
              <a:rPr lang="en-US" dirty="0" err="1" smtClean="0"/>
              <a:t>Cerivastatin</a:t>
            </a:r>
            <a:r>
              <a:rPr lang="en-US" dirty="0" smtClean="0"/>
              <a:t> also induced </a:t>
            </a:r>
            <a:r>
              <a:rPr lang="en-US" dirty="0" err="1" smtClean="0">
                <a:hlinkClick r:id="rId5" action="ppaction://hlinkfile" tooltip="Myopathy"/>
              </a:rPr>
              <a:t>myopathy</a:t>
            </a:r>
            <a:r>
              <a:rPr lang="en-US" dirty="0" smtClean="0"/>
              <a:t> in a dose-dependent manner when administrated as </a:t>
            </a:r>
            <a:r>
              <a:rPr lang="en-US" dirty="0" err="1" smtClean="0"/>
              <a:t>monotherapy</a:t>
            </a:r>
            <a:r>
              <a:rPr lang="en-US" dirty="0" smtClean="0"/>
              <a:t>, but that was revealed only after Bayer was sued and unpublished company documents were opened.</a:t>
            </a:r>
          </a:p>
          <a:p>
            <a:endParaRPr lang="fr-FR" dirty="0" smtClean="0"/>
          </a:p>
        </p:txBody>
      </p:sp>
      <p:sp>
        <p:nvSpPr>
          <p:cNvPr id="4" name="Espace réservé du numéro de diapositive 3"/>
          <p:cNvSpPr>
            <a:spLocks noGrp="1"/>
          </p:cNvSpPr>
          <p:nvPr>
            <p:ph type="sldNum" sz="quarter" idx="5"/>
          </p:nvPr>
        </p:nvSpPr>
        <p:spPr/>
        <p:txBody>
          <a:bodyPr/>
          <a:lstStyle/>
          <a:p>
            <a:pPr>
              <a:defRPr/>
            </a:pPr>
            <a:fld id="{78B65ABC-01DB-4E25-96DE-733C3B251971}" type="slidenum">
              <a:rPr lang="fr-FR">
                <a:solidFill>
                  <a:prstClr val="black"/>
                </a:solidFill>
              </a:rPr>
              <a:pPr>
                <a:defRPr/>
              </a:pPr>
              <a:t>18</a:t>
            </a:fld>
            <a:endParaRPr lang="fr-FR">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In 1994, Sanofi acquired the prescription drug operations of Sterling and then it sold the </a:t>
            </a:r>
            <a:r>
              <a:rPr lang="fr-FR" smtClean="0">
                <a:hlinkClick r:id="rId3" tooltip="Medical Imaging"/>
              </a:rPr>
              <a:t>diagnostic-imaging</a:t>
            </a:r>
            <a:r>
              <a:rPr lang="fr-FR" smtClean="0"/>
              <a:t> division a week later to Hafslund Nycomed AS, a Norwegian company, for US$450 million.</a:t>
            </a:r>
            <a:r>
              <a:rPr lang="fr-FR" baseline="30000" smtClean="0">
                <a:hlinkClick r:id="rId4"/>
              </a:rPr>
              <a:t>[4]</a:t>
            </a:r>
            <a:r>
              <a:rPr lang="fr-FR" smtClean="0"/>
              <a:t> Kodak then completely owned the over-the-counter drug business, including Bayer Aspirin and the U.S. rights to the Bayer name and trademarks, and sold them to SmithKline Beecham for US$1 billion, who then sold it back to Bayer AG in 1994 for US$1 billion.</a:t>
            </a:r>
            <a:r>
              <a:rPr lang="fr-FR" baseline="30000" smtClean="0">
                <a:hlinkClick r:id="rId4"/>
              </a:rPr>
              <a:t>[5][6]</a:t>
            </a:r>
            <a:endParaRPr lang="en-US" sz="800" smtClean="0"/>
          </a:p>
        </p:txBody>
      </p:sp>
      <p:sp>
        <p:nvSpPr>
          <p:cNvPr id="768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ED8CA93-CC1B-47EA-8445-F304B1390ABD}" type="slidenum">
              <a:rPr lang="fr-FR">
                <a:solidFill>
                  <a:prstClr val="black"/>
                </a:solidFill>
              </a:rPr>
              <a:pPr>
                <a:defRPr/>
              </a:pPr>
              <a:t>19</a:t>
            </a:fld>
            <a:endParaRPr lang="fr-FR">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B7D632D-E852-4386-962E-DAD9311C0907}" type="slidenum">
              <a:rPr lang="en-US" sz="1600" b="1" baseline="30000">
                <a:solidFill>
                  <a:prstClr val="black"/>
                </a:solidFill>
              </a:rPr>
              <a:pPr>
                <a:defRPr/>
              </a:pPr>
              <a:t>2</a:t>
            </a:fld>
            <a:endParaRPr lang="en-US" sz="1600" b="1" baseline="30000">
              <a:solidFill>
                <a:prstClr val="black"/>
              </a:solidFill>
            </a:endParaRPr>
          </a:p>
        </p:txBody>
      </p:sp>
      <p:sp>
        <p:nvSpPr>
          <p:cNvPr id="4813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4813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mtClean="0"/>
              <a:t>Asset = bien</a:t>
            </a:r>
          </a:p>
        </p:txBody>
      </p:sp>
      <p:sp>
        <p:nvSpPr>
          <p:cNvPr id="4" name="Espace réservé du numéro de diapositive 3"/>
          <p:cNvSpPr>
            <a:spLocks noGrp="1"/>
          </p:cNvSpPr>
          <p:nvPr>
            <p:ph type="sldNum" sz="quarter" idx="5"/>
          </p:nvPr>
        </p:nvSpPr>
        <p:spPr/>
        <p:txBody>
          <a:bodyPr/>
          <a:lstStyle/>
          <a:p>
            <a:pPr>
              <a:defRPr/>
            </a:pPr>
            <a:fld id="{6278D448-4D61-4954-AF37-857A8486F2FC}" type="slidenum">
              <a:rPr lang="fr-FR">
                <a:solidFill>
                  <a:prstClr val="black"/>
                </a:solidFill>
              </a:rPr>
              <a:pPr>
                <a:defRPr/>
              </a:pPr>
              <a:t>20</a:t>
            </a:fld>
            <a:endParaRPr lang="fr-FR">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E0A002D-87C2-41A2-9217-083F578D8E97}" type="slidenum">
              <a:rPr lang="en-US" sz="1600" b="1" baseline="30000">
                <a:solidFill>
                  <a:prstClr val="black"/>
                </a:solidFill>
              </a:rPr>
              <a:pPr>
                <a:defRPr/>
              </a:pPr>
              <a:t>22</a:t>
            </a:fld>
            <a:endParaRPr lang="en-US" sz="1600" b="1" baseline="30000">
              <a:solidFill>
                <a:prstClr val="black"/>
              </a:solidFill>
            </a:endParaRPr>
          </a:p>
        </p:txBody>
      </p:sp>
      <p:sp>
        <p:nvSpPr>
          <p:cNvPr id="5837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837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C89C948-A7DC-4C68-8BB4-E712C0AD51BC}" type="slidenum">
              <a:rPr lang="en-US" sz="1600" b="1" baseline="30000">
                <a:solidFill>
                  <a:prstClr val="black"/>
                </a:solidFill>
              </a:rPr>
              <a:pPr>
                <a:defRPr/>
              </a:pPr>
              <a:t>24</a:t>
            </a:fld>
            <a:endParaRPr lang="en-US" sz="1600" b="1" baseline="30000">
              <a:solidFill>
                <a:prstClr val="black"/>
              </a:solidFill>
            </a:endParaRPr>
          </a:p>
        </p:txBody>
      </p:sp>
      <p:sp>
        <p:nvSpPr>
          <p:cNvPr id="61443"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61444"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1B5CE45-8EF1-480B-BF9E-6E243AB3478A}" type="slidenum">
              <a:rPr lang="en-US" sz="1600" b="1" baseline="30000">
                <a:solidFill>
                  <a:prstClr val="black"/>
                </a:solidFill>
              </a:rPr>
              <a:pPr>
                <a:defRPr/>
              </a:pPr>
              <a:t>26</a:t>
            </a:fld>
            <a:endParaRPr lang="en-US" sz="1600" b="1" baseline="30000">
              <a:solidFill>
                <a:prstClr val="black"/>
              </a:solidFill>
            </a:endParaRPr>
          </a:p>
        </p:txBody>
      </p:sp>
      <p:sp>
        <p:nvSpPr>
          <p:cNvPr id="6349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6349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http://www.bayerhealthcare.com/scripts/pages/en/company/corporate_profile/divisions/medical_care/index.php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smtClean="0"/>
              <a:t>http://www.bayerhealthcare.com/scripts/pages/en/company/corporate_profile/divisions/medical_care/index.php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CE2DD90-9075-4A8F-B57C-445375689431}" type="slidenum">
              <a:rPr lang="en-US" sz="1600" b="1" baseline="30000">
                <a:solidFill>
                  <a:prstClr val="black"/>
                </a:solidFill>
              </a:rPr>
              <a:pPr>
                <a:defRPr/>
              </a:pPr>
              <a:t>3</a:t>
            </a:fld>
            <a:endParaRPr lang="en-US" sz="1600" b="1" baseline="30000">
              <a:solidFill>
                <a:prstClr val="black"/>
              </a:solidFill>
            </a:endParaRPr>
          </a:p>
        </p:txBody>
      </p:sp>
      <p:sp>
        <p:nvSpPr>
          <p:cNvPr id="4915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4915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BBA7BED-87A5-4CF4-AC01-AC6CE6D7B461}" type="slidenum">
              <a:rPr lang="en-US" sz="1600" b="1" baseline="30000">
                <a:solidFill>
                  <a:prstClr val="black"/>
                </a:solidFill>
              </a:rPr>
              <a:pPr>
                <a:defRPr/>
              </a:pPr>
              <a:t>30</a:t>
            </a:fld>
            <a:endParaRPr lang="en-US" sz="1600" b="1" baseline="30000">
              <a:solidFill>
                <a:prstClr val="black"/>
              </a:solidFill>
            </a:endParaRPr>
          </a:p>
        </p:txBody>
      </p:sp>
      <p:sp>
        <p:nvSpPr>
          <p:cNvPr id="6963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6963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CABAFAE-93DC-4DA7-A87F-1BEA9BDB316B}" type="slidenum">
              <a:rPr lang="en-US" sz="1600" b="1" baseline="30000">
                <a:solidFill>
                  <a:srgbClr val="000000"/>
                </a:solidFill>
              </a:rPr>
              <a:pPr>
                <a:defRPr/>
              </a:pPr>
              <a:t>31</a:t>
            </a:fld>
            <a:endParaRPr lang="en-US" sz="1600" b="1" baseline="30000">
              <a:solidFill>
                <a:srgbClr val="000000"/>
              </a:solidFill>
            </a:endParaRPr>
          </a:p>
        </p:txBody>
      </p:sp>
      <p:sp>
        <p:nvSpPr>
          <p:cNvPr id="70659"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70660"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E0A002D-87C2-41A2-9217-083F578D8E97}" type="slidenum">
              <a:rPr lang="en-US" sz="1600" b="1" baseline="30000">
                <a:solidFill>
                  <a:prstClr val="black"/>
                </a:solidFill>
              </a:rPr>
              <a:pPr>
                <a:defRPr/>
              </a:pPr>
              <a:t>32</a:t>
            </a:fld>
            <a:endParaRPr lang="en-US" sz="1600" b="1" baseline="30000">
              <a:solidFill>
                <a:prstClr val="black"/>
              </a:solidFill>
            </a:endParaRPr>
          </a:p>
        </p:txBody>
      </p:sp>
      <p:sp>
        <p:nvSpPr>
          <p:cNvPr id="5837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837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Following the entry of the </a:t>
            </a:r>
            <a:r>
              <a:rPr lang="en-US" u="sng" smtClean="0">
                <a:hlinkClick r:id="rId3" tooltip="United States"/>
              </a:rPr>
              <a:t>United States</a:t>
            </a:r>
            <a:r>
              <a:rPr lang="en-US" smtClean="0"/>
              <a:t> into </a:t>
            </a:r>
            <a:r>
              <a:rPr lang="en-US" u="sng" smtClean="0">
                <a:hlinkClick r:id="rId4" tooltip="World War II"/>
              </a:rPr>
              <a:t>World War II</a:t>
            </a:r>
            <a:r>
              <a:rPr lang="en-US" smtClean="0"/>
              <a:t> in 1941, U.S. President </a:t>
            </a:r>
            <a:r>
              <a:rPr lang="en-US" u="sng" smtClean="0">
                <a:hlinkClick r:id="rId5" tooltip="Franklin Delano Roosevelt"/>
              </a:rPr>
              <a:t>Franklin Delano Roosevelt</a:t>
            </a:r>
            <a:r>
              <a:rPr lang="en-US" smtClean="0"/>
              <a:t> ordered </a:t>
            </a:r>
            <a:r>
              <a:rPr lang="en-US" u="sng" smtClean="0">
                <a:hlinkClick r:id="rId6" tooltip="Schering"/>
              </a:rPr>
              <a:t>Schering AG</a:t>
            </a:r>
            <a:r>
              <a:rPr lang="en-US" smtClean="0"/>
              <a:t>'s U.S. assets be seized. These became the Schering Corporation. </a:t>
            </a:r>
            <a:endParaRPr lang="en-US" sz="800" smtClean="0"/>
          </a:p>
        </p:txBody>
      </p:sp>
      <p:sp>
        <p:nvSpPr>
          <p:cNvPr id="768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8110540-99FD-4BE6-B3E4-08EDEEDFEFA1}" type="slidenum">
              <a:rPr lang="fr-FR">
                <a:solidFill>
                  <a:prstClr val="black"/>
                </a:solidFill>
              </a:rPr>
              <a:pPr>
                <a:defRPr/>
              </a:pPr>
              <a:t>33</a:t>
            </a:fld>
            <a:endParaRPr lang="fr-FR">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merck</a:t>
            </a:r>
            <a:r>
              <a:rPr lang="en-US" dirty="0" smtClean="0"/>
              <a:t> </a:t>
            </a:r>
            <a:r>
              <a:rPr lang="en-US" dirty="0" err="1" smtClean="0"/>
              <a:t>kgaa</a:t>
            </a:r>
            <a:r>
              <a:rPr lang="en-US" dirty="0" smtClean="0"/>
              <a:t> </a:t>
            </a:r>
            <a:r>
              <a:rPr lang="en-US" dirty="0" err="1" smtClean="0"/>
              <a:t>darmstadt</a:t>
            </a:r>
            <a:endParaRPr lang="en-US" dirty="0" smtClean="0"/>
          </a:p>
          <a:p>
            <a:pPr eaLnBrk="1" hangingPunct="1">
              <a:spcBef>
                <a:spcPct val="0"/>
              </a:spcBef>
            </a:pPr>
            <a:r>
              <a:rPr lang="en-US" dirty="0" smtClean="0"/>
              <a:t>Bayer holds 61.5% of capital. If he fails to reach 75%, it may not be able to repeat an offer for a year, leaving the field open to Merck, unless the leadership of Schering accept a new offer on the spot.</a:t>
            </a:r>
            <a:endParaRPr lang="fr-FR" dirty="0" smtClean="0"/>
          </a:p>
        </p:txBody>
      </p:sp>
      <p:sp>
        <p:nvSpPr>
          <p:cNvPr id="7885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6421805-208D-490E-B00C-2A3EC2F85D92}" type="slidenum">
              <a:rPr lang="fr-FR">
                <a:solidFill>
                  <a:prstClr val="black"/>
                </a:solidFill>
              </a:rPr>
              <a:pPr>
                <a:defRPr/>
              </a:pPr>
              <a:t>34</a:t>
            </a:fld>
            <a:endParaRPr lang="fr-FR">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A6134DA-8791-4234-9210-CE089CAACDF5}" type="slidenum">
              <a:rPr lang="en-US" sz="1600" b="1" baseline="30000">
                <a:solidFill>
                  <a:prstClr val="black"/>
                </a:solidFill>
              </a:rPr>
              <a:pPr>
                <a:defRPr/>
              </a:pPr>
              <a:t>35</a:t>
            </a:fld>
            <a:endParaRPr lang="en-US" sz="1600" b="1" baseline="30000">
              <a:solidFill>
                <a:prstClr val="black"/>
              </a:solidFill>
            </a:endParaRPr>
          </a:p>
        </p:txBody>
      </p:sp>
      <p:sp>
        <p:nvSpPr>
          <p:cNvPr id="9011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9011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r>
              <a:rPr lang="fr-FR" dirty="0" smtClean="0"/>
              <a:t>CA 2005 = 7996		</a:t>
            </a:r>
          </a:p>
          <a:p>
            <a:pPr eaLnBrk="1" hangingPunct="1">
              <a:spcBef>
                <a:spcPct val="0"/>
              </a:spcBef>
            </a:pPr>
            <a:r>
              <a:rPr lang="fr-FR" dirty="0" smtClean="0"/>
              <a:t>CA 2007 = 11724</a:t>
            </a:r>
          </a:p>
          <a:p>
            <a:pPr eaLnBrk="1" hangingPunct="1">
              <a:spcBef>
                <a:spcPct val="0"/>
              </a:spcBef>
            </a:pPr>
            <a:r>
              <a:rPr lang="fr-FR" dirty="0" smtClean="0"/>
              <a:t>Ajout vente de </a:t>
            </a:r>
            <a:r>
              <a:rPr lang="fr-FR" dirty="0" err="1" smtClean="0"/>
              <a:t>schering</a:t>
            </a:r>
            <a:r>
              <a:rPr lang="fr-FR" dirty="0" smtClean="0"/>
              <a:t> fin juin 2006</a:t>
            </a:r>
          </a:p>
          <a:p>
            <a:pPr marL="0" marR="0" indent="0" algn="l" defTabSz="914400" rtl="0" eaLnBrk="1" fontAlgn="auto" latinLnBrk="0" hangingPunct="1">
              <a:lnSpc>
                <a:spcPct val="100000"/>
              </a:lnSpc>
              <a:spcBef>
                <a:spcPct val="0"/>
              </a:spcBef>
              <a:spcAft>
                <a:spcPts val="0"/>
              </a:spcAft>
              <a:buClrTx/>
              <a:buSzTx/>
              <a:buFontTx/>
              <a:buNone/>
              <a:tabLst/>
              <a:defRPr/>
            </a:pPr>
            <a:r>
              <a:rPr lang="fr-FR" dirty="0" err="1" smtClean="0">
                <a:solidFill>
                  <a:prstClr val="black"/>
                </a:solidFill>
                <a:cs typeface="Arial" charset="0"/>
                <a:hlinkClick r:id="rId3" action="ppaction://hlinkfile" tooltip="Allianz AG Holding"/>
              </a:rPr>
              <a:t>Allianz</a:t>
            </a:r>
            <a:r>
              <a:rPr lang="fr-FR" dirty="0" smtClean="0">
                <a:solidFill>
                  <a:prstClr val="black"/>
                </a:solidFill>
                <a:cs typeface="Arial" charset="0"/>
                <a:hlinkClick r:id="rId3" action="ppaction://hlinkfile" tooltip="Allianz AG Holding"/>
              </a:rPr>
              <a:t> AG Holding</a:t>
            </a:r>
            <a:r>
              <a:rPr lang="fr-FR" dirty="0" smtClean="0">
                <a:solidFill>
                  <a:prstClr val="black"/>
                </a:solidFill>
                <a:cs typeface="Arial" charset="0"/>
              </a:rPr>
              <a:t> 5.0%, flottant 95.0%</a:t>
            </a:r>
          </a:p>
          <a:p>
            <a:pPr eaLnBrk="1" hangingPunct="1">
              <a:spcBef>
                <a:spcPct val="0"/>
              </a:spcBef>
            </a:pPr>
            <a:endParaRPr lang="fr-FR"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4720BCE-D614-4B1F-B21F-E397BADCEA34}" type="slidenum">
              <a:rPr lang="en-US" sz="1600" b="1" baseline="30000">
                <a:solidFill>
                  <a:prstClr val="black"/>
                </a:solidFill>
              </a:rPr>
              <a:pPr>
                <a:defRPr/>
              </a:pPr>
              <a:t>36</a:t>
            </a:fld>
            <a:endParaRPr lang="en-US" sz="1600" b="1" baseline="30000">
              <a:solidFill>
                <a:prstClr val="black"/>
              </a:solidFill>
            </a:endParaRPr>
          </a:p>
        </p:txBody>
      </p:sp>
      <p:sp>
        <p:nvSpPr>
          <p:cNvPr id="8909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Frequency of deadly incidents of </a:t>
            </a:r>
            <a:r>
              <a:rPr lang="en-US" smtClean="0">
                <a:hlinkClick r:id="rId3" action="ppaction://hlinkfile" tooltip="Rhabdomyolysis"/>
              </a:rPr>
              <a:t>rhabdomyolysis</a:t>
            </a:r>
            <a:r>
              <a:rPr lang="en-US" smtClean="0"/>
              <a:t> with cerivastatin was 16 to 80 times higher than with other statins.</a:t>
            </a:r>
            <a:r>
              <a:rPr lang="en-US" baseline="30000" smtClean="0">
                <a:hlinkClick r:id="" action="ppaction://hlinkfile"/>
              </a:rPr>
              <a:t>[3]</a:t>
            </a:r>
            <a:r>
              <a:rPr lang="en-US" smtClean="0"/>
              <a:t> Another 385 nonfatal cases of </a:t>
            </a:r>
            <a:r>
              <a:rPr lang="en-US" smtClean="0">
                <a:hlinkClick r:id="rId3" action="ppaction://hlinkfile" tooltip="Rhabdomyolysis"/>
              </a:rPr>
              <a:t>rhabdomyolysis</a:t>
            </a:r>
            <a:r>
              <a:rPr lang="en-US" smtClean="0"/>
              <a:t> were reported. This put the risk of this (rare) complication at 5-10 times that of the other </a:t>
            </a:r>
            <a:r>
              <a:rPr lang="en-US" smtClean="0">
                <a:hlinkClick r:id="rId4" action="ppaction://hlinkfile" tooltip="Statin"/>
              </a:rPr>
              <a:t>statins</a:t>
            </a:r>
            <a:r>
              <a:rPr lang="en-US" smtClean="0"/>
              <a:t>. Cerivastatin also induced </a:t>
            </a:r>
            <a:r>
              <a:rPr lang="en-US" smtClean="0">
                <a:hlinkClick r:id="rId5" action="ppaction://hlinkfile" tooltip="Myopathy"/>
              </a:rPr>
              <a:t>myopathy</a:t>
            </a:r>
            <a:r>
              <a:rPr lang="en-US" smtClean="0"/>
              <a:t> in a dose-dependent manner when administrated as monotherapy, but that was revealed only after Bayer was sued and unpublished company documents were opened.</a:t>
            </a:r>
          </a:p>
          <a:p>
            <a:endParaRPr lang="fr-FR" smtClean="0"/>
          </a:p>
        </p:txBody>
      </p:sp>
      <p:sp>
        <p:nvSpPr>
          <p:cNvPr id="4" name="Espace réservé du numéro de diapositive 3"/>
          <p:cNvSpPr>
            <a:spLocks noGrp="1"/>
          </p:cNvSpPr>
          <p:nvPr>
            <p:ph type="sldNum" sz="quarter" idx="5"/>
          </p:nvPr>
        </p:nvSpPr>
        <p:spPr/>
        <p:txBody>
          <a:bodyPr/>
          <a:lstStyle/>
          <a:p>
            <a:pPr>
              <a:defRPr/>
            </a:pPr>
            <a:fld id="{788159B8-FA5D-4AFB-AD7B-F9504B839C33}" type="slidenum">
              <a:rPr lang="fr-FR">
                <a:solidFill>
                  <a:prstClr val="black"/>
                </a:solidFill>
              </a:rPr>
              <a:pPr>
                <a:defRPr/>
              </a:pPr>
              <a:t>37</a:t>
            </a:fld>
            <a:endParaRPr lang="fr-FR">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9FDD396-092E-4997-9633-0030EB19C59A}" type="slidenum">
              <a:rPr lang="en-US" sz="1600" b="1" baseline="30000">
                <a:solidFill>
                  <a:prstClr val="black"/>
                </a:solidFill>
              </a:rPr>
              <a:pPr>
                <a:defRPr/>
              </a:pPr>
              <a:t>39</a:t>
            </a:fld>
            <a:endParaRPr lang="en-US" sz="1600" b="1" baseline="30000">
              <a:solidFill>
                <a:prstClr val="black"/>
              </a:solidFill>
            </a:endParaRPr>
          </a:p>
        </p:txBody>
      </p:sp>
      <p:sp>
        <p:nvSpPr>
          <p:cNvPr id="57347"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7348"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B1948FC-A20F-4844-B093-799860322670}" type="slidenum">
              <a:rPr lang="en-US" sz="1600" b="1" baseline="30000">
                <a:solidFill>
                  <a:prstClr val="black"/>
                </a:solidFill>
              </a:rPr>
              <a:pPr>
                <a:defRPr/>
              </a:pPr>
              <a:t>4</a:t>
            </a:fld>
            <a:endParaRPr lang="en-US" sz="1600" b="1" baseline="30000">
              <a:solidFill>
                <a:prstClr val="black"/>
              </a:solidFill>
            </a:endParaRPr>
          </a:p>
        </p:txBody>
      </p:sp>
      <p:sp>
        <p:nvSpPr>
          <p:cNvPr id="5427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427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2007: Slower growth in the United States is likely to be partially offset</a:t>
            </a:r>
          </a:p>
          <a:p>
            <a:r>
              <a:rPr lang="en-US" smtClean="0"/>
              <a:t>by more rapid growth in Europe, while expansion in the Asia-Pacifi c region in 2008 is</a:t>
            </a:r>
          </a:p>
          <a:p>
            <a:r>
              <a:rPr lang="en-US" smtClean="0"/>
              <a:t>again expected to be buoyed primarily by China and India</a:t>
            </a:r>
            <a:endParaRPr lang="en-US" sz="800" smtClean="0"/>
          </a:p>
        </p:txBody>
      </p:sp>
      <p:sp>
        <p:nvSpPr>
          <p:cNvPr id="768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E521BB3-E40D-46D0-A3F2-C6B46E55AC3D}" type="slidenum">
              <a:rPr lang="fr-FR">
                <a:solidFill>
                  <a:prstClr val="black"/>
                </a:solidFill>
              </a:rPr>
              <a:pPr>
                <a:defRPr/>
              </a:pPr>
              <a:t>40</a:t>
            </a:fld>
            <a:endParaRPr lang="fr-FR">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5F5A3CB-D2AE-42BA-8F19-F923AC86FBB7}" type="slidenum">
              <a:rPr lang="en-US" sz="1600" b="1" baseline="30000">
                <a:solidFill>
                  <a:prstClr val="black"/>
                </a:solidFill>
              </a:rPr>
              <a:pPr>
                <a:defRPr/>
              </a:pPr>
              <a:t>43</a:t>
            </a:fld>
            <a:endParaRPr lang="en-US" sz="1600" b="1" baseline="30000">
              <a:solidFill>
                <a:prstClr val="black"/>
              </a:solidFill>
            </a:endParaRPr>
          </a:p>
        </p:txBody>
      </p:sp>
      <p:sp>
        <p:nvSpPr>
          <p:cNvPr id="56323"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6324"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0A140CF-3273-4A52-8980-1D5D7064372F}" type="slidenum">
              <a:rPr lang="en-US" sz="1600" b="1" baseline="30000">
                <a:solidFill>
                  <a:srgbClr val="000000"/>
                </a:solidFill>
              </a:rPr>
              <a:pPr>
                <a:defRPr/>
              </a:pPr>
              <a:t>44</a:t>
            </a:fld>
            <a:endParaRPr lang="en-US" sz="1600" b="1" baseline="30000">
              <a:solidFill>
                <a:srgbClr val="000000"/>
              </a:solidFill>
            </a:endParaRPr>
          </a:p>
        </p:txBody>
      </p:sp>
      <p:sp>
        <p:nvSpPr>
          <p:cNvPr id="86019"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86020"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3B35471-B5B4-429E-829A-8BE5CAA987E6}" type="slidenum">
              <a:rPr lang="en-US" sz="1600" b="1" baseline="30000">
                <a:solidFill>
                  <a:srgbClr val="000000"/>
                </a:solidFill>
              </a:rPr>
              <a:pPr>
                <a:defRPr/>
              </a:pPr>
              <a:t>45</a:t>
            </a:fld>
            <a:endParaRPr lang="en-US" sz="1600" b="1" baseline="30000">
              <a:solidFill>
                <a:srgbClr val="000000"/>
              </a:solidFill>
            </a:endParaRPr>
          </a:p>
        </p:txBody>
      </p:sp>
      <p:sp>
        <p:nvSpPr>
          <p:cNvPr id="88067"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88068"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r>
              <a:rPr lang="en-US" b="1" smtClean="0"/>
              <a:t>Consumer Care</a:t>
            </a:r>
          </a:p>
          <a:p>
            <a:pPr eaLnBrk="1" hangingPunct="1">
              <a:spcBef>
                <a:spcPct val="0"/>
              </a:spcBef>
            </a:pPr>
            <a:r>
              <a:rPr lang="en-US" b="1" smtClean="0"/>
              <a:t>Worldwide leader in the field of non-prescription drugs</a:t>
            </a:r>
          </a:p>
          <a:p>
            <a:pPr eaLnBrk="1" hangingPunct="1">
              <a:spcBef>
                <a:spcPct val="0"/>
              </a:spcBef>
            </a:pPr>
            <a:r>
              <a:rPr lang="en-US" smtClean="0"/>
              <a:t>Research and development activities of the division Consumer Care focus on the identification, development and market introduction of non-prescription (over-the-counter = OTC) products. </a:t>
            </a:r>
          </a:p>
          <a:p>
            <a:pPr eaLnBrk="1" hangingPunct="1">
              <a:spcBef>
                <a:spcPct val="0"/>
              </a:spcBef>
            </a:pPr>
            <a:r>
              <a:rPr lang="en-US" smtClean="0"/>
              <a:t>Our research efforts are centered around the support of existing brands and the implementation of product-related, clinical and regulatory development strategies. This offers the opportunity to successfully exploit new technologies, to expand existing product indications and to reclassify current prescription medicines as OTC products. </a:t>
            </a:r>
          </a:p>
          <a:p>
            <a:pPr eaLnBrk="1" hangingPunct="1">
              <a:spcBef>
                <a:spcPct val="0"/>
              </a:spcBef>
            </a:pPr>
            <a:endParaRPr lang="en-US" smtClean="0"/>
          </a:p>
          <a:p>
            <a:pPr eaLnBrk="1" hangingPunct="1">
              <a:spcBef>
                <a:spcPct val="0"/>
              </a:spcBef>
            </a:pPr>
            <a:r>
              <a:rPr lang="en-US" b="1" smtClean="0"/>
              <a:t>From Aspirin to a broad range of OTC medications </a:t>
            </a:r>
          </a:p>
          <a:p>
            <a:pPr eaLnBrk="1" hangingPunct="1">
              <a:spcBef>
                <a:spcPct val="0"/>
              </a:spcBef>
            </a:pPr>
            <a:r>
              <a:rPr lang="en-US" smtClean="0"/>
              <a:t>With Aspirin, the division Consumer Care possesses Bayer’s oldest healthcare product which also is one of the best known and explored pharmaceuticals woldwide. Its success story dates back more than 100 years. And research is still being continued here, too. In fact, Bayer has been bestowing the annual Aspirin Award since 1995. This award recognizes research activities that relate to the active ingredient in Aspirin, acetylsalicylic acid (ASA). </a:t>
            </a:r>
            <a:br>
              <a:rPr lang="en-US" smtClean="0"/>
            </a:br>
            <a:r>
              <a:rPr lang="en-US" smtClean="0"/>
              <a:t/>
            </a:r>
            <a:br>
              <a:rPr lang="en-US" smtClean="0"/>
            </a:br>
            <a:r>
              <a:rPr lang="en-US" smtClean="0"/>
              <a:t>Our knowledge about the versatility of this active substance is steadily increasing. Bayer is also conducting regular studies on its other products with the aim of steadily broadening its knowledge about their efficacy and tolerance. </a:t>
            </a:r>
            <a:br>
              <a:rPr lang="en-US" smtClean="0"/>
            </a:br>
            <a:r>
              <a:rPr lang="en-US" smtClean="0"/>
              <a:t/>
            </a:r>
            <a:br>
              <a:rPr lang="en-US" smtClean="0"/>
            </a:br>
            <a:r>
              <a:rPr lang="en-US" smtClean="0"/>
              <a:t>Bayer vitamin products from the One-A-Day line are especially popular in North America. This segment, too, is steadily being expanded. </a:t>
            </a:r>
            <a:br>
              <a:rPr lang="en-US" smtClean="0"/>
            </a:br>
            <a:r>
              <a:rPr lang="en-US" smtClean="0"/>
              <a:t/>
            </a:r>
            <a:br>
              <a:rPr lang="en-US" smtClean="0"/>
            </a:br>
            <a:r>
              <a:rPr lang="en-US" smtClean="0"/>
              <a:t>Our goal is to further optimize products and offer solutions tailored to the patients’ needs. It corresponds with the knowledge that self-medication is increasing in importance. The reasons for this are the cost-containment measures in the healthcare systems as well as the growing demand of patients to take health matters into their own hands. Bayer Healthcare is fully committed to this development.</a:t>
            </a:r>
            <a:br>
              <a:rPr lang="en-US" smtClean="0"/>
            </a:br>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47</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49</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50</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r>
              <a:rPr lang="en-US" b="1" dirty="0" smtClean="0">
                <a:effectLst/>
                <a:hlinkClick r:id="rId3" action="ppaction://hlinkfile" tooltip="The central role of&lt;br/&gt;Factor Xa"/>
              </a:rPr>
              <a:t>The central role of</a:t>
            </a:r>
            <a:br>
              <a:rPr lang="en-US" b="1" dirty="0" smtClean="0">
                <a:effectLst/>
                <a:hlinkClick r:id="rId3" action="ppaction://hlinkfile" tooltip="The central role of&lt;br/&gt;Factor Xa"/>
              </a:rPr>
            </a:br>
            <a:r>
              <a:rPr lang="en-US" b="1" dirty="0" smtClean="0">
                <a:effectLst/>
                <a:hlinkClick r:id="rId3" action="ppaction://hlinkfile" tooltip="The central role of&lt;br/&gt;Factor Xa"/>
              </a:rPr>
              <a:t>Factor </a:t>
            </a:r>
            <a:r>
              <a:rPr lang="en-US" b="1" dirty="0" err="1" smtClean="0">
                <a:effectLst/>
                <a:hlinkClick r:id="rId3" action="ppaction://hlinkfile" tooltip="The central role of&lt;br/&gt;Factor Xa"/>
              </a:rPr>
              <a:t>Xa</a:t>
            </a:r>
            <a:endParaRPr lang="en-US" b="1" dirty="0" smtClean="0">
              <a:effectLst/>
            </a:endParaRPr>
          </a:p>
          <a:p>
            <a:r>
              <a:rPr lang="en-US" dirty="0" smtClean="0">
                <a:effectLst/>
              </a:rPr>
              <a:t>Activated Factor X (Factor </a:t>
            </a:r>
            <a:r>
              <a:rPr lang="en-US" dirty="0" err="1" smtClean="0">
                <a:effectLst/>
              </a:rPr>
              <a:t>Xa</a:t>
            </a:r>
            <a:r>
              <a:rPr lang="en-US" dirty="0" smtClean="0">
                <a:effectLst/>
              </a:rPr>
              <a:t>) is the primary site of amplification, as 1 molecule </a:t>
            </a:r>
            <a:r>
              <a:rPr lang="en-US" dirty="0" err="1" smtClean="0">
                <a:effectLst/>
              </a:rPr>
              <a:t>catalyses</a:t>
            </a:r>
            <a:r>
              <a:rPr lang="en-US" dirty="0" smtClean="0">
                <a:effectLst/>
              </a:rPr>
              <a:t> the formation of approximately 1,000 </a:t>
            </a:r>
            <a:r>
              <a:rPr lang="en-US" dirty="0" smtClean="0">
                <a:effectLst/>
                <a:hlinkClick r:id="rId4" action="ppaction://hlinkfile"/>
              </a:rPr>
              <a:t>thrombin</a:t>
            </a:r>
            <a:r>
              <a:rPr lang="en-US" dirty="0" smtClean="0">
                <a:effectLst/>
              </a:rPr>
              <a:t> molecules.</a:t>
            </a:r>
            <a:r>
              <a:rPr lang="en-US" baseline="30000" dirty="0" smtClean="0">
                <a:effectLst/>
                <a:hlinkClick r:id="" action="ppaction://hlinkfile"/>
              </a:rPr>
              <a:t>25</a:t>
            </a:r>
            <a:endParaRPr lang="en-US" dirty="0" smtClean="0">
              <a:effectLst/>
            </a:endParaRP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51</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52</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53</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54</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r>
              <a:rPr lang="en-US" dirty="0" smtClean="0"/>
              <a:t>Brevet </a:t>
            </a:r>
            <a:r>
              <a:rPr lang="en-US" dirty="0" err="1" smtClean="0"/>
              <a:t>sur</a:t>
            </a:r>
            <a:r>
              <a:rPr lang="en-US" dirty="0" smtClean="0"/>
              <a:t> </a:t>
            </a:r>
            <a:r>
              <a:rPr lang="en-US" dirty="0" err="1" smtClean="0"/>
              <a:t>nexavar</a:t>
            </a:r>
            <a:r>
              <a:rPr lang="en-US" dirty="0" smtClean="0"/>
              <a:t> et 100 </a:t>
            </a:r>
            <a:r>
              <a:rPr lang="en-US" dirty="0" err="1" smtClean="0"/>
              <a:t>autres</a:t>
            </a:r>
            <a:r>
              <a:rPr lang="en-US" dirty="0" smtClean="0"/>
              <a:t> </a:t>
            </a:r>
            <a:r>
              <a:rPr lang="en-US" dirty="0" err="1" smtClean="0"/>
              <a:t>dérivés</a:t>
            </a:r>
            <a:r>
              <a:rPr lang="en-US" dirty="0" smtClean="0"/>
              <a:t> en 1999</a:t>
            </a:r>
          </a:p>
          <a:p>
            <a:r>
              <a:rPr lang="en-US" dirty="0" smtClean="0"/>
              <a:t>En 2003 (2 </a:t>
            </a:r>
            <a:r>
              <a:rPr lang="en-US" dirty="0" err="1" smtClean="0"/>
              <a:t>ans</a:t>
            </a:r>
            <a:r>
              <a:rPr lang="en-US" baseline="0" dirty="0" smtClean="0"/>
              <a:t> </a:t>
            </a:r>
            <a:r>
              <a:rPr lang="en-US" baseline="0" dirty="0" err="1" smtClean="0"/>
              <a:t>avant</a:t>
            </a:r>
            <a:r>
              <a:rPr lang="en-US" baseline="0" dirty="0" smtClean="0"/>
              <a:t> la 1ère </a:t>
            </a:r>
            <a:r>
              <a:rPr lang="en-US" baseline="0" dirty="0" err="1" smtClean="0"/>
              <a:t>apporbation</a:t>
            </a:r>
            <a:r>
              <a:rPr lang="en-US" baseline="0" dirty="0" smtClean="0"/>
              <a:t> du </a:t>
            </a:r>
            <a:r>
              <a:rPr lang="en-US" baseline="0" dirty="0" err="1" smtClean="0"/>
              <a:t>Naxavar</a:t>
            </a:r>
            <a:r>
              <a:rPr lang="en-US" baseline="0" dirty="0" smtClean="0"/>
              <a:t>) Bayer </a:t>
            </a:r>
            <a:r>
              <a:rPr lang="en-US" baseline="0" dirty="0" err="1" smtClean="0"/>
              <a:t>dépose</a:t>
            </a:r>
            <a:r>
              <a:rPr lang="en-US" baseline="0" dirty="0" smtClean="0"/>
              <a:t> un brevet </a:t>
            </a:r>
            <a:r>
              <a:rPr lang="en-US" baseline="0" dirty="0" err="1" smtClean="0"/>
              <a:t>sur</a:t>
            </a:r>
            <a:r>
              <a:rPr lang="en-US" baseline="0" dirty="0" smtClean="0"/>
              <a:t> </a:t>
            </a:r>
            <a:r>
              <a:rPr lang="en-US" baseline="0" dirty="0" err="1" smtClean="0"/>
              <a:t>une</a:t>
            </a:r>
            <a:r>
              <a:rPr lang="en-US" baseline="0" dirty="0" smtClean="0"/>
              <a:t> </a:t>
            </a:r>
            <a:r>
              <a:rPr lang="en-US" baseline="0" dirty="0" err="1" smtClean="0"/>
              <a:t>molécule</a:t>
            </a:r>
            <a:r>
              <a:rPr lang="en-US" baseline="0" dirty="0" smtClean="0"/>
              <a:t> </a:t>
            </a:r>
            <a:r>
              <a:rPr lang="en-US" baseline="0" dirty="0" err="1" smtClean="0"/>
              <a:t>qu’il</a:t>
            </a:r>
            <a:r>
              <a:rPr lang="en-US" baseline="0" dirty="0" smtClean="0"/>
              <a:t> </a:t>
            </a:r>
            <a:r>
              <a:rPr lang="en-US" baseline="0" dirty="0" err="1" smtClean="0"/>
              <a:t>garde</a:t>
            </a:r>
            <a:r>
              <a:rPr lang="en-US" baseline="0" dirty="0" smtClean="0"/>
              <a:t> </a:t>
            </a:r>
            <a:r>
              <a:rPr lang="en-US" baseline="0" dirty="0" err="1" smtClean="0"/>
              <a:t>secrète</a:t>
            </a:r>
            <a:endParaRPr lang="en-US" baseline="0" dirty="0" smtClean="0"/>
          </a:p>
          <a:p>
            <a:r>
              <a:rPr lang="en-US" baseline="0" dirty="0" smtClean="0"/>
              <a:t>En 2005 </a:t>
            </a:r>
            <a:r>
              <a:rPr lang="en-US" baseline="0" dirty="0" err="1" smtClean="0"/>
              <a:t>il</a:t>
            </a:r>
            <a:r>
              <a:rPr lang="en-US" baseline="0" dirty="0" smtClean="0"/>
              <a:t> </a:t>
            </a:r>
            <a:r>
              <a:rPr lang="en-US" baseline="0" dirty="0" err="1" smtClean="0"/>
              <a:t>annonce</a:t>
            </a:r>
            <a:r>
              <a:rPr lang="en-US" baseline="0" dirty="0" smtClean="0"/>
              <a:t> des </a:t>
            </a:r>
            <a:r>
              <a:rPr lang="en-US" baseline="0" dirty="0" err="1" smtClean="0"/>
              <a:t>essais</a:t>
            </a:r>
            <a:r>
              <a:rPr lang="en-US" baseline="0" dirty="0" smtClean="0"/>
              <a:t> </a:t>
            </a:r>
            <a:r>
              <a:rPr lang="en-US" baseline="0" dirty="0" err="1" smtClean="0"/>
              <a:t>cliniques</a:t>
            </a:r>
            <a:r>
              <a:rPr lang="en-US" baseline="0" dirty="0" smtClean="0"/>
              <a:t> en </a:t>
            </a:r>
            <a:r>
              <a:rPr lang="en-US" baseline="0" dirty="0" err="1" smtClean="0"/>
              <a:t>cancéro</a:t>
            </a:r>
            <a:r>
              <a:rPr lang="en-US" baseline="0" dirty="0" smtClean="0"/>
              <a:t> </a:t>
            </a:r>
            <a:r>
              <a:rPr lang="en-US" baseline="0" dirty="0" err="1" smtClean="0"/>
              <a:t>pr</a:t>
            </a:r>
            <a:r>
              <a:rPr lang="en-US" baseline="0" dirty="0" smtClean="0"/>
              <a:t> un </a:t>
            </a:r>
            <a:r>
              <a:rPr lang="en-US" baseline="0" dirty="0" err="1" smtClean="0"/>
              <a:t>produit</a:t>
            </a:r>
            <a:r>
              <a:rPr lang="en-US" baseline="0" dirty="0" smtClean="0"/>
              <a:t> </a:t>
            </a:r>
            <a:r>
              <a:rPr lang="en-US" baseline="0" dirty="0" err="1" smtClean="0"/>
              <a:t>nommé</a:t>
            </a:r>
            <a:r>
              <a:rPr lang="en-US" baseline="0" dirty="0" smtClean="0"/>
              <a:t> DAST et Onyx se rend </a:t>
            </a:r>
            <a:r>
              <a:rPr lang="en-US" baseline="0" dirty="0" err="1" smtClean="0"/>
              <a:t>compte</a:t>
            </a:r>
            <a:r>
              <a:rPr lang="en-US" baseline="0" dirty="0" smtClean="0"/>
              <a:t> </a:t>
            </a:r>
            <a:r>
              <a:rPr lang="en-US" baseline="0" dirty="0" err="1" smtClean="0"/>
              <a:t>que</a:t>
            </a:r>
            <a:r>
              <a:rPr lang="en-US" baseline="0" dirty="0" smtClean="0"/>
              <a:t> </a:t>
            </a:r>
            <a:r>
              <a:rPr lang="en-US" baseline="0" dirty="0" err="1" smtClean="0"/>
              <a:t>c’est</a:t>
            </a:r>
            <a:r>
              <a:rPr lang="en-US" baseline="0" dirty="0" smtClean="0"/>
              <a:t> un </a:t>
            </a:r>
            <a:r>
              <a:rPr lang="en-US" baseline="0" dirty="0" err="1" smtClean="0"/>
              <a:t>fluoro-sorafenib</a:t>
            </a:r>
            <a:r>
              <a:rPr lang="en-US" baseline="0" dirty="0" smtClean="0"/>
              <a:t> </a:t>
            </a:r>
            <a:r>
              <a:rPr lang="en-US" baseline="0" dirty="0" err="1" smtClean="0"/>
              <a:t>pretégé</a:t>
            </a:r>
            <a:r>
              <a:rPr lang="en-US" baseline="0" dirty="0" smtClean="0"/>
              <a:t> par son brevet</a:t>
            </a:r>
          </a:p>
          <a:p>
            <a:r>
              <a:rPr lang="en-US" baseline="0" dirty="0" smtClean="0"/>
              <a:t>Debut du </a:t>
            </a:r>
            <a:r>
              <a:rPr lang="en-US" baseline="0" dirty="0" err="1" smtClean="0"/>
              <a:t>procès</a:t>
            </a:r>
            <a:r>
              <a:rPr lang="en-US" baseline="0" dirty="0" smtClean="0"/>
              <a:t> en </a:t>
            </a:r>
            <a:r>
              <a:rPr lang="en-US" baseline="0" dirty="0" err="1" smtClean="0"/>
              <a:t>mai</a:t>
            </a:r>
            <a:r>
              <a:rPr lang="en-US" baseline="0" dirty="0" smtClean="0"/>
              <a:t> 2009</a:t>
            </a:r>
          </a:p>
          <a:p>
            <a:r>
              <a:rPr lang="en-US" baseline="0" dirty="0" smtClean="0"/>
              <a:t>En </a:t>
            </a:r>
            <a:r>
              <a:rPr lang="en-US" baseline="0" dirty="0" err="1" smtClean="0"/>
              <a:t>juin</a:t>
            </a:r>
            <a:r>
              <a:rPr lang="en-US" baseline="0" dirty="0" smtClean="0"/>
              <a:t> 2010 Onyx en encore </a:t>
            </a:r>
            <a:r>
              <a:rPr lang="en-US" baseline="0" dirty="0" err="1" smtClean="0"/>
              <a:t>déposé</a:t>
            </a:r>
            <a:r>
              <a:rPr lang="en-US" baseline="0" dirty="0" smtClean="0"/>
              <a:t> </a:t>
            </a:r>
            <a:r>
              <a:rPr lang="en-US" baseline="0" dirty="0" err="1" smtClean="0"/>
              <a:t>une</a:t>
            </a:r>
            <a:r>
              <a:rPr lang="en-US" baseline="0" dirty="0" smtClean="0"/>
              <a:t> </a:t>
            </a:r>
            <a:r>
              <a:rPr lang="en-US" baseline="0" dirty="0" err="1" smtClean="0"/>
              <a:t>plainte</a:t>
            </a:r>
            <a:r>
              <a:rPr lang="en-US" baseline="0" dirty="0" smtClean="0"/>
              <a:t> </a:t>
            </a:r>
            <a:r>
              <a:rPr lang="en-US" baseline="0" dirty="0" err="1" smtClean="0"/>
              <a:t>contre</a:t>
            </a:r>
            <a:r>
              <a:rPr lang="en-US" baseline="0" dirty="0" smtClean="0"/>
              <a:t> Bayer </a:t>
            </a:r>
            <a:r>
              <a:rPr lang="en-US" baseline="0" dirty="0" err="1" smtClean="0"/>
              <a:t>pr</a:t>
            </a:r>
            <a:r>
              <a:rPr lang="en-US" baseline="0" dirty="0" smtClean="0"/>
              <a:t> </a:t>
            </a:r>
            <a:r>
              <a:rPr lang="en-US" baseline="0" dirty="0" err="1" smtClean="0"/>
              <a:t>atteinte</a:t>
            </a:r>
            <a:r>
              <a:rPr lang="en-US" baseline="0" dirty="0" smtClean="0"/>
              <a:t> au </a:t>
            </a:r>
            <a:r>
              <a:rPr lang="en-US" baseline="0" smtClean="0"/>
              <a:t>Nexavar</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56</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ACE7A91-B48C-4F6D-84BE-AC7B9AE9CA10}" type="slidenum">
              <a:rPr lang="en-US" sz="1600" b="1" baseline="30000">
                <a:solidFill>
                  <a:prstClr val="black"/>
                </a:solidFill>
              </a:rPr>
              <a:pPr>
                <a:defRPr/>
              </a:pPr>
              <a:t>57</a:t>
            </a:fld>
            <a:endParaRPr lang="en-US" sz="1600" b="1" baseline="30000">
              <a:solidFill>
                <a:prstClr val="black"/>
              </a:solidFill>
            </a:endParaRPr>
          </a:p>
        </p:txBody>
      </p:sp>
      <p:sp>
        <p:nvSpPr>
          <p:cNvPr id="5939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939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58</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59</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B1948FC-A20F-4844-B093-799860322670}" type="slidenum">
              <a:rPr lang="en-US" sz="1600" b="1" baseline="30000">
                <a:solidFill>
                  <a:prstClr val="black"/>
                </a:solidFill>
              </a:rPr>
              <a:pPr>
                <a:defRPr/>
              </a:pPr>
              <a:t>6</a:t>
            </a:fld>
            <a:endParaRPr lang="en-US" sz="1600" b="1" baseline="30000">
              <a:solidFill>
                <a:prstClr val="black"/>
              </a:solidFill>
            </a:endParaRPr>
          </a:p>
        </p:txBody>
      </p:sp>
      <p:sp>
        <p:nvSpPr>
          <p:cNvPr id="5427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427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0A8A089-E7ED-45E0-B5D4-7AD590DEF7C4}" type="slidenum">
              <a:rPr lang="en-US" sz="1600" b="1" baseline="30000">
                <a:solidFill>
                  <a:prstClr val="black"/>
                </a:solidFill>
              </a:rPr>
              <a:pPr>
                <a:defRPr/>
              </a:pPr>
              <a:t>61</a:t>
            </a:fld>
            <a:endParaRPr lang="en-US" sz="1600" b="1" baseline="30000">
              <a:solidFill>
                <a:prstClr val="black"/>
              </a:solidFill>
            </a:endParaRPr>
          </a:p>
        </p:txBody>
      </p:sp>
      <p:sp>
        <p:nvSpPr>
          <p:cNvPr id="7885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r>
              <a:rPr lang="en-US" b="1" dirty="0" smtClean="0"/>
              <a:t>Detecting diseases early</a:t>
            </a:r>
          </a:p>
          <a:p>
            <a:pPr eaLnBrk="1" hangingPunct="1">
              <a:spcBef>
                <a:spcPct val="0"/>
              </a:spcBef>
            </a:pPr>
            <a:r>
              <a:rPr lang="en-US" b="1" dirty="0" smtClean="0"/>
              <a:t>An early and exact diagnosis greatly influences the choice of the optimum treatment and can therefore have a positive effect on the therapeutic process. Our contrast media make it possible to take a precise look inside the human body, helping to quickly detect diseases in specific organs.</a:t>
            </a:r>
            <a:endParaRPr lang="en-US" dirty="0" smtClean="0"/>
          </a:p>
          <a:p>
            <a:pPr eaLnBrk="1" hangingPunct="1">
              <a:spcBef>
                <a:spcPct val="0"/>
              </a:spcBef>
            </a:pPr>
            <a:r>
              <a:rPr lang="en-US" b="1" dirty="0" smtClean="0"/>
              <a:t>Leader in MRI contrast media</a:t>
            </a:r>
          </a:p>
          <a:p>
            <a:pPr eaLnBrk="1" hangingPunct="1">
              <a:spcBef>
                <a:spcPct val="0"/>
              </a:spcBef>
            </a:pPr>
            <a:r>
              <a:rPr lang="en-US" dirty="0" smtClean="0"/>
              <a:t>In addition to the classic X-ray procedure, various diagnostic methods are available to medicine today, such as computed tomography (CT), magnetic resonance imaging (MRI) and ultrasound. We are a global market leader in the field of in-vivo diagnostic agents with our X-ray and magnetic resonance imaging (MRI) products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62</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63</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r>
              <a:rPr lang="fr-FR" dirty="0" smtClean="0"/>
              <a:t>ALZHEIMER : LE FLORBETABEN, le nouvel outil diagnostique ? </a:t>
            </a:r>
            <a:br>
              <a:rPr lang="fr-FR" dirty="0" smtClean="0"/>
            </a:br>
            <a:r>
              <a:rPr lang="fr-FR" dirty="0" smtClean="0"/>
              <a:t/>
            </a:r>
            <a:br>
              <a:rPr lang="fr-FR" dirty="0" smtClean="0"/>
            </a:br>
            <a:r>
              <a:rPr lang="fr-FR" dirty="0" smtClean="0"/>
              <a:t>Actualité publiée il y a 0h17mn </a:t>
            </a:r>
            <a:br>
              <a:rPr lang="fr-FR" dirty="0" smtClean="0"/>
            </a:br>
            <a:r>
              <a:rPr lang="fr-FR" dirty="0" smtClean="0"/>
              <a:t>Essai clinique </a:t>
            </a:r>
            <a:br>
              <a:rPr lang="fr-FR" dirty="0" smtClean="0"/>
            </a:br>
            <a:r>
              <a:rPr lang="fr-FR" dirty="0" smtClean="0"/>
              <a:t/>
            </a:r>
            <a:br>
              <a:rPr lang="fr-FR" dirty="0" smtClean="0"/>
            </a:br>
            <a:r>
              <a:rPr lang="fr-FR" dirty="0" smtClean="0"/>
              <a:t>Le potentiel diagnostique d’une nouvelle molécule dans la maladie d’Alzheimer, va faire l’objet d’un essai clinique international sur environ 400 patients, ce qui peut sembler peu pour une étude de phase 3, mais qui, pour ce type de pathologie et d'essai est probablement suffisant. Il n’existe pas d’outil sur le marché pour réaliser le diagnostic in vivo des divers types de démence, y compris celle de la maladie d’Alzheimer. Bayer Schering Pharma vient d'annoncer cet essai devant la 95e Assemblée scientifique de la Société de radiologie d’Amérique du Nord (RSNA). </a:t>
            </a:r>
            <a:br>
              <a:rPr lang="fr-FR" dirty="0" smtClean="0"/>
            </a:br>
            <a:r>
              <a:rPr lang="fr-FR" dirty="0" smtClean="0"/>
              <a:t/>
            </a:r>
            <a:br>
              <a:rPr lang="fr-FR" dirty="0" smtClean="0"/>
            </a:br>
            <a:r>
              <a:rPr lang="fr-FR" dirty="0" smtClean="0"/>
              <a:t>C’est logique, le laboratoire allemand est un leader de l’imagerie médicale mondiale (le savoir-faire de Schering) et étudie la piste de l’imagerie en vue d’un diagnostic ciblé de la maladie. </a:t>
            </a:r>
            <a:br>
              <a:rPr lang="fr-FR" dirty="0" smtClean="0"/>
            </a:br>
            <a:r>
              <a:rPr lang="fr-FR" dirty="0" smtClean="0"/>
              <a:t/>
            </a:r>
            <a:br>
              <a:rPr lang="fr-FR" dirty="0" smtClean="0"/>
            </a:br>
            <a:r>
              <a:rPr lang="fr-FR" dirty="0" smtClean="0"/>
              <a:t>La nouvelle molécule, le </a:t>
            </a:r>
            <a:r>
              <a:rPr lang="fr-FR" dirty="0" err="1" smtClean="0"/>
              <a:t>florbetaben</a:t>
            </a:r>
            <a:r>
              <a:rPr lang="fr-FR" dirty="0" smtClean="0"/>
              <a:t>, devrait être utilisée pour détecter dans le système nerveux central (SNC) les plaques de protéine bêta-amyloïde. On peut espérer en effet que cette nouvelle voie améliore les outils de diagnostic actuels, encore imparfaits. Le </a:t>
            </a:r>
            <a:r>
              <a:rPr lang="fr-FR" dirty="0" err="1" smtClean="0"/>
              <a:t>florbetaben</a:t>
            </a:r>
            <a:r>
              <a:rPr lang="fr-FR" dirty="0" smtClean="0"/>
              <a:t> (BAY 94-9172) est une molécule permettant la visualisation des plaques lors de l’utilisation d’un système d’imagerie sophistiqué : la tomographie par émission de positions (TEP), parfaitement adapté à l’examen anatomique mais aussi métabolique du SNC. </a:t>
            </a:r>
            <a:br>
              <a:rPr lang="fr-FR" dirty="0" smtClean="0"/>
            </a:br>
            <a:r>
              <a:rPr lang="fr-FR" dirty="0" smtClean="0"/>
              <a:t/>
            </a:r>
            <a:br>
              <a:rPr lang="fr-FR" dirty="0" smtClean="0"/>
            </a:br>
            <a:r>
              <a:rPr lang="fr-FR" dirty="0" smtClean="0"/>
              <a:t>Essai clinique international de phase III : Les patients enrôlés pour la phase 3 sont des sujets exprimant ou n’exprimant pas les symptômes de démence de type Alzheimer. Dans le précédent essai de phase 2 (213 patients), le </a:t>
            </a:r>
            <a:r>
              <a:rPr lang="fr-FR" dirty="0" err="1" smtClean="0"/>
              <a:t>florbetaben</a:t>
            </a:r>
            <a:r>
              <a:rPr lang="fr-FR" dirty="0" smtClean="0"/>
              <a:t> a montré sa capacité de détection des dépôts bêta-amyloïdes dans le SNC, véritables signatures pathologiques de la maladie d’Alzheimer - les résultats de cette étude ont été présentés en juillet lors de la Conférence internationale sur la maladie d’Alzheimer, permettant de discriminer (visuellement) entre sujets symptomatiques et sujets âgés non atteints… mais suspectés d’Alzheimer potentiel en raison de leur âge. </a:t>
            </a:r>
            <a:br>
              <a:rPr lang="fr-FR" dirty="0" smtClean="0"/>
            </a:br>
            <a:r>
              <a:rPr lang="fr-FR" dirty="0" smtClean="0"/>
              <a:t/>
            </a:r>
            <a:br>
              <a:rPr lang="fr-FR" dirty="0" smtClean="0"/>
            </a:br>
            <a:r>
              <a:rPr lang="fr-FR" dirty="0" smtClean="0"/>
              <a:t>C’est une avancée considérable, car « actuellement, il n’y a pas d’outil diagnostique sur le marché pour réaliser le diagnostic in vivo des divers types de démence, y compris celle de la maladie d’Alzheimer », rappelle le Dr Thomas </a:t>
            </a:r>
            <a:r>
              <a:rPr lang="fr-FR" dirty="0" err="1" smtClean="0"/>
              <a:t>Balzer</a:t>
            </a:r>
            <a:r>
              <a:rPr lang="fr-FR" dirty="0" smtClean="0"/>
              <a:t>, responsable du développement de l’imagerie de diagnostic de </a:t>
            </a:r>
            <a:r>
              <a:rPr lang="fr-FR" dirty="0" err="1" smtClean="0"/>
              <a:t>BayerSchering</a:t>
            </a:r>
            <a:r>
              <a:rPr lang="fr-FR" dirty="0" smtClean="0"/>
              <a:t> Pharma. Précisément, cet essai de phase 3 (la phase qui précède la mise sur le marché d’un procédé médical habituellement) pourrait prouver qu’il est cet outil, ce chaînon manquant, permettant peut-être un diagnostic plus précoce, et une prescription peut-être plus précoce aussi des traitements existants spécifiquement développés … mais aux performances modestes…car prescrits trop tard dans l’évolution de la maladie ? L’avenir le dira peut-être aussi… </a:t>
            </a:r>
            <a:br>
              <a:rPr lang="fr-FR" dirty="0" smtClean="0"/>
            </a:br>
            <a:r>
              <a:rPr lang="fr-FR" dirty="0" smtClean="0"/>
              <a:t/>
            </a:r>
            <a:br>
              <a:rPr lang="fr-FR" dirty="0" smtClean="0"/>
            </a:br>
            <a:r>
              <a:rPr lang="fr-FR" dirty="0" smtClean="0"/>
              <a:t>L’essai de phase 3 sera multicentrique mais non randomisé, tous les patients recevant une même unique dose, pour étude de la sécurité (confirmation) de la molécule, sa spécificité (elle ne se fixe que sur les plaques amyloïdes) et sa sensibilité (elle en permet bien le repérage). Il permettra aussi d’évaluer la quantité de </a:t>
            </a:r>
            <a:r>
              <a:rPr lang="fr-FR" dirty="0" err="1" smtClean="0"/>
              <a:t>flobetaben</a:t>
            </a:r>
            <a:r>
              <a:rPr lang="fr-FR" dirty="0" smtClean="0"/>
              <a:t> que captent les plaques amyloïdes, tout cela étant permis par la technologie d’imagerie TEP. Ce dernier paramètre, précise le laboratoire, sera évalué par des spécialistes de médecine nucléaire indépendants qui ignoreront tout des données cliniques des patients, pour aboutir à un diagnostic impartial. Les images seront comparées à des échantillons anatomiques de maladie d’Alzheimer établie par histopathologie post-mortem - le seul diagnostic de certitude dont on dispose actuellement ! </a:t>
            </a:r>
            <a:br>
              <a:rPr lang="fr-FR" dirty="0" smtClean="0"/>
            </a:br>
            <a:r>
              <a:rPr lang="fr-FR" dirty="0" smtClean="0"/>
              <a:t/>
            </a:r>
            <a:br>
              <a:rPr lang="fr-FR" dirty="0" smtClean="0"/>
            </a:br>
            <a:r>
              <a:rPr lang="fr-FR" dirty="0" smtClean="0"/>
              <a:t>Le </a:t>
            </a:r>
            <a:r>
              <a:rPr lang="fr-FR" dirty="0" err="1" smtClean="0"/>
              <a:t>florbetaben</a:t>
            </a:r>
            <a:r>
              <a:rPr lang="fr-FR" dirty="0" smtClean="0"/>
              <a:t>, dont le brevet a été déposé par </a:t>
            </a:r>
            <a:r>
              <a:rPr lang="fr-FR" dirty="0" err="1" smtClean="0"/>
              <a:t>BayerSchering</a:t>
            </a:r>
            <a:r>
              <a:rPr lang="fr-FR" dirty="0" smtClean="0"/>
              <a:t> Pharma, est un traceur administré en intraveineux (1,5 </a:t>
            </a:r>
            <a:r>
              <a:rPr lang="fr-FR" dirty="0" err="1" smtClean="0"/>
              <a:t>mL</a:t>
            </a:r>
            <a:r>
              <a:rPr lang="fr-FR" dirty="0" smtClean="0"/>
              <a:t>), qui se lie spécifiquement à la protéine bêta-amyloïde, qui s’accumule en amas, dits plaques, dans le cerveau. Le </a:t>
            </a:r>
            <a:r>
              <a:rPr lang="fr-FR" dirty="0" err="1" smtClean="0"/>
              <a:t>florbetaben</a:t>
            </a:r>
            <a:r>
              <a:rPr lang="fr-FR" dirty="0" smtClean="0"/>
              <a:t> pourrait démontrer son utilité dans le ciblage plus précis des traitements. </a:t>
            </a:r>
            <a:br>
              <a:rPr lang="fr-FR" dirty="0" smtClean="0"/>
            </a:br>
            <a:r>
              <a:rPr lang="fr-FR" dirty="0" smtClean="0"/>
              <a:t/>
            </a:r>
            <a:br>
              <a:rPr lang="fr-FR" dirty="0" smtClean="0"/>
            </a:br>
            <a:r>
              <a:rPr lang="fr-FR" dirty="0" smtClean="0"/>
              <a:t>Des résultats préliminaires sont prévus en 2011 et le résultat final en 2014. Cinq pays participent à l’étude : Etats-Unis (4 centres), Australie (1), France (1 : Lille), Allemagne (2), Japon (2). </a:t>
            </a:r>
            <a:br>
              <a:rPr lang="fr-FR" dirty="0" smtClean="0"/>
            </a:br>
            <a:r>
              <a:rPr lang="fr-FR" dirty="0" smtClean="0"/>
              <a:t/>
            </a:r>
            <a:br>
              <a:rPr lang="fr-FR" dirty="0" smtClean="0"/>
            </a:br>
            <a:r>
              <a:rPr lang="fr-FR" dirty="0" smtClean="0"/>
              <a:t>Source : </a:t>
            </a:r>
            <a:r>
              <a:rPr lang="fr-FR" dirty="0" err="1" smtClean="0"/>
              <a:t>BayNews</a:t>
            </a:r>
            <a:r>
              <a:rPr lang="fr-FR" dirty="0" smtClean="0"/>
              <a:t>, Communication </a:t>
            </a:r>
            <a:r>
              <a:rPr lang="fr-FR" dirty="0" err="1" smtClean="0"/>
              <a:t>BayerSchering</a:t>
            </a:r>
            <a:r>
              <a:rPr lang="fr-FR" dirty="0" smtClean="0"/>
              <a:t>, </a:t>
            </a:r>
            <a:br>
              <a:rPr lang="fr-FR" dirty="0" smtClean="0"/>
            </a:br>
            <a:endParaRPr lang="fr-FR" dirty="0" smtClean="0"/>
          </a:p>
          <a:p>
            <a:r>
              <a:rPr lang="fr-FR" dirty="0" smtClean="0">
                <a:effectLst/>
                <a:hlinkClick r:id="rId3" action="ppaction://hlinkfile"/>
              </a:rPr>
              <a:t>Partager</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65</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66</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67</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3852" y="8684899"/>
            <a:ext cx="2972547" cy="4576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59C3F11D-B134-45DB-8E22-58681CDEAB83}" type="slidenum">
              <a:rPr lang="en-US">
                <a:solidFill>
                  <a:prstClr val="black"/>
                </a:solidFill>
              </a:rPr>
              <a:pPr eaLnBrk="1" hangingPunct="1"/>
              <a:t>68</a:t>
            </a:fld>
            <a:endParaRPr lang="en-US">
              <a:solidFill>
                <a:prstClr val="black"/>
              </a:solidFill>
            </a:endParaRPr>
          </a:p>
        </p:txBody>
      </p:sp>
      <p:sp>
        <p:nvSpPr>
          <p:cNvPr id="58371" name="Rectangle 2"/>
          <p:cNvSpPr>
            <a:spLocks noGrp="1" noRot="1" noChangeAspect="1" noChangeArrowheads="1" noTextEdit="1"/>
          </p:cNvSpPr>
          <p:nvPr>
            <p:ph type="sldImg"/>
          </p:nvPr>
        </p:nvSpPr>
        <p:spPr>
          <a:xfrm>
            <a:off x="795338" y="879475"/>
            <a:ext cx="2655887" cy="1992313"/>
          </a:xfrm>
          <a:solidFill>
            <a:srgbClr val="FFFFFF"/>
          </a:solidFill>
          <a:ln/>
        </p:spPr>
      </p:sp>
      <p:sp>
        <p:nvSpPr>
          <p:cNvPr id="58372" name="Rectangle 3"/>
          <p:cNvSpPr>
            <a:spLocks noGrp="1" noChangeArrowheads="1"/>
          </p:cNvSpPr>
          <p:nvPr>
            <p:ph type="body" idx="1"/>
          </p:nvPr>
        </p:nvSpPr>
        <p:spPr>
          <a:xfrm>
            <a:off x="885679" y="3345295"/>
            <a:ext cx="5812163" cy="5093971"/>
          </a:xfrm>
          <a:solidFill>
            <a:srgbClr val="FFFFFF"/>
          </a:solidFill>
          <a:ln>
            <a:solidFill>
              <a:srgbClr val="000000"/>
            </a:solidFill>
          </a:ln>
        </p:spPr>
        <p:txBody>
          <a:bodyPr lIns="93177" tIns="46588" rIns="93177" bIns="46588"/>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l-SI"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CAF244D-A477-49A6-A765-FBD74EDDD4CD}" type="slidenum">
              <a:rPr lang="en-US" sz="1600" b="1" baseline="30000">
                <a:solidFill>
                  <a:prstClr val="black"/>
                </a:solidFill>
              </a:rPr>
              <a:pPr>
                <a:defRPr/>
              </a:pPr>
              <a:t>7</a:t>
            </a:fld>
            <a:endParaRPr lang="en-US" sz="1600" b="1" baseline="30000">
              <a:solidFill>
                <a:prstClr val="black"/>
              </a:solidFill>
            </a:endParaRPr>
          </a:p>
        </p:txBody>
      </p:sp>
      <p:sp>
        <p:nvSpPr>
          <p:cNvPr id="53251"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3252"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B1948FC-A20F-4844-B093-799860322670}" type="slidenum">
              <a:rPr lang="en-US" sz="1600" b="1" baseline="30000">
                <a:solidFill>
                  <a:prstClr val="black"/>
                </a:solidFill>
              </a:rPr>
              <a:pPr>
                <a:defRPr/>
              </a:pPr>
              <a:t>8</a:t>
            </a:fld>
            <a:endParaRPr lang="en-US" sz="1600" b="1" baseline="30000">
              <a:solidFill>
                <a:prstClr val="black"/>
              </a:solidFill>
            </a:endParaRPr>
          </a:p>
        </p:txBody>
      </p:sp>
      <p:sp>
        <p:nvSpPr>
          <p:cNvPr id="54275" name="Rectangle 2"/>
          <p:cNvSpPr>
            <a:spLocks noGrp="1" noRot="1" noChangeAspect="1" noChangeArrowheads="1" noTextEdit="1"/>
          </p:cNvSpPr>
          <p:nvPr>
            <p:ph type="sldImg"/>
          </p:nvPr>
        </p:nvSpPr>
        <p:spPr bwMode="auto">
          <a:xfrm>
            <a:off x="795338" y="879475"/>
            <a:ext cx="2655887" cy="1992313"/>
          </a:xfrm>
          <a:solidFill>
            <a:srgbClr val="FFFFFF"/>
          </a:solidFill>
          <a:ln>
            <a:solidFill>
              <a:srgbClr val="000000"/>
            </a:solidFill>
            <a:miter lim="800000"/>
            <a:headEnd/>
            <a:tailEnd/>
          </a:ln>
        </p:spPr>
      </p:sp>
      <p:sp>
        <p:nvSpPr>
          <p:cNvPr id="54276" name="Rectangle 3"/>
          <p:cNvSpPr>
            <a:spLocks noGrp="1" noChangeArrowheads="1"/>
          </p:cNvSpPr>
          <p:nvPr>
            <p:ph type="body" idx="1"/>
          </p:nvPr>
        </p:nvSpPr>
        <p:spPr bwMode="auto">
          <a:xfrm>
            <a:off x="885825" y="3344863"/>
            <a:ext cx="5811838" cy="5094287"/>
          </a:xfrm>
          <a:solidFill>
            <a:srgbClr val="FFFFFF"/>
          </a:solidFill>
          <a:ln>
            <a:solidFill>
              <a:srgbClr val="000000"/>
            </a:solidFill>
            <a:miter lim="800000"/>
            <a:headEnd/>
            <a:tailEnd/>
          </a:ln>
        </p:spPr>
        <p:txBody>
          <a:bodyPr wrap="square" lIns="93177" tIns="46588" rIns="93177" bIns="46588" numCol="1" anchor="t" anchorCtr="0" compatLnSpc="1">
            <a:prstTxWarp prst="textNoShape">
              <a:avLst/>
            </a:prstTxWarp>
          </a:bodyPr>
          <a:lstStyle/>
          <a:p>
            <a:pPr eaLnBrk="1" hangingPunct="1">
              <a:spcBef>
                <a:spcPct val="0"/>
              </a:spcBef>
            </a:pPr>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sl-SI"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681" y="2130426"/>
            <a:ext cx="7772638"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362" y="3886200"/>
            <a:ext cx="6401276"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209038514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1600201"/>
            <a:ext cx="8229759" cy="4525963"/>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78085654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837" y="866775"/>
            <a:ext cx="2057043" cy="525938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866775"/>
            <a:ext cx="6020342" cy="5259388"/>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8100915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B2616570-3EEC-4AAF-BA74-1CB601E3BE17}"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ECCF7D38-C888-40AF-BA3C-74A089855A26}"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938514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4E077801-F025-4AA1-9EB9-A14E6B766CCD}"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C9CD6FD8-4D51-4314-AF5E-B72CF70CD409}"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632862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37CA2883-09F1-420E-BF7E-ED5A57E65DD0}"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7D33A08B-878C-4BD4-9D40-0366F61C3DC2}"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4293935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BA54CE11-D0EA-404F-94EA-3C51D6494E4F}" type="datetimeFigureOut">
              <a:rPr lang="fr-FR">
                <a:solidFill>
                  <a:prstClr val="black">
                    <a:tint val="75000"/>
                  </a:prstClr>
                </a:solidFill>
              </a:rPr>
              <a:pPr>
                <a:defRPr/>
              </a:pPr>
              <a:t>20/04/2011</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BDB37AB0-3727-42BA-945E-7FD5CB098414}"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269440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F77C6038-0AF2-4598-B3E1-7345AE9D25F7}" type="datetimeFigureOut">
              <a:rPr lang="fr-FR">
                <a:solidFill>
                  <a:prstClr val="black">
                    <a:tint val="75000"/>
                  </a:prstClr>
                </a:solidFill>
              </a:rPr>
              <a:pPr>
                <a:defRPr/>
              </a:pPr>
              <a:t>20/04/2011</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21335943-3FC5-48DF-B1A2-C17FD4FCA3E3}"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807900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B316E829-5984-4B30-8956-188CF5BC0404}" type="datetimeFigureOut">
              <a:rPr lang="fr-FR">
                <a:solidFill>
                  <a:prstClr val="black">
                    <a:tint val="75000"/>
                  </a:prstClr>
                </a:solidFill>
              </a:rPr>
              <a:pPr>
                <a:defRPr/>
              </a:pPr>
              <a:t>20/04/2011</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E2F64EB7-5C99-458D-9FCA-50507DBBF465}"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872837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27186BD1-FF91-448C-9B88-EC2DCC5804EF}" type="datetimeFigureOut">
              <a:rPr lang="fr-FR">
                <a:solidFill>
                  <a:prstClr val="black">
                    <a:tint val="75000"/>
                  </a:prstClr>
                </a:solidFill>
              </a:rPr>
              <a:pPr>
                <a:defRPr/>
              </a:pPr>
              <a:t>20/04/2011</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31D7BFB3-58D5-452F-A750-199371E3FEBE}"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672372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E7D07168-E118-48DA-9A7D-201DCD74B5FB}" type="datetimeFigureOut">
              <a:rPr lang="fr-FR">
                <a:solidFill>
                  <a:prstClr val="black">
                    <a:tint val="75000"/>
                  </a:prstClr>
                </a:solidFill>
              </a:rPr>
              <a:pPr>
                <a:defRPr/>
              </a:pPr>
              <a:t>20/04/2011</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EBCC2E4D-A506-471A-84C8-B158DCA7290C}"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12031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121" y="1600201"/>
            <a:ext cx="8229759" cy="4525963"/>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5259580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0F226661-50DA-44FB-B653-3DDA90CF82AA}" type="datetimeFigureOut">
              <a:rPr lang="fr-FR">
                <a:solidFill>
                  <a:prstClr val="black">
                    <a:tint val="75000"/>
                  </a:prstClr>
                </a:solidFill>
              </a:rPr>
              <a:pPr>
                <a:defRPr/>
              </a:pPr>
              <a:t>20/04/2011</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088F9895-6BD8-4791-835E-EEF7537CE5DB}"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3765347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703D54AD-61E8-4AEB-8D34-E8560E34ED50}"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B3E5AE74-83AA-41D8-896D-3C39150C370E}"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5397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6E11568D-6137-4382-BA48-4BA7D2B97797}"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6D6C7DEA-4E0A-4105-BCC8-392DB200E2A0}"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4114439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681" y="2130426"/>
            <a:ext cx="7772638"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362" y="3886200"/>
            <a:ext cx="6401276"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116672478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121" y="1600201"/>
            <a:ext cx="8229759" cy="4525963"/>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72412808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188" y="4406901"/>
            <a:ext cx="7772637"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188" y="2906713"/>
            <a:ext cx="7772637"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Tree>
    <p:extLst>
      <p:ext uri="{BB962C8B-B14F-4D97-AF65-F5344CB8AC3E}">
        <p14:creationId xmlns:p14="http://schemas.microsoft.com/office/powerpoint/2010/main" val="2787780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120" y="1600201"/>
            <a:ext cx="40378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7393" y="1600201"/>
            <a:ext cx="403948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18780715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121" y="274638"/>
            <a:ext cx="822975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121" y="1535113"/>
            <a:ext cx="403948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121" y="2174875"/>
            <a:ext cx="403948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807" y="1535113"/>
            <a:ext cx="404107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807" y="2174875"/>
            <a:ext cx="404107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72274246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408560989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0085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188" y="4406901"/>
            <a:ext cx="7772637"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188" y="2906713"/>
            <a:ext cx="7772637"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Tree>
    <p:extLst>
      <p:ext uri="{BB962C8B-B14F-4D97-AF65-F5344CB8AC3E}">
        <p14:creationId xmlns:p14="http://schemas.microsoft.com/office/powerpoint/2010/main" val="154560619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121" y="273050"/>
            <a:ext cx="3007791" cy="1162050"/>
          </a:xfrm>
        </p:spPr>
        <p:txBody>
          <a:bodyPr/>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4429" y="273051"/>
            <a:ext cx="51124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121" y="1435101"/>
            <a:ext cx="3007791"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69434433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1977" y="4800600"/>
            <a:ext cx="5487034" cy="566738"/>
          </a:xfrm>
        </p:spPr>
        <p:txBody>
          <a:bodyPr/>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1977" y="612775"/>
            <a:ext cx="5487034"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1977" y="5367338"/>
            <a:ext cx="548703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321083663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1600201"/>
            <a:ext cx="8229759" cy="4525963"/>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37446100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837" y="866775"/>
            <a:ext cx="2057043" cy="525938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866775"/>
            <a:ext cx="6020342" cy="5259388"/>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999441221"/>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663347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05898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109356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3576738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831119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93541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120" y="1600201"/>
            <a:ext cx="40378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7393" y="1600201"/>
            <a:ext cx="403948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86792546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07139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25018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959225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705717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156016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681" y="2130426"/>
            <a:ext cx="7772638"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362" y="3886200"/>
            <a:ext cx="6401276"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37692333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121" y="1600201"/>
            <a:ext cx="8229759" cy="4525963"/>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0620782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188" y="4406901"/>
            <a:ext cx="7772637"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188" y="2906713"/>
            <a:ext cx="7772637"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Tree>
    <p:extLst>
      <p:ext uri="{BB962C8B-B14F-4D97-AF65-F5344CB8AC3E}">
        <p14:creationId xmlns:p14="http://schemas.microsoft.com/office/powerpoint/2010/main" val="158818552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120" y="1600201"/>
            <a:ext cx="40378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7393" y="1600201"/>
            <a:ext cx="403948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54289834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121" y="274638"/>
            <a:ext cx="822975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121" y="1535113"/>
            <a:ext cx="403948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121" y="2174875"/>
            <a:ext cx="403948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807" y="1535113"/>
            <a:ext cx="404107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807" y="2174875"/>
            <a:ext cx="404107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62016921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121" y="274638"/>
            <a:ext cx="822975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121" y="1535113"/>
            <a:ext cx="403948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121" y="2174875"/>
            <a:ext cx="403948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807" y="1535113"/>
            <a:ext cx="404107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807" y="2174875"/>
            <a:ext cx="404107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891936779"/>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63079248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1767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121" y="273050"/>
            <a:ext cx="3007791" cy="1162050"/>
          </a:xfrm>
        </p:spPr>
        <p:txBody>
          <a:bodyPr/>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4429" y="273051"/>
            <a:ext cx="51124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121" y="1435101"/>
            <a:ext cx="3007791"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397370689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1977" y="4800600"/>
            <a:ext cx="5487034" cy="566738"/>
          </a:xfrm>
        </p:spPr>
        <p:txBody>
          <a:bodyPr/>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1977" y="612775"/>
            <a:ext cx="5487034"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1977" y="5367338"/>
            <a:ext cx="548703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99397136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1600201"/>
            <a:ext cx="8229759" cy="4525963"/>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0544358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837" y="866775"/>
            <a:ext cx="2057043" cy="525938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866775"/>
            <a:ext cx="6020342" cy="5259388"/>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646111195"/>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9259424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3931863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257787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12687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879879416"/>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2271225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717972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734427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0635839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59421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3634030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4690183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681" y="2130426"/>
            <a:ext cx="7772638"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362" y="3886200"/>
            <a:ext cx="6401276"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2774161243"/>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121" y="1600201"/>
            <a:ext cx="8229759" cy="4525963"/>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51125294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188" y="4406901"/>
            <a:ext cx="7772637"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188" y="2906713"/>
            <a:ext cx="7772637"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Tree>
    <p:extLst>
      <p:ext uri="{BB962C8B-B14F-4D97-AF65-F5344CB8AC3E}">
        <p14:creationId xmlns:p14="http://schemas.microsoft.com/office/powerpoint/2010/main" val="37699086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323524"/>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120" y="1600201"/>
            <a:ext cx="40378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7393" y="1600201"/>
            <a:ext cx="403948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27676497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121" y="274638"/>
            <a:ext cx="822975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121" y="1535113"/>
            <a:ext cx="403948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121" y="2174875"/>
            <a:ext cx="403948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807" y="1535113"/>
            <a:ext cx="404107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807" y="2174875"/>
            <a:ext cx="404107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11359523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16621301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60007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121" y="273050"/>
            <a:ext cx="3007791" cy="1162050"/>
          </a:xfrm>
        </p:spPr>
        <p:txBody>
          <a:bodyPr/>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4429" y="273051"/>
            <a:ext cx="51124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121" y="1435101"/>
            <a:ext cx="3007791"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428860802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1977" y="4800600"/>
            <a:ext cx="5487034" cy="566738"/>
          </a:xfrm>
        </p:spPr>
        <p:txBody>
          <a:bodyPr/>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1977" y="612775"/>
            <a:ext cx="5487034"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1977" y="5367338"/>
            <a:ext cx="548703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182662370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1600201"/>
            <a:ext cx="8229759" cy="4525963"/>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11933415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837" y="866775"/>
            <a:ext cx="2057043" cy="525938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121" y="866775"/>
            <a:ext cx="6020342" cy="5259388"/>
          </a:xfrm>
          <a:prstGeom prst="rect">
            <a:avLst/>
          </a:prstGeo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93255039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ECCF7D38-C888-40AF-BA3C-74A089855A26}"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6772457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C9CD6FD8-4D51-4314-AF5E-B72CF70CD409}"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520922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121" y="273050"/>
            <a:ext cx="3007791" cy="1162050"/>
          </a:xfrm>
        </p:spPr>
        <p:txBody>
          <a:bodyPr/>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4429" y="273051"/>
            <a:ext cx="51124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121" y="1435101"/>
            <a:ext cx="3007791"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352953036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7D33A08B-878C-4BD4-9D40-0366F61C3DC2}"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9856037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BDB37AB0-3727-42BA-945E-7FD5CB098414}"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1316950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21335943-3FC5-48DF-B1A2-C17FD4FCA3E3}"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3687544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E2F64EB7-5C99-458D-9FCA-50507DBBF465}"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5340978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31D7BFB3-58D5-452F-A750-199371E3FEBE}"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0550331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EBCC2E4D-A506-471A-84C8-B158DCA7290C}"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34992226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088F9895-6BD8-4791-835E-EEF7537CE5DB}"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2005436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B3E5AE74-83AA-41D8-896D-3C39150C370E}"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4823523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6D6C7DEA-4E0A-4105-BCC8-392DB200E2A0}"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100328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1977" y="4800600"/>
            <a:ext cx="5487034" cy="566738"/>
          </a:xfrm>
        </p:spPr>
        <p:txBody>
          <a:bodyPr/>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1977" y="612775"/>
            <a:ext cx="5487034"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1977" y="5367338"/>
            <a:ext cx="548703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extLst>
      <p:ext uri="{BB962C8B-B14F-4D97-AF65-F5344CB8AC3E}">
        <p14:creationId xmlns:p14="http://schemas.microsoft.com/office/powerpoint/2010/main" val="205522851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3.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3.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9" descr="2_Titel_Char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roup 5"/>
          <p:cNvGrpSpPr>
            <a:grpSpLocks/>
          </p:cNvGrpSpPr>
          <p:nvPr/>
        </p:nvGrpSpPr>
        <p:grpSpPr bwMode="auto">
          <a:xfrm>
            <a:off x="6142559" y="6040438"/>
            <a:ext cx="3001442" cy="817562"/>
            <a:chOff x="3870" y="3805"/>
            <a:chExt cx="1891" cy="515"/>
          </a:xfrm>
        </p:grpSpPr>
        <p:sp>
          <p:nvSpPr>
            <p:cNvPr id="9" name="Rectangle 6"/>
            <p:cNvSpPr>
              <a:spLocks noChangeArrowheads="1"/>
            </p:cNvSpPr>
            <p:nvPr userDrawn="1"/>
          </p:nvSpPr>
          <p:spPr bwMode="auto">
            <a:xfrm>
              <a:off x="3870" y="3855"/>
              <a:ext cx="75" cy="178"/>
            </a:xfrm>
            <a:prstGeom prst="rect">
              <a:avLst/>
            </a:prstGeom>
            <a:solidFill>
              <a:schemeClr val="bg1"/>
            </a:solidFill>
            <a:ln w="9525" algn="ctr">
              <a:noFill/>
              <a:miter lim="800000"/>
              <a:headEnd/>
              <a:tailEnd/>
            </a:ln>
            <a:effectLst/>
          </p:spPr>
          <p:txBody>
            <a:bodyPr wrap="none" lIns="0" tIns="0" rIns="0" bIns="0" anchor="ctr">
              <a:spAutoFit/>
            </a:bodyPr>
            <a:lstStyle/>
            <a:p>
              <a:pPr fontAlgn="base">
                <a:lnSpc>
                  <a:spcPct val="115000"/>
                </a:lnSpc>
                <a:spcBef>
                  <a:spcPts val="600"/>
                </a:spcBef>
                <a:spcAft>
                  <a:spcPts val="600"/>
                </a:spcAft>
                <a:buClr>
                  <a:srgbClr val="009BFF"/>
                </a:buClr>
                <a:buFont typeface="Wingdings" pitchFamily="2" charset="2"/>
                <a:buChar char="w"/>
                <a:defRPr/>
              </a:pPr>
              <a:endParaRPr lang="de-DE" sz="1600" b="1">
                <a:solidFill>
                  <a:srgbClr val="000000"/>
                </a:solidFill>
                <a:effectLst>
                  <a:outerShdw blurRad="38100" dist="38100" dir="2700000" algn="tl">
                    <a:srgbClr val="000000">
                      <a:alpha val="43137"/>
                    </a:srgbClr>
                  </a:outerShdw>
                </a:effectLst>
              </a:endParaRPr>
            </a:p>
          </p:txBody>
        </p:sp>
        <p:pic>
          <p:nvPicPr>
            <p:cNvPr id="2054" name="Picture 25" descr="Logo_HelthCa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171" y="3805"/>
              <a:ext cx="1590"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 name="Rectangle 8"/>
          <p:cNvSpPr>
            <a:spLocks noGrp="1" noChangeArrowheads="1"/>
          </p:cNvSpPr>
          <p:nvPr>
            <p:ph type="title"/>
          </p:nvPr>
        </p:nvSpPr>
        <p:spPr bwMode="auto">
          <a:xfrm>
            <a:off x="469818" y="866775"/>
            <a:ext cx="80631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Mastertitelformat bearbeiten</a:t>
            </a:r>
            <a:endParaRPr lang="en-GB" smtClean="0"/>
          </a:p>
        </p:txBody>
      </p:sp>
    </p:spTree>
    <p:extLst>
      <p:ext uri="{BB962C8B-B14F-4D97-AF65-F5344CB8AC3E}">
        <p14:creationId xmlns:p14="http://schemas.microsoft.com/office/powerpoint/2010/main" val="1132704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iming>
    <p:tnLst>
      <p:par>
        <p:cTn id="1" dur="indefinite" restart="never" nodeType="tmRoot"/>
      </p:par>
    </p:tnLst>
  </p:timing>
  <p:hf hdr="0" dt="0"/>
  <p:txStyles>
    <p:titleStyle>
      <a:lvl1pPr algn="l" rtl="0" eaLnBrk="0" fontAlgn="base" hangingPunct="0">
        <a:spcBef>
          <a:spcPct val="0"/>
        </a:spcBef>
        <a:spcAft>
          <a:spcPct val="0"/>
        </a:spcAft>
        <a:defRPr sz="2800">
          <a:solidFill>
            <a:srgbClr val="FFFFFF"/>
          </a:solidFill>
          <a:latin typeface="+mj-lt"/>
          <a:ea typeface="+mj-ea"/>
          <a:cs typeface="+mj-cs"/>
        </a:defRPr>
      </a:lvl1pPr>
      <a:lvl2pPr algn="l" rtl="0" eaLnBrk="0" fontAlgn="base" hangingPunct="0">
        <a:spcBef>
          <a:spcPct val="0"/>
        </a:spcBef>
        <a:spcAft>
          <a:spcPct val="0"/>
        </a:spcAft>
        <a:defRPr sz="2800">
          <a:solidFill>
            <a:srgbClr val="FFFFFF"/>
          </a:solidFill>
          <a:latin typeface="Arial" charset="0"/>
        </a:defRPr>
      </a:lvl2pPr>
      <a:lvl3pPr algn="l" rtl="0" eaLnBrk="0" fontAlgn="base" hangingPunct="0">
        <a:spcBef>
          <a:spcPct val="0"/>
        </a:spcBef>
        <a:spcAft>
          <a:spcPct val="0"/>
        </a:spcAft>
        <a:defRPr sz="2800">
          <a:solidFill>
            <a:srgbClr val="FFFFFF"/>
          </a:solidFill>
          <a:latin typeface="Arial" charset="0"/>
        </a:defRPr>
      </a:lvl3pPr>
      <a:lvl4pPr algn="l" rtl="0" eaLnBrk="0" fontAlgn="base" hangingPunct="0">
        <a:spcBef>
          <a:spcPct val="0"/>
        </a:spcBef>
        <a:spcAft>
          <a:spcPct val="0"/>
        </a:spcAft>
        <a:defRPr sz="2800">
          <a:solidFill>
            <a:srgbClr val="FFFFFF"/>
          </a:solidFill>
          <a:latin typeface="Arial" charset="0"/>
        </a:defRPr>
      </a:lvl4pPr>
      <a:lvl5pPr algn="l" rtl="0" eaLnBrk="0" fontAlgn="base" hangingPunct="0">
        <a:spcBef>
          <a:spcPct val="0"/>
        </a:spcBef>
        <a:spcAft>
          <a:spcPct val="0"/>
        </a:spcAft>
        <a:defRPr sz="2800">
          <a:solidFill>
            <a:srgbClr val="FFFFFF"/>
          </a:solidFill>
          <a:latin typeface="Arial" charset="0"/>
        </a:defRPr>
      </a:lvl5pPr>
      <a:lvl6pPr marL="457200" algn="l" rtl="0" fontAlgn="base">
        <a:spcBef>
          <a:spcPct val="0"/>
        </a:spcBef>
        <a:spcAft>
          <a:spcPct val="0"/>
        </a:spcAft>
        <a:defRPr sz="2800">
          <a:solidFill>
            <a:srgbClr val="FFFFFF"/>
          </a:solidFill>
          <a:latin typeface="Arial" charset="0"/>
        </a:defRPr>
      </a:lvl6pPr>
      <a:lvl7pPr marL="914400" algn="l" rtl="0" fontAlgn="base">
        <a:spcBef>
          <a:spcPct val="0"/>
        </a:spcBef>
        <a:spcAft>
          <a:spcPct val="0"/>
        </a:spcAft>
        <a:defRPr sz="2800">
          <a:solidFill>
            <a:srgbClr val="FFFFFF"/>
          </a:solidFill>
          <a:latin typeface="Arial" charset="0"/>
        </a:defRPr>
      </a:lvl7pPr>
      <a:lvl8pPr marL="1371600" algn="l" rtl="0" fontAlgn="base">
        <a:spcBef>
          <a:spcPct val="0"/>
        </a:spcBef>
        <a:spcAft>
          <a:spcPct val="0"/>
        </a:spcAft>
        <a:defRPr sz="2800">
          <a:solidFill>
            <a:srgbClr val="FFFFFF"/>
          </a:solidFill>
          <a:latin typeface="Arial" charset="0"/>
        </a:defRPr>
      </a:lvl8pPr>
      <a:lvl9pPr marL="1828800" algn="l" rtl="0" fontAlgn="base">
        <a:spcBef>
          <a:spcPct val="0"/>
        </a:spcBef>
        <a:spcAft>
          <a:spcPct val="0"/>
        </a:spcAft>
        <a:defRPr sz="2800">
          <a:solidFill>
            <a:srgbClr val="FFFFFF"/>
          </a:solidFill>
          <a:latin typeface="Arial" charset="0"/>
        </a:defRPr>
      </a:lvl9pPr>
    </p:titleStyle>
    <p:bodyStyle>
      <a:lvl1pPr marL="180975" indent="-180975"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ea typeface="+mn-ea"/>
          <a:cs typeface="+mn-cs"/>
        </a:defRPr>
      </a:lvl1pPr>
      <a:lvl2pPr marL="742950" indent="-285750"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defRPr>
      </a:lvl2pPr>
      <a:lvl3pPr marL="1144588"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4098"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4099"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7231F44-C197-40D8-8FDF-6FDB9106BB74}" type="datetimeFigureOut">
              <a:rPr lang="fr-FR">
                <a:solidFill>
                  <a:prstClr val="black">
                    <a:tint val="75000"/>
                  </a:prstClr>
                </a:solidFill>
              </a:rPr>
              <a:pPr>
                <a:defRPr/>
              </a:pPr>
              <a:t>20/04/2011</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521524F-EDAA-4FF8-AEEF-3BB6AC8AACD2}"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289066235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9" descr="2_Titel_Ch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3" name="Group 5"/>
          <p:cNvGrpSpPr>
            <a:grpSpLocks/>
          </p:cNvGrpSpPr>
          <p:nvPr/>
        </p:nvGrpSpPr>
        <p:grpSpPr bwMode="auto">
          <a:xfrm>
            <a:off x="6142038" y="6040438"/>
            <a:ext cx="3001962" cy="817562"/>
            <a:chOff x="3870" y="3805"/>
            <a:chExt cx="1891" cy="515"/>
          </a:xfrm>
        </p:grpSpPr>
        <p:sp>
          <p:nvSpPr>
            <p:cNvPr id="9" name="Rectangle 6"/>
            <p:cNvSpPr>
              <a:spLocks noChangeArrowheads="1"/>
            </p:cNvSpPr>
            <p:nvPr userDrawn="1"/>
          </p:nvSpPr>
          <p:spPr bwMode="auto">
            <a:xfrm>
              <a:off x="3870" y="3855"/>
              <a:ext cx="75" cy="178"/>
            </a:xfrm>
            <a:prstGeom prst="rect">
              <a:avLst/>
            </a:prstGeom>
            <a:solidFill>
              <a:schemeClr val="bg1"/>
            </a:solidFill>
            <a:ln w="9525" algn="ctr">
              <a:noFill/>
              <a:miter lim="800000"/>
              <a:headEnd/>
              <a:tailEnd/>
            </a:ln>
            <a:effectLst/>
          </p:spPr>
          <p:txBody>
            <a:bodyPr wrap="none" lIns="0" tIns="0" rIns="0" bIns="0" anchor="ctr">
              <a:spAutoFit/>
            </a:bodyPr>
            <a:lstStyle/>
            <a:p>
              <a:pPr fontAlgn="base">
                <a:lnSpc>
                  <a:spcPct val="115000"/>
                </a:lnSpc>
                <a:spcBef>
                  <a:spcPts val="600"/>
                </a:spcBef>
                <a:spcAft>
                  <a:spcPts val="600"/>
                </a:spcAft>
                <a:buClr>
                  <a:srgbClr val="009BFF"/>
                </a:buClr>
                <a:buFont typeface="Wingdings" pitchFamily="2" charset="2"/>
                <a:buChar char="w"/>
                <a:defRPr/>
              </a:pPr>
              <a:endParaRPr lang="de-DE" sz="1600" b="1">
                <a:solidFill>
                  <a:srgbClr val="000000"/>
                </a:solidFill>
                <a:effectLst>
                  <a:outerShdw blurRad="38100" dist="38100" dir="2700000" algn="tl">
                    <a:srgbClr val="000000">
                      <a:alpha val="43137"/>
                    </a:srgbClr>
                  </a:outerShdw>
                </a:effectLst>
                <a:cs typeface="Arial" charset="0"/>
              </a:endParaRPr>
            </a:p>
          </p:txBody>
        </p:sp>
        <p:pic>
          <p:nvPicPr>
            <p:cNvPr id="5126" name="Picture 25" descr="Logo_HelthCa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171" y="3805"/>
              <a:ext cx="1590"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4" name="Rectangle 8"/>
          <p:cNvSpPr>
            <a:spLocks noGrp="1" noChangeArrowheads="1"/>
          </p:cNvSpPr>
          <p:nvPr>
            <p:ph type="title"/>
          </p:nvPr>
        </p:nvSpPr>
        <p:spPr bwMode="auto">
          <a:xfrm>
            <a:off x="469900" y="866775"/>
            <a:ext cx="806291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Mastertitelformat bearbeiten</a:t>
            </a:r>
            <a:endParaRPr lang="en-GB" smtClean="0"/>
          </a:p>
        </p:txBody>
      </p:sp>
    </p:spTree>
    <p:extLst>
      <p:ext uri="{BB962C8B-B14F-4D97-AF65-F5344CB8AC3E}">
        <p14:creationId xmlns:p14="http://schemas.microsoft.com/office/powerpoint/2010/main" val="365385684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med"/>
  <p:timing>
    <p:tnLst>
      <p:par>
        <p:cTn id="1" dur="indefinite" restart="never" nodeType="tmRoot"/>
      </p:par>
    </p:tnLst>
  </p:timing>
  <p:hf hdr="0" dt="0"/>
  <p:txStyles>
    <p:titleStyle>
      <a:lvl1pPr algn="l" rtl="0" eaLnBrk="0" fontAlgn="base" hangingPunct="0">
        <a:spcBef>
          <a:spcPct val="0"/>
        </a:spcBef>
        <a:spcAft>
          <a:spcPct val="0"/>
        </a:spcAft>
        <a:defRPr sz="2800">
          <a:solidFill>
            <a:srgbClr val="FFFFFF"/>
          </a:solidFill>
          <a:latin typeface="+mj-lt"/>
          <a:ea typeface="+mj-ea"/>
          <a:cs typeface="+mj-cs"/>
        </a:defRPr>
      </a:lvl1pPr>
      <a:lvl2pPr algn="l" rtl="0" eaLnBrk="0" fontAlgn="base" hangingPunct="0">
        <a:spcBef>
          <a:spcPct val="0"/>
        </a:spcBef>
        <a:spcAft>
          <a:spcPct val="0"/>
        </a:spcAft>
        <a:defRPr sz="2800">
          <a:solidFill>
            <a:srgbClr val="FFFFFF"/>
          </a:solidFill>
          <a:latin typeface="Arial" charset="0"/>
        </a:defRPr>
      </a:lvl2pPr>
      <a:lvl3pPr algn="l" rtl="0" eaLnBrk="0" fontAlgn="base" hangingPunct="0">
        <a:spcBef>
          <a:spcPct val="0"/>
        </a:spcBef>
        <a:spcAft>
          <a:spcPct val="0"/>
        </a:spcAft>
        <a:defRPr sz="2800">
          <a:solidFill>
            <a:srgbClr val="FFFFFF"/>
          </a:solidFill>
          <a:latin typeface="Arial" charset="0"/>
        </a:defRPr>
      </a:lvl3pPr>
      <a:lvl4pPr algn="l" rtl="0" eaLnBrk="0" fontAlgn="base" hangingPunct="0">
        <a:spcBef>
          <a:spcPct val="0"/>
        </a:spcBef>
        <a:spcAft>
          <a:spcPct val="0"/>
        </a:spcAft>
        <a:defRPr sz="2800">
          <a:solidFill>
            <a:srgbClr val="FFFFFF"/>
          </a:solidFill>
          <a:latin typeface="Arial" charset="0"/>
        </a:defRPr>
      </a:lvl4pPr>
      <a:lvl5pPr algn="l" rtl="0" eaLnBrk="0" fontAlgn="base" hangingPunct="0">
        <a:spcBef>
          <a:spcPct val="0"/>
        </a:spcBef>
        <a:spcAft>
          <a:spcPct val="0"/>
        </a:spcAft>
        <a:defRPr sz="2800">
          <a:solidFill>
            <a:srgbClr val="FFFFFF"/>
          </a:solidFill>
          <a:latin typeface="Arial" charset="0"/>
        </a:defRPr>
      </a:lvl5pPr>
      <a:lvl6pPr marL="457200" algn="l" rtl="0" fontAlgn="base">
        <a:spcBef>
          <a:spcPct val="0"/>
        </a:spcBef>
        <a:spcAft>
          <a:spcPct val="0"/>
        </a:spcAft>
        <a:defRPr sz="2800">
          <a:solidFill>
            <a:srgbClr val="FFFFFF"/>
          </a:solidFill>
          <a:latin typeface="Arial" charset="0"/>
        </a:defRPr>
      </a:lvl6pPr>
      <a:lvl7pPr marL="914400" algn="l" rtl="0" fontAlgn="base">
        <a:spcBef>
          <a:spcPct val="0"/>
        </a:spcBef>
        <a:spcAft>
          <a:spcPct val="0"/>
        </a:spcAft>
        <a:defRPr sz="2800">
          <a:solidFill>
            <a:srgbClr val="FFFFFF"/>
          </a:solidFill>
          <a:latin typeface="Arial" charset="0"/>
        </a:defRPr>
      </a:lvl7pPr>
      <a:lvl8pPr marL="1371600" algn="l" rtl="0" fontAlgn="base">
        <a:spcBef>
          <a:spcPct val="0"/>
        </a:spcBef>
        <a:spcAft>
          <a:spcPct val="0"/>
        </a:spcAft>
        <a:defRPr sz="2800">
          <a:solidFill>
            <a:srgbClr val="FFFFFF"/>
          </a:solidFill>
          <a:latin typeface="Arial" charset="0"/>
        </a:defRPr>
      </a:lvl8pPr>
      <a:lvl9pPr marL="1828800" algn="l" rtl="0" fontAlgn="base">
        <a:spcBef>
          <a:spcPct val="0"/>
        </a:spcBef>
        <a:spcAft>
          <a:spcPct val="0"/>
        </a:spcAft>
        <a:defRPr sz="2800">
          <a:solidFill>
            <a:srgbClr val="FFFFFF"/>
          </a:solidFill>
          <a:latin typeface="Arial" charset="0"/>
        </a:defRPr>
      </a:lvl9pPr>
    </p:titleStyle>
    <p:bodyStyle>
      <a:lvl1pPr marL="180975" indent="-180975"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ea typeface="+mn-ea"/>
          <a:cs typeface="+mn-cs"/>
        </a:defRPr>
      </a:lvl1pPr>
      <a:lvl2pPr marL="742950" indent="-285750"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defRPr>
      </a:lvl2pPr>
      <a:lvl3pPr marL="1144588"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8043394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9" descr="2_Titel_Ch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1" name="Group 5"/>
          <p:cNvGrpSpPr>
            <a:grpSpLocks/>
          </p:cNvGrpSpPr>
          <p:nvPr/>
        </p:nvGrpSpPr>
        <p:grpSpPr bwMode="auto">
          <a:xfrm>
            <a:off x="6142559" y="6040438"/>
            <a:ext cx="3001442" cy="817562"/>
            <a:chOff x="3870" y="3805"/>
            <a:chExt cx="1891" cy="515"/>
          </a:xfrm>
        </p:grpSpPr>
        <p:sp>
          <p:nvSpPr>
            <p:cNvPr id="9" name="Rectangle 6"/>
            <p:cNvSpPr>
              <a:spLocks noChangeArrowheads="1"/>
            </p:cNvSpPr>
            <p:nvPr userDrawn="1"/>
          </p:nvSpPr>
          <p:spPr bwMode="auto">
            <a:xfrm>
              <a:off x="3870" y="3855"/>
              <a:ext cx="75" cy="178"/>
            </a:xfrm>
            <a:prstGeom prst="rect">
              <a:avLst/>
            </a:prstGeom>
            <a:solidFill>
              <a:schemeClr val="bg1"/>
            </a:solidFill>
            <a:ln w="9525" algn="ctr">
              <a:noFill/>
              <a:miter lim="800000"/>
              <a:headEnd/>
              <a:tailEnd/>
            </a:ln>
            <a:effectLst/>
          </p:spPr>
          <p:txBody>
            <a:bodyPr wrap="none" lIns="0" tIns="0" rIns="0" bIns="0" anchor="ctr">
              <a:spAutoFit/>
            </a:bodyPr>
            <a:lstStyle/>
            <a:p>
              <a:pPr fontAlgn="base">
                <a:lnSpc>
                  <a:spcPct val="115000"/>
                </a:lnSpc>
                <a:spcBef>
                  <a:spcPts val="600"/>
                </a:spcBef>
                <a:spcAft>
                  <a:spcPts val="600"/>
                </a:spcAft>
                <a:buClr>
                  <a:srgbClr val="009BFF"/>
                </a:buClr>
                <a:buFont typeface="Wingdings" pitchFamily="2" charset="2"/>
                <a:buChar char="w"/>
                <a:defRPr/>
              </a:pPr>
              <a:endParaRPr lang="de-DE" sz="1600" b="1">
                <a:solidFill>
                  <a:srgbClr val="000000"/>
                </a:solidFill>
                <a:effectLst>
                  <a:outerShdw blurRad="38100" dist="38100" dir="2700000" algn="tl">
                    <a:srgbClr val="000000">
                      <a:alpha val="43137"/>
                    </a:srgbClr>
                  </a:outerShdw>
                </a:effectLst>
              </a:endParaRPr>
            </a:p>
          </p:txBody>
        </p:sp>
        <p:pic>
          <p:nvPicPr>
            <p:cNvPr id="2054" name="Picture 25" descr="Logo_HelthCa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171" y="3805"/>
              <a:ext cx="1590"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 name="Rectangle 8"/>
          <p:cNvSpPr>
            <a:spLocks noGrp="1" noChangeArrowheads="1"/>
          </p:cNvSpPr>
          <p:nvPr>
            <p:ph type="title"/>
          </p:nvPr>
        </p:nvSpPr>
        <p:spPr bwMode="auto">
          <a:xfrm>
            <a:off x="469818" y="866775"/>
            <a:ext cx="80631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Mastertitelformat bearbeiten</a:t>
            </a:r>
            <a:endParaRPr lang="en-GB" smtClean="0"/>
          </a:p>
        </p:txBody>
      </p:sp>
    </p:spTree>
    <p:extLst>
      <p:ext uri="{BB962C8B-B14F-4D97-AF65-F5344CB8AC3E}">
        <p14:creationId xmlns:p14="http://schemas.microsoft.com/office/powerpoint/2010/main" val="115963769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spd="med"/>
  <p:timing>
    <p:tnLst>
      <p:par>
        <p:cTn id="1" dur="indefinite" restart="never" nodeType="tmRoot"/>
      </p:par>
    </p:tnLst>
  </p:timing>
  <p:hf hdr="0" dt="0"/>
  <p:txStyles>
    <p:titleStyle>
      <a:lvl1pPr algn="l" rtl="0" eaLnBrk="0" fontAlgn="base" hangingPunct="0">
        <a:spcBef>
          <a:spcPct val="0"/>
        </a:spcBef>
        <a:spcAft>
          <a:spcPct val="0"/>
        </a:spcAft>
        <a:defRPr sz="2800">
          <a:solidFill>
            <a:srgbClr val="FFFFFF"/>
          </a:solidFill>
          <a:latin typeface="+mj-lt"/>
          <a:ea typeface="+mj-ea"/>
          <a:cs typeface="+mj-cs"/>
        </a:defRPr>
      </a:lvl1pPr>
      <a:lvl2pPr algn="l" rtl="0" eaLnBrk="0" fontAlgn="base" hangingPunct="0">
        <a:spcBef>
          <a:spcPct val="0"/>
        </a:spcBef>
        <a:spcAft>
          <a:spcPct val="0"/>
        </a:spcAft>
        <a:defRPr sz="2800">
          <a:solidFill>
            <a:srgbClr val="FFFFFF"/>
          </a:solidFill>
          <a:latin typeface="Arial" charset="0"/>
        </a:defRPr>
      </a:lvl2pPr>
      <a:lvl3pPr algn="l" rtl="0" eaLnBrk="0" fontAlgn="base" hangingPunct="0">
        <a:spcBef>
          <a:spcPct val="0"/>
        </a:spcBef>
        <a:spcAft>
          <a:spcPct val="0"/>
        </a:spcAft>
        <a:defRPr sz="2800">
          <a:solidFill>
            <a:srgbClr val="FFFFFF"/>
          </a:solidFill>
          <a:latin typeface="Arial" charset="0"/>
        </a:defRPr>
      </a:lvl3pPr>
      <a:lvl4pPr algn="l" rtl="0" eaLnBrk="0" fontAlgn="base" hangingPunct="0">
        <a:spcBef>
          <a:spcPct val="0"/>
        </a:spcBef>
        <a:spcAft>
          <a:spcPct val="0"/>
        </a:spcAft>
        <a:defRPr sz="2800">
          <a:solidFill>
            <a:srgbClr val="FFFFFF"/>
          </a:solidFill>
          <a:latin typeface="Arial" charset="0"/>
        </a:defRPr>
      </a:lvl4pPr>
      <a:lvl5pPr algn="l" rtl="0" eaLnBrk="0" fontAlgn="base" hangingPunct="0">
        <a:spcBef>
          <a:spcPct val="0"/>
        </a:spcBef>
        <a:spcAft>
          <a:spcPct val="0"/>
        </a:spcAft>
        <a:defRPr sz="2800">
          <a:solidFill>
            <a:srgbClr val="FFFFFF"/>
          </a:solidFill>
          <a:latin typeface="Arial" charset="0"/>
        </a:defRPr>
      </a:lvl5pPr>
      <a:lvl6pPr marL="457200" algn="l" rtl="0" fontAlgn="base">
        <a:spcBef>
          <a:spcPct val="0"/>
        </a:spcBef>
        <a:spcAft>
          <a:spcPct val="0"/>
        </a:spcAft>
        <a:defRPr sz="2800">
          <a:solidFill>
            <a:srgbClr val="FFFFFF"/>
          </a:solidFill>
          <a:latin typeface="Arial" charset="0"/>
        </a:defRPr>
      </a:lvl6pPr>
      <a:lvl7pPr marL="914400" algn="l" rtl="0" fontAlgn="base">
        <a:spcBef>
          <a:spcPct val="0"/>
        </a:spcBef>
        <a:spcAft>
          <a:spcPct val="0"/>
        </a:spcAft>
        <a:defRPr sz="2800">
          <a:solidFill>
            <a:srgbClr val="FFFFFF"/>
          </a:solidFill>
          <a:latin typeface="Arial" charset="0"/>
        </a:defRPr>
      </a:lvl7pPr>
      <a:lvl8pPr marL="1371600" algn="l" rtl="0" fontAlgn="base">
        <a:spcBef>
          <a:spcPct val="0"/>
        </a:spcBef>
        <a:spcAft>
          <a:spcPct val="0"/>
        </a:spcAft>
        <a:defRPr sz="2800">
          <a:solidFill>
            <a:srgbClr val="FFFFFF"/>
          </a:solidFill>
          <a:latin typeface="Arial" charset="0"/>
        </a:defRPr>
      </a:lvl8pPr>
      <a:lvl9pPr marL="1828800" algn="l" rtl="0" fontAlgn="base">
        <a:spcBef>
          <a:spcPct val="0"/>
        </a:spcBef>
        <a:spcAft>
          <a:spcPct val="0"/>
        </a:spcAft>
        <a:defRPr sz="2800">
          <a:solidFill>
            <a:srgbClr val="FFFFFF"/>
          </a:solidFill>
          <a:latin typeface="Arial" charset="0"/>
        </a:defRPr>
      </a:lvl9pPr>
    </p:titleStyle>
    <p:bodyStyle>
      <a:lvl1pPr marL="180975" indent="-180975"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ea typeface="+mn-ea"/>
          <a:cs typeface="+mn-cs"/>
        </a:defRPr>
      </a:lvl1pPr>
      <a:lvl2pPr marL="742950" indent="-285750"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defRPr>
      </a:lvl2pPr>
      <a:lvl3pPr marL="1144588"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A2069-54EF-411A-A6A6-7056EF9A45DA}" type="datetimeFigureOut">
              <a:rPr lang="fr-FR" smtClean="0">
                <a:solidFill>
                  <a:prstClr val="black">
                    <a:tint val="75000"/>
                  </a:prstClr>
                </a:solidFill>
              </a:rPr>
              <a:pPr/>
              <a:t>20/04/2011</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DB39A-2571-4793-BB5C-59BA95C3343F}"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94177365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9" descr="2_Titel_Ch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3" name="Group 5"/>
          <p:cNvGrpSpPr>
            <a:grpSpLocks/>
          </p:cNvGrpSpPr>
          <p:nvPr/>
        </p:nvGrpSpPr>
        <p:grpSpPr bwMode="auto">
          <a:xfrm>
            <a:off x="6142038" y="6040438"/>
            <a:ext cx="3001962" cy="817562"/>
            <a:chOff x="3870" y="3805"/>
            <a:chExt cx="1891" cy="515"/>
          </a:xfrm>
        </p:grpSpPr>
        <p:sp>
          <p:nvSpPr>
            <p:cNvPr id="9" name="Rectangle 6"/>
            <p:cNvSpPr>
              <a:spLocks noChangeArrowheads="1"/>
            </p:cNvSpPr>
            <p:nvPr userDrawn="1"/>
          </p:nvSpPr>
          <p:spPr bwMode="auto">
            <a:xfrm>
              <a:off x="3870" y="3855"/>
              <a:ext cx="75" cy="178"/>
            </a:xfrm>
            <a:prstGeom prst="rect">
              <a:avLst/>
            </a:prstGeom>
            <a:solidFill>
              <a:schemeClr val="bg1"/>
            </a:solidFill>
            <a:ln w="9525" algn="ctr">
              <a:noFill/>
              <a:miter lim="800000"/>
              <a:headEnd/>
              <a:tailEnd/>
            </a:ln>
            <a:effectLst/>
          </p:spPr>
          <p:txBody>
            <a:bodyPr wrap="none" lIns="0" tIns="0" rIns="0" bIns="0" anchor="ctr">
              <a:spAutoFit/>
            </a:bodyPr>
            <a:lstStyle/>
            <a:p>
              <a:pPr fontAlgn="base">
                <a:lnSpc>
                  <a:spcPct val="115000"/>
                </a:lnSpc>
                <a:spcBef>
                  <a:spcPts val="600"/>
                </a:spcBef>
                <a:spcAft>
                  <a:spcPts val="600"/>
                </a:spcAft>
                <a:buClr>
                  <a:srgbClr val="009BFF"/>
                </a:buClr>
                <a:buFont typeface="Wingdings" pitchFamily="2" charset="2"/>
                <a:buChar char="w"/>
                <a:defRPr/>
              </a:pPr>
              <a:endParaRPr lang="de-DE" sz="1600" b="1">
                <a:solidFill>
                  <a:srgbClr val="000000"/>
                </a:solidFill>
                <a:effectLst>
                  <a:outerShdw blurRad="38100" dist="38100" dir="2700000" algn="tl">
                    <a:srgbClr val="000000">
                      <a:alpha val="43137"/>
                    </a:srgbClr>
                  </a:outerShdw>
                </a:effectLst>
                <a:cs typeface="Arial" charset="0"/>
              </a:endParaRPr>
            </a:p>
          </p:txBody>
        </p:sp>
        <p:pic>
          <p:nvPicPr>
            <p:cNvPr id="5126" name="Picture 25" descr="Logo_HelthCa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171" y="3805"/>
              <a:ext cx="1590"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4" name="Rectangle 8"/>
          <p:cNvSpPr>
            <a:spLocks noGrp="1" noChangeArrowheads="1"/>
          </p:cNvSpPr>
          <p:nvPr>
            <p:ph type="title"/>
          </p:nvPr>
        </p:nvSpPr>
        <p:spPr bwMode="auto">
          <a:xfrm>
            <a:off x="469900" y="866775"/>
            <a:ext cx="806291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Mastertitelformat bearbeiten</a:t>
            </a:r>
            <a:endParaRPr lang="en-GB" smtClean="0"/>
          </a:p>
        </p:txBody>
      </p:sp>
    </p:spTree>
    <p:extLst>
      <p:ext uri="{BB962C8B-B14F-4D97-AF65-F5344CB8AC3E}">
        <p14:creationId xmlns:p14="http://schemas.microsoft.com/office/powerpoint/2010/main" val="286119707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FFFFFF"/>
          </a:solidFill>
          <a:latin typeface="+mj-lt"/>
          <a:ea typeface="+mj-ea"/>
          <a:cs typeface="+mj-cs"/>
        </a:defRPr>
      </a:lvl1pPr>
      <a:lvl2pPr algn="l" rtl="0" eaLnBrk="0" fontAlgn="base" hangingPunct="0">
        <a:spcBef>
          <a:spcPct val="0"/>
        </a:spcBef>
        <a:spcAft>
          <a:spcPct val="0"/>
        </a:spcAft>
        <a:defRPr sz="2800">
          <a:solidFill>
            <a:srgbClr val="FFFFFF"/>
          </a:solidFill>
          <a:latin typeface="Arial" charset="0"/>
        </a:defRPr>
      </a:lvl2pPr>
      <a:lvl3pPr algn="l" rtl="0" eaLnBrk="0" fontAlgn="base" hangingPunct="0">
        <a:spcBef>
          <a:spcPct val="0"/>
        </a:spcBef>
        <a:spcAft>
          <a:spcPct val="0"/>
        </a:spcAft>
        <a:defRPr sz="2800">
          <a:solidFill>
            <a:srgbClr val="FFFFFF"/>
          </a:solidFill>
          <a:latin typeface="Arial" charset="0"/>
        </a:defRPr>
      </a:lvl3pPr>
      <a:lvl4pPr algn="l" rtl="0" eaLnBrk="0" fontAlgn="base" hangingPunct="0">
        <a:spcBef>
          <a:spcPct val="0"/>
        </a:spcBef>
        <a:spcAft>
          <a:spcPct val="0"/>
        </a:spcAft>
        <a:defRPr sz="2800">
          <a:solidFill>
            <a:srgbClr val="FFFFFF"/>
          </a:solidFill>
          <a:latin typeface="Arial" charset="0"/>
        </a:defRPr>
      </a:lvl4pPr>
      <a:lvl5pPr algn="l" rtl="0" eaLnBrk="0" fontAlgn="base" hangingPunct="0">
        <a:spcBef>
          <a:spcPct val="0"/>
        </a:spcBef>
        <a:spcAft>
          <a:spcPct val="0"/>
        </a:spcAft>
        <a:defRPr sz="2800">
          <a:solidFill>
            <a:srgbClr val="FFFFFF"/>
          </a:solidFill>
          <a:latin typeface="Arial" charset="0"/>
        </a:defRPr>
      </a:lvl5pPr>
      <a:lvl6pPr marL="457200" algn="l" rtl="0" fontAlgn="base">
        <a:spcBef>
          <a:spcPct val="0"/>
        </a:spcBef>
        <a:spcAft>
          <a:spcPct val="0"/>
        </a:spcAft>
        <a:defRPr sz="2800">
          <a:solidFill>
            <a:srgbClr val="FFFFFF"/>
          </a:solidFill>
          <a:latin typeface="Arial" charset="0"/>
        </a:defRPr>
      </a:lvl6pPr>
      <a:lvl7pPr marL="914400" algn="l" rtl="0" fontAlgn="base">
        <a:spcBef>
          <a:spcPct val="0"/>
        </a:spcBef>
        <a:spcAft>
          <a:spcPct val="0"/>
        </a:spcAft>
        <a:defRPr sz="2800">
          <a:solidFill>
            <a:srgbClr val="FFFFFF"/>
          </a:solidFill>
          <a:latin typeface="Arial" charset="0"/>
        </a:defRPr>
      </a:lvl7pPr>
      <a:lvl8pPr marL="1371600" algn="l" rtl="0" fontAlgn="base">
        <a:spcBef>
          <a:spcPct val="0"/>
        </a:spcBef>
        <a:spcAft>
          <a:spcPct val="0"/>
        </a:spcAft>
        <a:defRPr sz="2800">
          <a:solidFill>
            <a:srgbClr val="FFFFFF"/>
          </a:solidFill>
          <a:latin typeface="Arial" charset="0"/>
        </a:defRPr>
      </a:lvl8pPr>
      <a:lvl9pPr marL="1828800" algn="l" rtl="0" fontAlgn="base">
        <a:spcBef>
          <a:spcPct val="0"/>
        </a:spcBef>
        <a:spcAft>
          <a:spcPct val="0"/>
        </a:spcAft>
        <a:defRPr sz="2800">
          <a:solidFill>
            <a:srgbClr val="FFFFFF"/>
          </a:solidFill>
          <a:latin typeface="Arial" charset="0"/>
        </a:defRPr>
      </a:lvl9pPr>
    </p:titleStyle>
    <p:bodyStyle>
      <a:lvl1pPr marL="180975" indent="-180975"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ea typeface="+mn-ea"/>
          <a:cs typeface="+mn-cs"/>
        </a:defRPr>
      </a:lvl1pPr>
      <a:lvl2pPr marL="742950" indent="-285750" algn="l" rtl="0" eaLnBrk="0" fontAlgn="base" hangingPunct="0">
        <a:spcBef>
          <a:spcPts val="300"/>
        </a:spcBef>
        <a:spcAft>
          <a:spcPts val="600"/>
        </a:spcAft>
        <a:buClr>
          <a:srgbClr val="00397E"/>
        </a:buClr>
        <a:buFont typeface="Wingdings" pitchFamily="2" charset="2"/>
        <a:buChar char="§"/>
        <a:defRPr sz="2000">
          <a:solidFill>
            <a:srgbClr val="000000"/>
          </a:solidFill>
          <a:latin typeface="+mn-lt"/>
        </a:defRPr>
      </a:lvl2pPr>
      <a:lvl3pPr marL="1144588"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4098"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4099"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2521524F-EDAA-4FF8-AEEF-3BB6AC8AACD2}" type="slidenum">
              <a:rPr lang="fr-FR">
                <a:solidFill>
                  <a:prstClr val="black">
                    <a:tint val="75000"/>
                  </a:prstClr>
                </a:solidFill>
              </a:rPr>
              <a:pPr>
                <a:defRPr/>
              </a:pPr>
              <a:t>‹N°›</a:t>
            </a:fld>
            <a:endParaRPr lang="fr-FR">
              <a:solidFill>
                <a:prstClr val="black">
                  <a:tint val="75000"/>
                </a:prstClr>
              </a:solidFill>
            </a:endParaRPr>
          </a:p>
        </p:txBody>
      </p:sp>
    </p:spTree>
    <p:extLst>
      <p:ext uri="{BB962C8B-B14F-4D97-AF65-F5344CB8AC3E}">
        <p14:creationId xmlns:p14="http://schemas.microsoft.com/office/powerpoint/2010/main" val="39889304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wmf"/><Relationship Id="rId7" Type="http://schemas.openxmlformats.org/officeDocument/2006/relationships/hyperlink" Target="http://www.bayerhealthcare.fr/uploads/pics/dc/autopiqueur-microlet-lancets-big.jpg"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hyperlink" Target="http://www.bayerhealthcare.fr/uploads/pics/dc/lecteur-ascensia-big.jpg" TargetMode="External"/><Relationship Id="rId10" Type="http://schemas.openxmlformats.org/officeDocument/2006/relationships/image" Target="../media/image18.jpeg"/><Relationship Id="rId4" Type="http://schemas.openxmlformats.org/officeDocument/2006/relationships/image" Target="../media/image15.png"/><Relationship Id="rId9" Type="http://schemas.openxmlformats.org/officeDocument/2006/relationships/hyperlink" Target="http://www.bayerhealthcare.fr/uploads/pics/dc/bandelettes-urinaires-ketodiastix-big.jp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8"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9.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79.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79.xml"/><Relationship Id="rId6" Type="http://schemas.openxmlformats.org/officeDocument/2006/relationships/diagramColors" Target="../diagrams/colors4.xml"/><Relationship Id="rId11" Type="http://schemas.openxmlformats.org/officeDocument/2006/relationships/image" Target="../media/image27.jpeg"/><Relationship Id="rId5" Type="http://schemas.openxmlformats.org/officeDocument/2006/relationships/diagramQuickStyle" Target="../diagrams/quickStyle4.xml"/><Relationship Id="rId10" Type="http://schemas.openxmlformats.org/officeDocument/2006/relationships/hyperlink" Target="http://www.google.fr/imgres?imgurl=http://milesincdesign.com/MilesInc.gif&amp;imgrefurl=http://milesincdesign.com/&amp;usg=__uT3FgpruzKJK1OIvLHkqxUcUnVI=&amp;h=360&amp;w=360&amp;sz=18&amp;hl=fr&amp;start=3&amp;sig2=4CHg3APJq9pgsuPhcd9C8Q&amp;zoom=1&amp;um=1&amp;itbs=1&amp;tbnid=Je0Hezh6JGo_hM:&amp;tbnh=121&amp;tbnw=121&amp;prev=/images?q=miles+inc&amp;um=1&amp;hl=fr&amp;tbs=isch:1&amp;ei=ehJRTYKEE9OF4Qavjtj0CA" TargetMode="External"/><Relationship Id="rId4" Type="http://schemas.openxmlformats.org/officeDocument/2006/relationships/diagramLayout" Target="../diagrams/layout4.xml"/><Relationship Id="rId9" Type="http://schemas.openxmlformats.org/officeDocument/2006/relationships/hyperlink" Target="http://www.google.fr/imgres?imgurl=http://evensys.fr/roche.jpg&amp;imgrefurl=http://evensys.fr/ir.html&amp;usg=__3WSVtqpVxddFiOLPvYeQSC-bEDo=&amp;h=439&amp;w=824&amp;sz=43&amp;hl=fr&amp;start=1&amp;sig2=TBPzPWUteYo00RL5t328Yg&amp;zoom=1&amp;um=1&amp;itbs=1&amp;tbnid=T_GF_STCOvfVOM:&amp;tbnh=77&amp;tbnw=144&amp;prev=/images?q=roche&amp;um=1&amp;hl=fr&amp;tbs=isch:1&amp;ei=KQ9RTb6oLouw4QbZ55iNCQ"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8"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 Id="rId13" Type="http://schemas.openxmlformats.org/officeDocument/2006/relationships/image" Target="../media/image27.jpe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hyperlink" Target="http://www.google.fr/imgres?imgurl=http://milesincdesign.com/MilesInc.gif&amp;imgrefurl=http://milesincdesign.com/&amp;usg=__uT3FgpruzKJK1OIvLHkqxUcUnVI=&amp;h=360&amp;w=360&amp;sz=18&amp;hl=fr&amp;start=3&amp;sig2=4CHg3APJq9pgsuPhcd9C8Q&amp;zoom=1&amp;um=1&amp;itbs=1&amp;tbnid=Je0Hezh6JGo_hM:&amp;tbnh=121&amp;tbnw=121&amp;prev=/images?q=miles+inc&amp;um=1&amp;hl=fr&amp;tbs=isch:1&amp;ei=ehJRTYKEE9OF4Qavjtj0CA" TargetMode="External"/><Relationship Id="rId2" Type="http://schemas.openxmlformats.org/officeDocument/2006/relationships/notesSlide" Target="../notesSlides/notesSlide19.xml"/><Relationship Id="rId1" Type="http://schemas.openxmlformats.org/officeDocument/2006/relationships/slideLayout" Target="../slideLayouts/slideLayout79.xml"/><Relationship Id="rId6" Type="http://schemas.openxmlformats.org/officeDocument/2006/relationships/diagramColors" Target="../diagrams/colors5.xml"/><Relationship Id="rId11" Type="http://schemas.openxmlformats.org/officeDocument/2006/relationships/image" Target="../media/image29.jpeg"/><Relationship Id="rId5" Type="http://schemas.openxmlformats.org/officeDocument/2006/relationships/diagramQuickStyle" Target="../diagrams/quickStyle5.xml"/><Relationship Id="rId10" Type="http://schemas.openxmlformats.org/officeDocument/2006/relationships/hyperlink" Target="http://evensys.fr/roche.jpg" TargetMode="External"/><Relationship Id="rId4" Type="http://schemas.openxmlformats.org/officeDocument/2006/relationships/diagramLayout" Target="../diagrams/layout5.xml"/><Relationship Id="rId9" Type="http://schemas.openxmlformats.org/officeDocument/2006/relationships/hyperlink" Target="http://www.google.fr/imgres?imgurl=http://evensys.fr/roche.jpg&amp;imgrefurl=http://evensys.fr/ir.html&amp;usg=__3WSVtqpVxddFiOLPvYeQSC-bEDo=&amp;h=439&amp;w=824&amp;sz=43&amp;hl=fr&amp;start=1&amp;sig2=TBPzPWUteYo00RL5t328Yg&amp;zoom=1&amp;um=1&amp;itbs=1&amp;tbnid=T_GF_STCOvfVOM:&amp;tbnh=77&amp;tbnw=144&amp;prev=/images?q=roche&amp;um=1&amp;hl=fr&amp;tbs=isch:1&amp;ei=KQ9RTb6oLouw4QbZ55iNC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6.png"/><Relationship Id="rId5" Type="http://schemas.openxmlformats.org/officeDocument/2006/relationships/oleObject" Target="../embeddings/Feuille_Microsoft_Excel_97-20032.xls"/><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wmf"/><Relationship Id="rId7" Type="http://schemas.openxmlformats.org/officeDocument/2006/relationships/hyperlink" Target="http://www.bayerhealthcare.fr/uploads/pics/dc/autopiqueur-microlet-lancets-big.jpg"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hyperlink" Target="http://www.bayerhealthcare.fr/uploads/pics/dc/lecteur-ascensia-big.jpg" TargetMode="External"/><Relationship Id="rId10" Type="http://schemas.openxmlformats.org/officeDocument/2006/relationships/image" Target="../media/image18.jpeg"/><Relationship Id="rId4" Type="http://schemas.openxmlformats.org/officeDocument/2006/relationships/image" Target="../media/image15.png"/><Relationship Id="rId9" Type="http://schemas.openxmlformats.org/officeDocument/2006/relationships/hyperlink" Target="http://www.bayerhealthcare.fr/uploads/pics/dc/bandelettes-urinaires-ketodiastix-big.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chart" Target="../charts/chart1.xm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9.jpeg"/><Relationship Id="rId7"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40.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8"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 Id="rId13" Type="http://schemas.openxmlformats.org/officeDocument/2006/relationships/hyperlink" Target="http://www.google.fr/imgres?imgurl=http://milesincdesign.com/MilesInc.gif&amp;imgrefurl=http://milesincdesign.com/&amp;usg=__uT3FgpruzKJK1OIvLHkqxUcUnVI=&amp;h=360&amp;w=360&amp;sz=18&amp;hl=fr&amp;start=3&amp;sig2=4CHg3APJq9pgsuPhcd9C8Q&amp;zoom=1&amp;um=1&amp;itbs=1&amp;tbnid=Je0Hezh6JGo_hM:&amp;tbnh=121&amp;tbnw=121&amp;prev=/images?q=miles+inc&amp;um=1&amp;hl=fr&amp;tbs=isch:1&amp;ei=ehJRTYKEE9OF4Qavjtj0CA" TargetMode="Externa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41.jpeg"/><Relationship Id="rId2" Type="http://schemas.openxmlformats.org/officeDocument/2006/relationships/notesSlide" Target="../notesSlides/notesSlide33.xml"/><Relationship Id="rId16" Type="http://schemas.openxmlformats.org/officeDocument/2006/relationships/image" Target="../media/image42.png"/><Relationship Id="rId1" Type="http://schemas.openxmlformats.org/officeDocument/2006/relationships/slideLayout" Target="../slideLayouts/slideLayout79.xml"/><Relationship Id="rId6" Type="http://schemas.openxmlformats.org/officeDocument/2006/relationships/diagramColors" Target="../diagrams/colors6.xml"/><Relationship Id="rId11" Type="http://schemas.openxmlformats.org/officeDocument/2006/relationships/image" Target="../media/image29.jpeg"/><Relationship Id="rId5" Type="http://schemas.openxmlformats.org/officeDocument/2006/relationships/diagramQuickStyle" Target="../diagrams/quickStyle6.xml"/><Relationship Id="rId15" Type="http://schemas.openxmlformats.org/officeDocument/2006/relationships/hyperlink" Target="http://en.wikipedia.org/wiki/File:Schering_logo.png" TargetMode="External"/><Relationship Id="rId10" Type="http://schemas.openxmlformats.org/officeDocument/2006/relationships/hyperlink" Target="http://evensys.fr/roche.jpg" TargetMode="External"/><Relationship Id="rId4" Type="http://schemas.openxmlformats.org/officeDocument/2006/relationships/diagramLayout" Target="../diagrams/layout6.xml"/><Relationship Id="rId9" Type="http://schemas.openxmlformats.org/officeDocument/2006/relationships/hyperlink" Target="http://www.google.fr/imgres?imgurl=http://evensys.fr/roche.jpg&amp;imgrefurl=http://evensys.fr/ir.html&amp;usg=__3WSVtqpVxddFiOLPvYeQSC-bEDo=&amp;h=439&amp;w=824&amp;sz=43&amp;hl=fr&amp;start=1&amp;sig2=TBPzPWUteYo00RL5t328Yg&amp;zoom=1&amp;um=1&amp;itbs=1&amp;tbnid=T_GF_STCOvfVOM:&amp;tbnh=77&amp;tbnw=144&amp;prev=/images?q=roche&amp;um=1&amp;hl=fr&amp;tbs=isch:1&amp;ei=KQ9RTb6oLouw4QbZ55iNCQ" TargetMode="External"/><Relationship Id="rId14" Type="http://schemas.openxmlformats.org/officeDocument/2006/relationships/image" Target="../media/image27.jpe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26" Type="http://schemas.microsoft.com/office/2007/relationships/diagramDrawing" Target="../diagrams/drawing10.xml"/><Relationship Id="rId3" Type="http://schemas.openxmlformats.org/officeDocument/2006/relationships/image" Target="../media/image25.png"/><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5" Type="http://schemas.openxmlformats.org/officeDocument/2006/relationships/diagramColors" Target="../diagrams/colors10.xml"/><Relationship Id="rId2" Type="http://schemas.openxmlformats.org/officeDocument/2006/relationships/notesSlide" Target="../notesSlides/notesSlide34.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79.xml"/><Relationship Id="rId6" Type="http://schemas.openxmlformats.org/officeDocument/2006/relationships/image" Target="../media/image43.jpeg"/><Relationship Id="rId11" Type="http://schemas.microsoft.com/office/2007/relationships/diagramDrawing" Target="../diagrams/drawing7.xml"/><Relationship Id="rId24" Type="http://schemas.openxmlformats.org/officeDocument/2006/relationships/diagramQuickStyle" Target="../diagrams/quickStyle10.xml"/><Relationship Id="rId5" Type="http://schemas.openxmlformats.org/officeDocument/2006/relationships/image" Target="../media/image42.png"/><Relationship Id="rId15" Type="http://schemas.openxmlformats.org/officeDocument/2006/relationships/diagramColors" Target="../diagrams/colors8.xml"/><Relationship Id="rId23" Type="http://schemas.openxmlformats.org/officeDocument/2006/relationships/diagramLayout" Target="../diagrams/layout10.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hyperlink" Target="http://en.wikipedia.org/wiki/File:Schering_logo.png" TargetMode="External"/><Relationship Id="rId9" Type="http://schemas.openxmlformats.org/officeDocument/2006/relationships/diagramQuickStyle" Target="../diagrams/quickStyle7.xml"/><Relationship Id="rId14" Type="http://schemas.openxmlformats.org/officeDocument/2006/relationships/diagramQuickStyle" Target="../diagrams/quickStyle8.xml"/><Relationship Id="rId22" Type="http://schemas.openxmlformats.org/officeDocument/2006/relationships/diagramData" Target="../diagrams/data1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3.xml"/><Relationship Id="rId1" Type="http://schemas.openxmlformats.org/officeDocument/2006/relationships/vmlDrawing" Target="../drawings/vmlDrawing3.vml"/><Relationship Id="rId6" Type="http://schemas.openxmlformats.org/officeDocument/2006/relationships/image" Target="../media/image44.png"/><Relationship Id="rId5" Type="http://schemas.openxmlformats.org/officeDocument/2006/relationships/oleObject" Target="../embeddings/Feuille_Microsoft_Excel_97-20033.xls"/><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hyperlink" Target="http://whatthehealthmag.files.wordpress.com/2010/11/mirena_iud.jpg" TargetMode="External"/><Relationship Id="rId3" Type="http://schemas.openxmlformats.org/officeDocument/2006/relationships/image" Target="../media/image45.wmf"/><Relationship Id="rId7" Type="http://schemas.openxmlformats.org/officeDocument/2006/relationships/hyperlink" Target="http://www.bayerscheringpharma.fr/html/images/upload/produits/pack/androcur50.jpg" TargetMode="External"/><Relationship Id="rId12"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83.xml"/><Relationship Id="rId6" Type="http://schemas.openxmlformats.org/officeDocument/2006/relationships/hyperlink" Target="http://www.google.fr/imgres?imgurl=http://static.light-kr.com/images/mds-treatments/Campath.png&amp;imgrefurl=http://www.mdsbeacon.com/news/2009/12/07/phase-2-study-shows-campath-improves-blood-cell-production-for-myelodysplastic-syndromes-patients-ash-2009/&amp;usg=__l38kfBIbUiYJPb_IPvIN6Lffbqw=&amp;h=200&amp;w=200&amp;sz=25&amp;hl=fr&amp;start=11&amp;sig2=l0jIccdbtsNk_LPnq38XTg&amp;zoom=0&amp;um=1&amp;itbs=1&amp;tbnid=nIHRfo7c4ukgyM:&amp;tbnh=104&amp;tbnw=104&amp;prev=/images?q=campath&amp;um=1&amp;hl=fr&amp;sa=N&amp;tbs=isch:1&amp;ei=JLlWTaSLJIXMsgapqq2mCw" TargetMode="External"/><Relationship Id="rId11" Type="http://schemas.openxmlformats.org/officeDocument/2006/relationships/image" Target="../media/image50.jpeg"/><Relationship Id="rId5" Type="http://schemas.openxmlformats.org/officeDocument/2006/relationships/image" Target="../media/image47.jpeg"/><Relationship Id="rId15" Type="http://schemas.openxmlformats.org/officeDocument/2006/relationships/image" Target="../media/image53.jpeg"/><Relationship Id="rId10" Type="http://schemas.openxmlformats.org/officeDocument/2006/relationships/image" Target="../media/image49.jpeg"/><Relationship Id="rId4" Type="http://schemas.openxmlformats.org/officeDocument/2006/relationships/image" Target="../media/image46.jpeg"/><Relationship Id="rId9" Type="http://schemas.openxmlformats.org/officeDocument/2006/relationships/hyperlink" Target="http://www.drug3k.com/imagepages/11054/image1.html" TargetMode="External"/><Relationship Id="rId1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oleObject" Target="../embeddings/Feuille_Microsoft_Excel_97-20034.xls"/><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hyperlink" Target="http://www.google.fr/imgres?imgurl=http://www.abcmoney.co.uk/aimage/2536_schering_bid.jpg&amp;imgrefurl=http://www.abcmoney.co.uk/news/2520062226.htm&amp;usg=__mK9mS5XPKmmmHHjkYlhkeqQTuJw=&amp;h=152&amp;w=225&amp;sz=6&amp;hl=fr&amp;start=5&amp;sig2=QHWU0EjxBB2KaLmsu5b6OA&amp;zoom=1&amp;um=1&amp;itbs=1&amp;tbnid=oHekscNjdyuxjM:&amp;tbnh=73&amp;tbnw=108&amp;prev=/images?q=schering&amp;um=1&amp;hl=fr&amp;sa=N&amp;ndsp=20&amp;tbs=isch:1&amp;ei=_VpQTeOYKseAswbeq-ifDw" TargetMode="External"/><Relationship Id="rId7" Type="http://schemas.openxmlformats.org/officeDocument/2006/relationships/diagramLayout" Target="../diagrams/layout11.xml"/><Relationship Id="rId12"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9.xml"/><Relationship Id="rId6" Type="http://schemas.openxmlformats.org/officeDocument/2006/relationships/diagramData" Target="../diagrams/data11.xml"/><Relationship Id="rId11" Type="http://schemas.openxmlformats.org/officeDocument/2006/relationships/hyperlink" Target="http://www.google.fr/imgres?imgurl=http://www.askthetrucker.com/wp-content/uploads/2009/09/OTC-Drugs.jpg&amp;imgrefurl=http://www.askthetrucker.com/truck-drivers-health-and-medicine-combinations/&amp;usg=__R3y_YAMFJXbn-QNYsn461MPlDUw=&amp;h=400&amp;w=300&amp;sz=162&amp;hl=fr&amp;start=12&amp;sig2=MeEAhHM-LWuYQzr_9qUSwA&amp;zoom=1&amp;um=1&amp;itbs=1&amp;tbnid=Hsoe-dthK7Tx5M:&amp;tbnh=124&amp;tbnw=93&amp;prev=/images?q=over+the+counter&amp;um=1&amp;hl=fr&amp;sa=N&amp;tbs=isch:1&amp;ei=PRZYTYCGIJOLhQfcqZnWDA" TargetMode="External"/><Relationship Id="rId5" Type="http://schemas.openxmlformats.org/officeDocument/2006/relationships/hyperlink" Target="http://www.google.fr/imgres?imgurl=http://milesincdesign.com/MilesInc.gif&amp;imgrefurl=http://milesincdesign.com/&amp;usg=__uT3FgpruzKJK1OIvLHkqxUcUnVI=&amp;h=360&amp;w=360&amp;sz=18&amp;hl=fr&amp;start=3&amp;sig2=4CHg3APJq9pgsuPhcd9C8Q&amp;zoom=1&amp;um=1&amp;itbs=1&amp;tbnid=Je0Hezh6JGo_hM:&amp;tbnh=121&amp;tbnw=121&amp;prev=/images?q=miles+inc&amp;um=1&amp;hl=fr&amp;tbs=isch:1&amp;ei=ehJRTYKEE9OF4Qavjtj0CA" TargetMode="External"/><Relationship Id="rId10" Type="http://schemas.microsoft.com/office/2007/relationships/diagramDrawing" Target="../diagrams/drawing11.xml"/><Relationship Id="rId4" Type="http://schemas.openxmlformats.org/officeDocument/2006/relationships/hyperlink" Target="http://www.google.fr/imgres?imgurl=http://evensys.fr/roche.jpg&amp;imgrefurl=http://evensys.fr/ir.html&amp;usg=__3WSVtqpVxddFiOLPvYeQSC-bEDo=&amp;h=439&amp;w=824&amp;sz=43&amp;hl=fr&amp;start=1&amp;sig2=TBPzPWUteYo00RL5t328Yg&amp;zoom=1&amp;um=1&amp;itbs=1&amp;tbnid=T_GF_STCOvfVOM:&amp;tbnh=77&amp;tbnw=144&amp;prev=/images?q=roche&amp;um=1&amp;hl=fr&amp;tbs=isch:1&amp;ei=KQ9RTb6oLouw4QbZ55iNCQ" TargetMode="External"/><Relationship Id="rId9" Type="http://schemas.openxmlformats.org/officeDocument/2006/relationships/diagramColors" Target="../diagrams/colors11.xml"/></Relationships>
</file>

<file path=ppt/slides/_rels/slide4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7.jpeg"/><Relationship Id="rId1" Type="http://schemas.openxmlformats.org/officeDocument/2006/relationships/slideLayout" Target="../slideLayouts/slideLayout7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61.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9.xml"/><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51.xml"/><Relationship Id="rId1" Type="http://schemas.openxmlformats.org/officeDocument/2006/relationships/slideLayout" Target="../slideLayouts/slideLayout39.xml"/><Relationship Id="rId5" Type="http://schemas.openxmlformats.org/officeDocument/2006/relationships/image" Target="../media/image69.gif"/><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71.png"/><Relationship Id="rId7" Type="http://schemas.openxmlformats.org/officeDocument/2006/relationships/diagramColors" Target="../diagrams/colors13.xml"/><Relationship Id="rId12" Type="http://schemas.openxmlformats.org/officeDocument/2006/relationships/image" Target="../media/image68.jpeg"/><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diagramQuickStyle" Target="../diagrams/quickStyle13.xml"/><Relationship Id="rId11" Type="http://schemas.openxmlformats.org/officeDocument/2006/relationships/image" Target="../media/image67.gif"/><Relationship Id="rId5" Type="http://schemas.openxmlformats.org/officeDocument/2006/relationships/diagramLayout" Target="../diagrams/layout13.xml"/><Relationship Id="rId10" Type="http://schemas.openxmlformats.org/officeDocument/2006/relationships/image" Target="../media/image73.png"/><Relationship Id="rId4" Type="http://schemas.openxmlformats.org/officeDocument/2006/relationships/diagramData" Target="../diagrams/data13.xml"/><Relationship Id="rId9" Type="http://schemas.openxmlformats.org/officeDocument/2006/relationships/image" Target="../media/image72.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5.xml"/><Relationship Id="rId1" Type="http://schemas.openxmlformats.org/officeDocument/2006/relationships/slideLayout" Target="../slideLayouts/slideLayout39.xml"/><Relationship Id="rId4" Type="http://schemas.openxmlformats.org/officeDocument/2006/relationships/image" Target="../media/image75.jpe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0.xml"/><Relationship Id="rId1" Type="http://schemas.openxmlformats.org/officeDocument/2006/relationships/slideLayout" Target="../slideLayouts/slideLayout17.xml"/><Relationship Id="rId5" Type="http://schemas.openxmlformats.org/officeDocument/2006/relationships/image" Target="../media/image84.jpeg"/><Relationship Id="rId4" Type="http://schemas.openxmlformats.org/officeDocument/2006/relationships/image" Target="../media/image83.jpe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9.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hyperlink" Target="http://www.stockholders-newsletter-q2-09.bayer.com/en/Alzheimer.aspx" TargetMode="External"/><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hyperlink" Target="http://www.acimmune.com/content/?" TargetMode="External"/><Relationship Id="rId5" Type="http://schemas.openxmlformats.org/officeDocument/2006/relationships/image" Target="../media/image87.jpeg"/><Relationship Id="rId4" Type="http://schemas.openxmlformats.org/officeDocument/2006/relationships/image" Target="../media/image86.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embeddings/Feuille_Microsoft_Excel_97-20031.xls"/><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86830" y="1008054"/>
            <a:ext cx="4570922"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fontAlgn="base">
              <a:lnSpc>
                <a:spcPct val="110000"/>
              </a:lnSpc>
              <a:spcBef>
                <a:spcPct val="0"/>
              </a:spcBef>
              <a:spcAft>
                <a:spcPct val="0"/>
              </a:spcAft>
            </a:pPr>
            <a:r>
              <a:rPr lang="en-US" sz="9600" baseline="30000" dirty="0" smtClean="0">
                <a:solidFill>
                  <a:srgbClr val="CCECFF"/>
                </a:solidFill>
                <a:effectLst>
                  <a:outerShdw blurRad="38100" dist="38100" dir="2700000" algn="tl">
                    <a:srgbClr val="000000">
                      <a:alpha val="43137"/>
                    </a:srgbClr>
                  </a:outerShdw>
                </a:effectLst>
                <a:latin typeface="Book Antiqua" pitchFamily="18" charset="0"/>
              </a:rPr>
              <a:t>Bayer</a:t>
            </a:r>
            <a:endParaRPr lang="de-DE" sz="96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5123" name="ZoneTexte 4"/>
          <p:cNvSpPr txBox="1">
            <a:spLocks noChangeArrowheads="1"/>
          </p:cNvSpPr>
          <p:nvPr/>
        </p:nvSpPr>
        <p:spPr bwMode="auto">
          <a:xfrm>
            <a:off x="317445" y="5105403"/>
            <a:ext cx="387282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fontAlgn="base" hangingPunct="1">
              <a:lnSpc>
                <a:spcPct val="115000"/>
              </a:lnSpc>
              <a:spcBef>
                <a:spcPts val="600"/>
              </a:spcBef>
              <a:spcAft>
                <a:spcPts val="600"/>
              </a:spcAft>
              <a:buClr>
                <a:srgbClr val="009BFF"/>
              </a:buClr>
              <a:buFont typeface="Wingdings" pitchFamily="2" charset="2"/>
              <a:buNone/>
            </a:pPr>
            <a:r>
              <a:rPr lang="fr-FR" sz="3600" dirty="0">
                <a:solidFill>
                  <a:srgbClr val="110975"/>
                </a:solidFill>
              </a:rPr>
              <a:t>Science for a </a:t>
            </a:r>
            <a:r>
              <a:rPr lang="en-US" sz="3600" dirty="0">
                <a:solidFill>
                  <a:srgbClr val="110975"/>
                </a:solidFill>
              </a:rPr>
              <a:t>Better</a:t>
            </a:r>
            <a:r>
              <a:rPr lang="fr-FR" sz="3600" dirty="0">
                <a:solidFill>
                  <a:srgbClr val="110975"/>
                </a:solidFill>
              </a:rPr>
              <a:t> Life</a:t>
            </a:r>
          </a:p>
        </p:txBody>
      </p:sp>
      <p:sp>
        <p:nvSpPr>
          <p:cNvPr id="2" name="Rectangle 1"/>
          <p:cNvSpPr/>
          <p:nvPr/>
        </p:nvSpPr>
        <p:spPr>
          <a:xfrm>
            <a:off x="7164288" y="6463009"/>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323528" y="6300028"/>
            <a:ext cx="6192688" cy="369332"/>
          </a:xfrm>
          <a:prstGeom prst="rect">
            <a:avLst/>
          </a:prstGeom>
          <a:noFill/>
        </p:spPr>
        <p:txBody>
          <a:bodyPr wrap="square" rtlCol="0">
            <a:spAutoFit/>
          </a:bodyPr>
          <a:lstStyle/>
          <a:p>
            <a:r>
              <a:rPr lang="fr-FR" dirty="0" smtClean="0"/>
              <a:t>Stéphanie DURLIN, Marie FOURCROY, </a:t>
            </a:r>
            <a:r>
              <a:rPr lang="fr-FR" dirty="0" err="1" smtClean="0"/>
              <a:t>Orane</a:t>
            </a:r>
            <a:r>
              <a:rPr lang="fr-FR" dirty="0" smtClean="0"/>
              <a:t> LISIECKI</a:t>
            </a:r>
            <a:endParaRPr lang="fr-FR" dirty="0"/>
          </a:p>
        </p:txBody>
      </p:sp>
    </p:spTree>
    <p:extLst>
      <p:ext uri="{BB962C8B-B14F-4D97-AF65-F5344CB8AC3E}">
        <p14:creationId xmlns:p14="http://schemas.microsoft.com/office/powerpoint/2010/main" val="33423252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A2928714-02BD-4F45-84D1-FC305EB32086}" type="slidenum">
              <a:rPr lang="en-US" sz="1600" b="1" baseline="30000" smtClean="0">
                <a:solidFill>
                  <a:prstClr val="black"/>
                </a:solidFill>
                <a:latin typeface="Arial" charset="0"/>
              </a:rPr>
              <a:pPr fontAlgn="base">
                <a:spcBef>
                  <a:spcPct val="0"/>
                </a:spcBef>
                <a:spcAft>
                  <a:spcPct val="0"/>
                </a:spcAft>
                <a:defRPr/>
              </a:pPr>
              <a:t>10</a:t>
            </a:fld>
            <a:endParaRPr lang="en-US" sz="1600" b="1" baseline="30000" smtClean="0">
              <a:solidFill>
                <a:prstClr val="black"/>
              </a:solidFill>
              <a:latin typeface="Arial" charset="0"/>
            </a:endParaRPr>
          </a:p>
        </p:txBody>
      </p:sp>
      <p:sp>
        <p:nvSpPr>
          <p:cNvPr id="18435" name="Titre 1"/>
          <p:cNvSpPr>
            <a:spLocks noGrp="1"/>
          </p:cNvSpPr>
          <p:nvPr>
            <p:ph type="title"/>
          </p:nvPr>
        </p:nvSpPr>
        <p:spPr>
          <a:xfrm>
            <a:off x="0" y="44450"/>
            <a:ext cx="9144000" cy="1143000"/>
          </a:xfrm>
        </p:spPr>
        <p:txBody>
          <a:bodyPr/>
          <a:lstStyle/>
          <a:p>
            <a:pPr eaLnBrk="1" hangingPunct="1"/>
            <a:r>
              <a:rPr lang="fr-FR" dirty="0" smtClean="0">
                <a:solidFill>
                  <a:schemeClr val="bg1"/>
                </a:solidFill>
              </a:rPr>
              <a:t>Animal </a:t>
            </a:r>
            <a:r>
              <a:rPr lang="fr-FR" dirty="0" err="1" smtClean="0">
                <a:solidFill>
                  <a:schemeClr val="bg1"/>
                </a:solidFill>
              </a:rPr>
              <a:t>Health</a:t>
            </a:r>
            <a:endParaRPr lang="fr-FR" dirty="0" smtClean="0">
              <a:solidFill>
                <a:schemeClr val="bg1"/>
              </a:solidFill>
            </a:endParaRP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sp>
        <p:nvSpPr>
          <p:cNvPr id="18437" name="ZoneTexte 15"/>
          <p:cNvSpPr txBox="1">
            <a:spLocks noChangeArrowheads="1"/>
          </p:cNvSpPr>
          <p:nvPr/>
        </p:nvSpPr>
        <p:spPr bwMode="auto">
          <a:xfrm>
            <a:off x="395288" y="1230313"/>
            <a:ext cx="8497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effectLst>
                  <a:outerShdw blurRad="38100" dist="38100" dir="2700000" algn="tl">
                    <a:srgbClr val="000000">
                      <a:alpha val="43137"/>
                    </a:srgbClr>
                  </a:outerShdw>
                </a:effectLst>
                <a:latin typeface="Calibri" pitchFamily="34" charset="0"/>
              </a:rPr>
              <a:t>977</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2009 (+1,5%) </a:t>
            </a:r>
          </a:p>
        </p:txBody>
      </p:sp>
      <p:sp>
        <p:nvSpPr>
          <p:cNvPr id="18438" name="ZoneTexte 17"/>
          <p:cNvSpPr txBox="1">
            <a:spLocks noChangeArrowheads="1"/>
          </p:cNvSpPr>
          <p:nvPr/>
        </p:nvSpPr>
        <p:spPr bwMode="auto">
          <a:xfrm>
            <a:off x="900113" y="1989138"/>
            <a:ext cx="84963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2800" dirty="0" smtClean="0">
                <a:solidFill>
                  <a:prstClr val="black"/>
                </a:solidFill>
                <a:latin typeface="Calibri" pitchFamily="34" charset="0"/>
              </a:rPr>
              <a:t>More </a:t>
            </a:r>
            <a:r>
              <a:rPr lang="fr-FR" sz="2800" dirty="0" err="1" smtClean="0">
                <a:solidFill>
                  <a:prstClr val="black"/>
                </a:solidFill>
                <a:latin typeface="Calibri" pitchFamily="34" charset="0"/>
              </a:rPr>
              <a:t>than</a:t>
            </a:r>
            <a:r>
              <a:rPr lang="fr-FR" sz="2800" dirty="0" smtClean="0">
                <a:solidFill>
                  <a:prstClr val="black"/>
                </a:solidFill>
                <a:latin typeface="Calibri" pitchFamily="34" charset="0"/>
              </a:rPr>
              <a:t> </a:t>
            </a:r>
            <a:r>
              <a:rPr lang="fr-FR" sz="4800" dirty="0" smtClean="0">
                <a:solidFill>
                  <a:srgbClr val="00B0F0"/>
                </a:solidFill>
                <a:effectLst>
                  <a:outerShdw blurRad="38100" dist="38100" dir="2700000" algn="tl">
                    <a:srgbClr val="000000">
                      <a:alpha val="43137"/>
                    </a:srgbClr>
                  </a:outerShdw>
                </a:effectLst>
                <a:latin typeface="Calibri" pitchFamily="34" charset="0"/>
              </a:rPr>
              <a:t>100</a:t>
            </a:r>
            <a:r>
              <a:rPr lang="fr-FR" sz="4800" dirty="0" smtClean="0">
                <a:solidFill>
                  <a:srgbClr val="00B0F0"/>
                </a:solidFill>
                <a:latin typeface="Calibri" pitchFamily="34" charset="0"/>
              </a:rPr>
              <a:t> </a:t>
            </a:r>
            <a:r>
              <a:rPr lang="fr-FR" sz="2800" dirty="0" err="1" smtClean="0">
                <a:solidFill>
                  <a:prstClr val="black"/>
                </a:solidFill>
                <a:latin typeface="Calibri" pitchFamily="34" charset="0"/>
              </a:rPr>
              <a:t>different</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health</a:t>
            </a:r>
            <a:r>
              <a:rPr lang="fr-FR" sz="2800" dirty="0" smtClean="0">
                <a:solidFill>
                  <a:prstClr val="black"/>
                </a:solidFill>
                <a:latin typeface="Calibri" pitchFamily="34" charset="0"/>
              </a:rPr>
              <a:t> and care </a:t>
            </a:r>
            <a:r>
              <a:rPr lang="fr-FR" sz="2800" dirty="0" err="1" smtClean="0">
                <a:solidFill>
                  <a:prstClr val="black"/>
                </a:solidFill>
                <a:latin typeface="Calibri" pitchFamily="34" charset="0"/>
              </a:rPr>
              <a:t>products</a:t>
            </a:r>
            <a:endParaRPr lang="fr-FR" sz="2800" dirty="0" smtClean="0">
              <a:solidFill>
                <a:prstClr val="black"/>
              </a:solidFill>
              <a:latin typeface="Calibri" pitchFamily="34" charset="0"/>
            </a:endParaRPr>
          </a:p>
          <a:p>
            <a:pPr eaLnBrk="1" fontAlgn="base" hangingPunct="1">
              <a:spcBef>
                <a:spcPct val="0"/>
              </a:spcBef>
              <a:spcAft>
                <a:spcPct val="0"/>
              </a:spcAft>
            </a:pPr>
            <a:r>
              <a:rPr lang="fr-FR" sz="2800" dirty="0" smtClean="0">
                <a:solidFill>
                  <a:srgbClr val="00B0F0"/>
                </a:solidFill>
                <a:latin typeface="Calibri" pitchFamily="34" charset="0"/>
              </a:rPr>
              <a:t>	</a:t>
            </a:r>
            <a:r>
              <a:rPr lang="fr-FR" sz="4800" dirty="0" smtClean="0">
                <a:solidFill>
                  <a:srgbClr val="00B0F0"/>
                </a:solidFill>
                <a:effectLst>
                  <a:outerShdw blurRad="38100" dist="38100" dir="2700000" algn="tl">
                    <a:srgbClr val="000000">
                      <a:alpha val="43137"/>
                    </a:srgbClr>
                  </a:outerShdw>
                </a:effectLst>
                <a:latin typeface="Calibri" pitchFamily="34" charset="0"/>
              </a:rPr>
              <a:t>4th</a:t>
            </a:r>
            <a:r>
              <a:rPr lang="fr-FR" sz="4800" dirty="0" smtClean="0">
                <a:solidFill>
                  <a:srgbClr val="00B0F0"/>
                </a:solidFill>
                <a:latin typeface="Calibri" pitchFamily="34" charset="0"/>
              </a:rPr>
              <a:t> </a:t>
            </a:r>
            <a:r>
              <a:rPr lang="fr-FR" sz="2800" dirty="0" smtClean="0">
                <a:solidFill>
                  <a:prstClr val="black"/>
                </a:solidFill>
                <a:latin typeface="Calibri" pitchFamily="34" charset="0"/>
              </a:rPr>
              <a:t>place in </a:t>
            </a:r>
            <a:r>
              <a:rPr lang="fr-FR" sz="2800" dirty="0" err="1" smtClean="0">
                <a:solidFill>
                  <a:prstClr val="black"/>
                </a:solidFill>
                <a:latin typeface="Calibri" pitchFamily="34" charset="0"/>
              </a:rPr>
              <a:t>vetenary</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medicine</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market</a:t>
            </a:r>
            <a:r>
              <a:rPr lang="fr-FR" sz="2000" dirty="0" smtClean="0">
                <a:solidFill>
                  <a:prstClr val="black"/>
                </a:solidFill>
                <a:latin typeface="Calibri" pitchFamily="34" charset="0"/>
              </a:rPr>
              <a:t>			</a:t>
            </a:r>
          </a:p>
        </p:txBody>
      </p:sp>
      <p:sp>
        <p:nvSpPr>
          <p:cNvPr id="18439" name="ZoneTexte 7"/>
          <p:cNvSpPr txBox="1">
            <a:spLocks noChangeArrowheads="1"/>
          </p:cNvSpPr>
          <p:nvPr/>
        </p:nvSpPr>
        <p:spPr bwMode="auto">
          <a:xfrm>
            <a:off x="250825" y="3573463"/>
            <a:ext cx="8497888"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effectLst>
                  <a:outerShdw blurRad="38100" dist="38100" dir="2700000" algn="tl">
                    <a:srgbClr val="000000">
                      <a:alpha val="43137"/>
                    </a:srgbClr>
                  </a:outerShdw>
                </a:effectLst>
                <a:latin typeface="Calibri" pitchFamily="34" charset="0"/>
              </a:rPr>
              <a:t>Key </a:t>
            </a:r>
            <a:r>
              <a:rPr lang="fr-FR" sz="4800" dirty="0" err="1" smtClean="0">
                <a:solidFill>
                  <a:srgbClr val="00B0F0"/>
                </a:solidFill>
                <a:effectLst>
                  <a:outerShdw blurRad="38100" dist="38100" dir="2700000" algn="tl">
                    <a:srgbClr val="000000">
                      <a:alpha val="43137"/>
                    </a:srgbClr>
                  </a:outerShdw>
                </a:effectLst>
                <a:latin typeface="Calibri" pitchFamily="34" charset="0"/>
              </a:rPr>
              <a:t>Products</a:t>
            </a:r>
            <a:endParaRPr lang="fr-FR" sz="4800" dirty="0" smtClean="0">
              <a:solidFill>
                <a:srgbClr val="00B0F0"/>
              </a:solidFill>
              <a:effectLst>
                <a:outerShdw blurRad="38100" dist="38100" dir="2700000" algn="tl">
                  <a:srgbClr val="000000">
                    <a:alpha val="43137"/>
                  </a:srgbClr>
                </a:outerShdw>
              </a:effectLst>
              <a:latin typeface="Calibri" pitchFamily="34" charset="0"/>
            </a:endParaRPr>
          </a:p>
          <a:p>
            <a:pPr eaLnBrk="1" fontAlgn="base" hangingPunct="1">
              <a:spcBef>
                <a:spcPct val="0"/>
              </a:spcBef>
              <a:spcAft>
                <a:spcPct val="0"/>
              </a:spcAft>
            </a:pPr>
            <a:endParaRPr lang="fr-FR" sz="1000" dirty="0" smtClean="0">
              <a:solidFill>
                <a:srgbClr val="00B0F0"/>
              </a:solidFill>
              <a:latin typeface="Calibri" pitchFamily="34" charset="0"/>
            </a:endParaRP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ADVANTAGE </a:t>
            </a:r>
            <a:r>
              <a:rPr lang="fr-FR" sz="2000" dirty="0" err="1" smtClean="0">
                <a:solidFill>
                  <a:prstClr val="black"/>
                </a:solidFill>
                <a:latin typeface="Calibri" pitchFamily="34" charset="0"/>
              </a:rPr>
              <a:t>against</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ticks</a:t>
            </a:r>
            <a:r>
              <a:rPr lang="fr-FR" sz="2000" dirty="0" smtClean="0">
                <a:solidFill>
                  <a:prstClr val="black"/>
                </a:solidFill>
                <a:latin typeface="Calibri" pitchFamily="34" charset="0"/>
              </a:rPr>
              <a:t> for </a:t>
            </a:r>
            <a:r>
              <a:rPr lang="fr-FR" sz="2000" dirty="0" err="1" smtClean="0">
                <a:solidFill>
                  <a:prstClr val="black"/>
                </a:solidFill>
                <a:latin typeface="Calibri" pitchFamily="34" charset="0"/>
              </a:rPr>
              <a:t>dogs</a:t>
            </a:r>
            <a:r>
              <a:rPr lang="fr-FR" sz="2000" dirty="0" smtClean="0">
                <a:solidFill>
                  <a:prstClr val="black"/>
                </a:solidFill>
                <a:latin typeface="Calibri" pitchFamily="34" charset="0"/>
              </a:rPr>
              <a:t> and cats</a:t>
            </a: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BAYTRIL </a:t>
            </a:r>
            <a:r>
              <a:rPr lang="fr-FR" sz="2000" dirty="0" smtClean="0">
                <a:solidFill>
                  <a:prstClr val="black"/>
                </a:solidFill>
                <a:latin typeface="Calibri" pitchFamily="34" charset="0"/>
              </a:rPr>
              <a:t>to </a:t>
            </a:r>
            <a:r>
              <a:rPr lang="fr-FR" sz="2000" dirty="0" err="1" smtClean="0">
                <a:solidFill>
                  <a:prstClr val="black"/>
                </a:solidFill>
                <a:latin typeface="Calibri" pitchFamily="34" charset="0"/>
              </a:rPr>
              <a:t>treat</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infectious</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diseases</a:t>
            </a:r>
            <a:r>
              <a:rPr lang="fr-FR" sz="2000" dirty="0" smtClean="0">
                <a:solidFill>
                  <a:prstClr val="black"/>
                </a:solidFill>
                <a:latin typeface="Calibri" pitchFamily="34" charset="0"/>
              </a:rPr>
              <a:t> in </a:t>
            </a:r>
            <a:r>
              <a:rPr lang="fr-FR" sz="2000" dirty="0" err="1" smtClean="0">
                <a:solidFill>
                  <a:prstClr val="black"/>
                </a:solidFill>
                <a:latin typeface="Calibri" pitchFamily="34" charset="0"/>
              </a:rPr>
              <a:t>livestock</a:t>
            </a:r>
            <a:r>
              <a:rPr lang="fr-FR" sz="2000" dirty="0" smtClean="0">
                <a:solidFill>
                  <a:prstClr val="black"/>
                </a:solidFill>
                <a:latin typeface="Calibri" pitchFamily="34" charset="0"/>
              </a:rPr>
              <a:t> and </a:t>
            </a:r>
            <a:r>
              <a:rPr lang="fr-FR" sz="2000" dirty="0" err="1" smtClean="0">
                <a:solidFill>
                  <a:prstClr val="black"/>
                </a:solidFill>
                <a:latin typeface="Calibri" pitchFamily="34" charset="0"/>
              </a:rPr>
              <a:t>companion</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animals</a:t>
            </a:r>
            <a:endParaRPr lang="fr-FR" sz="2000" dirty="0" smtClean="0">
              <a:solidFill>
                <a:prstClr val="black"/>
              </a:solidFill>
              <a:latin typeface="Calibri" pitchFamily="34" charset="0"/>
            </a:endParaRP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DRONTAL </a:t>
            </a:r>
            <a:r>
              <a:rPr lang="fr-FR" sz="2000" dirty="0" smtClean="0">
                <a:solidFill>
                  <a:prstClr val="black"/>
                </a:solidFill>
                <a:latin typeface="Calibri" pitchFamily="34" charset="0"/>
              </a:rPr>
              <a:t>to control endoparasites in pets</a:t>
            </a: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BAYCOX </a:t>
            </a:r>
            <a:r>
              <a:rPr lang="fr-FR" sz="2000" dirty="0" smtClean="0">
                <a:solidFill>
                  <a:prstClr val="black"/>
                </a:solidFill>
                <a:latin typeface="Calibri" pitchFamily="34" charset="0"/>
              </a:rPr>
              <a:t>to control </a:t>
            </a:r>
            <a:r>
              <a:rPr lang="fr-FR" sz="2000" dirty="0" err="1" smtClean="0">
                <a:solidFill>
                  <a:prstClr val="black"/>
                </a:solidFill>
                <a:latin typeface="Calibri" pitchFamily="34" charset="0"/>
              </a:rPr>
              <a:t>coccidia</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problems</a:t>
            </a:r>
            <a:r>
              <a:rPr lang="fr-FR" sz="2000" dirty="0" smtClean="0">
                <a:solidFill>
                  <a:prstClr val="black"/>
                </a:solidFill>
                <a:latin typeface="Calibri" pitchFamily="34" charset="0"/>
              </a:rPr>
              <a:t> in </a:t>
            </a:r>
            <a:r>
              <a:rPr lang="fr-FR" sz="2000" dirty="0" err="1" smtClean="0">
                <a:solidFill>
                  <a:prstClr val="black"/>
                </a:solidFill>
                <a:latin typeface="Calibri" pitchFamily="34" charset="0"/>
              </a:rPr>
              <a:t>farm</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animals</a:t>
            </a:r>
            <a:endParaRPr lang="fr-FR" sz="2000" dirty="0" smtClean="0">
              <a:solidFill>
                <a:prstClr val="black"/>
              </a:solidFill>
              <a:latin typeface="Calibri" pitchFamily="34" charset="0"/>
            </a:endParaRPr>
          </a:p>
        </p:txBody>
      </p:sp>
      <p:pic>
        <p:nvPicPr>
          <p:cNvPr id="18440" name="Picture 2" descr="Picture: Pi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588" y="908050"/>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5911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additive="base">
                                        <p:cTn id="7"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8">
                                            <p:txEl>
                                              <p:pRg st="0" end="0"/>
                                            </p:txEl>
                                          </p:spTgt>
                                        </p:tgtEl>
                                        <p:attrNameLst>
                                          <p:attrName>style.visibility</p:attrName>
                                        </p:attrNameLst>
                                      </p:cBhvr>
                                      <p:to>
                                        <p:strVal val="visible"/>
                                      </p:to>
                                    </p:set>
                                    <p:anim calcmode="lin" valueType="num">
                                      <p:cBhvr additive="base">
                                        <p:cTn id="13" dur="500" fill="hold"/>
                                        <p:tgtEl>
                                          <p:spTgt spid="1843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438">
                                            <p:txEl>
                                              <p:pRg st="1" end="1"/>
                                            </p:txEl>
                                          </p:spTgt>
                                        </p:tgtEl>
                                        <p:attrNameLst>
                                          <p:attrName>style.visibility</p:attrName>
                                        </p:attrNameLst>
                                      </p:cBhvr>
                                      <p:to>
                                        <p:strVal val="visible"/>
                                      </p:to>
                                    </p:set>
                                    <p:anim calcmode="lin" valueType="num">
                                      <p:cBhvr additive="base">
                                        <p:cTn id="17" dur="500" fill="hold"/>
                                        <p:tgtEl>
                                          <p:spTgt spid="1843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39">
                                            <p:txEl>
                                              <p:pRg st="0" end="0"/>
                                            </p:txEl>
                                          </p:spTgt>
                                        </p:tgtEl>
                                        <p:attrNameLst>
                                          <p:attrName>style.visibility</p:attrName>
                                        </p:attrNameLst>
                                      </p:cBhvr>
                                      <p:to>
                                        <p:strVal val="visible"/>
                                      </p:to>
                                    </p:set>
                                    <p:anim calcmode="lin" valueType="num">
                                      <p:cBhvr additive="base">
                                        <p:cTn id="23" dur="500" fill="hold"/>
                                        <p:tgtEl>
                                          <p:spTgt spid="1843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439">
                                            <p:txEl>
                                              <p:pRg st="2" end="2"/>
                                            </p:txEl>
                                          </p:spTgt>
                                        </p:tgtEl>
                                        <p:attrNameLst>
                                          <p:attrName>style.visibility</p:attrName>
                                        </p:attrNameLst>
                                      </p:cBhvr>
                                      <p:to>
                                        <p:strVal val="visible"/>
                                      </p:to>
                                    </p:set>
                                    <p:anim calcmode="lin" valueType="num">
                                      <p:cBhvr additive="base">
                                        <p:cTn id="27" dur="500" fill="hold"/>
                                        <p:tgtEl>
                                          <p:spTgt spid="1843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439">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439">
                                            <p:txEl>
                                              <p:pRg st="3" end="3"/>
                                            </p:txEl>
                                          </p:spTgt>
                                        </p:tgtEl>
                                        <p:attrNameLst>
                                          <p:attrName>style.visibility</p:attrName>
                                        </p:attrNameLst>
                                      </p:cBhvr>
                                      <p:to>
                                        <p:strVal val="visible"/>
                                      </p:to>
                                    </p:set>
                                    <p:anim calcmode="lin" valueType="num">
                                      <p:cBhvr additive="base">
                                        <p:cTn id="31" dur="500" fill="hold"/>
                                        <p:tgtEl>
                                          <p:spTgt spid="1843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9">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439">
                                            <p:txEl>
                                              <p:pRg st="4" end="4"/>
                                            </p:txEl>
                                          </p:spTgt>
                                        </p:tgtEl>
                                        <p:attrNameLst>
                                          <p:attrName>style.visibility</p:attrName>
                                        </p:attrNameLst>
                                      </p:cBhvr>
                                      <p:to>
                                        <p:strVal val="visible"/>
                                      </p:to>
                                    </p:set>
                                    <p:anim calcmode="lin" valueType="num">
                                      <p:cBhvr additive="base">
                                        <p:cTn id="35" dur="500" fill="hold"/>
                                        <p:tgtEl>
                                          <p:spTgt spid="1843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8439">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439">
                                            <p:txEl>
                                              <p:pRg st="5" end="5"/>
                                            </p:txEl>
                                          </p:spTgt>
                                        </p:tgtEl>
                                        <p:attrNameLst>
                                          <p:attrName>style.visibility</p:attrName>
                                        </p:attrNameLst>
                                      </p:cBhvr>
                                      <p:to>
                                        <p:strVal val="visible"/>
                                      </p:to>
                                    </p:set>
                                    <p:anim calcmode="lin" valueType="num">
                                      <p:cBhvr additive="base">
                                        <p:cTn id="39" dur="500" fill="hold"/>
                                        <p:tgtEl>
                                          <p:spTgt spid="18439">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4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allAtOnce"/>
      <p:bldP spid="18438" grpId="0" build="allAtOnce"/>
      <p:bldP spid="18439"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07504" y="854918"/>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a:t>
            </a:r>
            <a:r>
              <a:rPr lang="en-US"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Care</a:t>
            </a:r>
          </a:p>
          <a:p>
            <a:pPr algn="ctr" fontAlgn="base">
              <a:lnSpc>
                <a:spcPct val="110000"/>
              </a:lnSpc>
              <a:spcBef>
                <a:spcPct val="0"/>
              </a:spcBef>
              <a:spcAft>
                <a:spcPct val="0"/>
              </a:spcAft>
              <a:defRPr/>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Diabetes</a:t>
            </a:r>
            <a:r>
              <a:rPr lang="en-US" sz="6000" dirty="0" smtClean="0">
                <a:solidFill>
                  <a:srgbClr val="CCECFF"/>
                </a:solidFill>
                <a:effectLst>
                  <a:outerShdw blurRad="38100" dist="38100" dir="2700000" algn="tl">
                    <a:srgbClr val="000000">
                      <a:alpha val="43137"/>
                    </a:srgbClr>
                  </a:outerShdw>
                </a:effectLst>
                <a:latin typeface="Book Antiqua" pitchFamily="18" charset="0"/>
                <a:cs typeface="Arial" charset="0"/>
              </a:rPr>
              <a:t> </a:t>
            </a:r>
            <a:r>
              <a:rPr lang="de-DE"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Care</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12650115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 y="6616700"/>
            <a:ext cx="365125" cy="276225"/>
          </a:xfrm>
          <a:prstGeom prst="rect">
            <a:avLst/>
          </a:prstGeom>
          <a:solidFill>
            <a:schemeClr val="bg1"/>
          </a:solidFill>
          <a:ln w="9525" algn="ctr">
            <a:solidFill>
              <a:schemeClr val="bg1"/>
            </a:solidFill>
            <a:round/>
            <a:headEnd/>
            <a:tailEnd type="triangle" w="med" len="med"/>
          </a:ln>
        </p:spPr>
        <p:txBody>
          <a:bodyPr wrap="none" lIns="0" tIns="0" rIns="0" bIns="0">
            <a:spAutoFit/>
          </a:bodyPr>
          <a:lstStyle/>
          <a:p>
            <a:pPr marL="361950" indent="-361950" fontAlgn="base">
              <a:spcBef>
                <a:spcPct val="0"/>
              </a:spcBef>
              <a:spcAft>
                <a:spcPct val="0"/>
              </a:spcAft>
              <a:buFont typeface="Wingdings" pitchFamily="2" charset="2"/>
              <a:buBlip>
                <a:blip r:embed="rId3"/>
              </a:buBlip>
            </a:pPr>
            <a:endParaRPr lang="fr-FR" smtClean="0">
              <a:solidFill>
                <a:srgbClr val="000000"/>
              </a:solidFill>
              <a:cs typeface="Arial" charset="0"/>
            </a:endParaRPr>
          </a:p>
        </p:txBody>
      </p:sp>
      <p:sp>
        <p:nvSpPr>
          <p:cNvPr id="22531" name="Titre 1"/>
          <p:cNvSpPr>
            <a:spLocks noGrp="1"/>
          </p:cNvSpPr>
          <p:nvPr>
            <p:ph type="title"/>
          </p:nvPr>
        </p:nvSpPr>
        <p:spPr>
          <a:xfrm>
            <a:off x="457200" y="44450"/>
            <a:ext cx="8229600" cy="1143000"/>
          </a:xfrm>
        </p:spPr>
        <p:txBody>
          <a:bodyPr/>
          <a:lstStyle/>
          <a:p>
            <a:pPr eaLnBrk="1" hangingPunct="1"/>
            <a:r>
              <a:rPr lang="fr-FR" smtClean="0">
                <a:solidFill>
                  <a:schemeClr val="bg1"/>
                </a:solidFill>
              </a:rPr>
              <a:t>Diabetes Care</a:t>
            </a:r>
          </a:p>
        </p:txBody>
      </p:sp>
      <p:sp>
        <p:nvSpPr>
          <p:cNvPr id="8" name="Rectangle 7"/>
          <p:cNvSpPr/>
          <p:nvPr/>
        </p:nvSpPr>
        <p:spPr>
          <a:xfrm>
            <a:off x="153988" y="6584950"/>
            <a:ext cx="5857875" cy="231775"/>
          </a:xfrm>
          <a:prstGeom prst="rect">
            <a:avLst/>
          </a:prstGeom>
        </p:spPr>
        <p:txBody>
          <a:bodyPr>
            <a:spAutoFit/>
          </a:bodyPr>
          <a:lstStyle/>
          <a:p>
            <a:pPr>
              <a:defRPr/>
            </a:pPr>
            <a:r>
              <a:rPr lang="fr-FR" sz="900" dirty="0">
                <a:solidFill>
                  <a:prstClr val="white">
                    <a:lumMod val="65000"/>
                  </a:prstClr>
                </a:solidFill>
                <a:cs typeface="Arial" charset="0"/>
              </a:rPr>
              <a:t>JP Morgan</a:t>
            </a:r>
          </a:p>
        </p:txBody>
      </p:sp>
      <p:sp>
        <p:nvSpPr>
          <p:cNvPr id="2" name="Rectangle 1"/>
          <p:cNvSpPr/>
          <p:nvPr/>
        </p:nvSpPr>
        <p:spPr>
          <a:xfrm>
            <a:off x="82550" y="1052513"/>
            <a:ext cx="10034588" cy="2586037"/>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effectLst>
                  <a:outerShdw blurRad="38100" dist="38100" dir="2700000" algn="tl">
                    <a:srgbClr val="000000">
                      <a:alpha val="43137"/>
                    </a:srgbClr>
                  </a:outerShdw>
                </a:effectLst>
                <a:cs typeface="Arial" charset="0"/>
              </a:rPr>
              <a:t>ASCENSIA</a:t>
            </a:r>
          </a:p>
          <a:p>
            <a:pPr lvl="1">
              <a:buFont typeface="Wingdings" pitchFamily="2" charset="2"/>
              <a:buChar char="ü"/>
              <a:defRPr/>
            </a:pPr>
            <a:r>
              <a:rPr lang="en-US" sz="2400" dirty="0">
                <a:solidFill>
                  <a:prstClr val="black"/>
                </a:solidFill>
                <a:cs typeface="Arial" charset="0"/>
              </a:rPr>
              <a:t>	 Blood glucose monitoring systems</a:t>
            </a:r>
          </a:p>
          <a:p>
            <a:pPr lvl="1">
              <a:buFont typeface="Wingdings" pitchFamily="2" charset="2"/>
              <a:buChar char="ü"/>
              <a:defRPr/>
            </a:pPr>
            <a:r>
              <a:rPr lang="en-US" sz="2400" dirty="0">
                <a:solidFill>
                  <a:prstClr val="black"/>
                </a:solidFill>
                <a:cs typeface="Arial" charset="0"/>
              </a:rPr>
              <a:t> 	 Lancets</a:t>
            </a:r>
          </a:p>
          <a:p>
            <a:pPr lvl="1">
              <a:buFont typeface="Wingdings" pitchFamily="2" charset="2"/>
              <a:buChar char="ü"/>
              <a:defRPr/>
            </a:pPr>
            <a:r>
              <a:rPr lang="en-US" sz="2400" dirty="0">
                <a:solidFill>
                  <a:prstClr val="black"/>
                </a:solidFill>
                <a:cs typeface="Arial" charset="0"/>
              </a:rPr>
              <a:t>    Individual test strips</a:t>
            </a:r>
          </a:p>
          <a:p>
            <a:pPr lvl="1">
              <a:buFont typeface="Wingdings" pitchFamily="2" charset="2"/>
              <a:buChar char="ü"/>
              <a:defRPr/>
            </a:pPr>
            <a:r>
              <a:rPr lang="en-US" sz="2400" dirty="0">
                <a:solidFill>
                  <a:prstClr val="black"/>
                </a:solidFill>
                <a:cs typeface="Arial" charset="0"/>
              </a:rPr>
              <a:t>    No coding technology</a:t>
            </a:r>
          </a:p>
          <a:p>
            <a:pPr>
              <a:defRPr/>
            </a:pPr>
            <a:endParaRPr lang="en-US" dirty="0">
              <a:solidFill>
                <a:prstClr val="black"/>
              </a:solidFill>
              <a:cs typeface="Arial" charset="0"/>
            </a:endParaRPr>
          </a:p>
        </p:txBody>
      </p:sp>
      <p:pic>
        <p:nvPicPr>
          <p:cNvPr id="22534" name="Picture 9" descr="BREEZE®2 Me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750" y="1341438"/>
            <a:ext cx="1249363"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3" descr="Lectaur Ascensia">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4650" y="1196975"/>
            <a:ext cx="11334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5" descr="Autopiqueur Microlet">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6688" y="2997200"/>
            <a:ext cx="10382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7" descr="Bandelettes urinaires Ketodiastix">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4663" y="4005263"/>
            <a:ext cx="12192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79388" y="3213100"/>
            <a:ext cx="10034587" cy="1200150"/>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effectLst>
                  <a:outerShdw blurRad="38100" dist="38100" dir="2700000" algn="tl">
                    <a:srgbClr val="000000">
                      <a:alpha val="43137"/>
                    </a:srgbClr>
                  </a:outerShdw>
                </a:effectLst>
                <a:cs typeface="Arial" charset="0"/>
              </a:rPr>
              <a:t>MICROLET</a:t>
            </a:r>
          </a:p>
          <a:p>
            <a:pPr lvl="1">
              <a:buFont typeface="Wingdings" pitchFamily="2" charset="2"/>
              <a:buChar char="ü"/>
              <a:defRPr/>
            </a:pPr>
            <a:r>
              <a:rPr lang="en-US" sz="2400" dirty="0">
                <a:solidFill>
                  <a:prstClr val="black"/>
                </a:solidFill>
                <a:cs typeface="Arial" charset="0"/>
              </a:rPr>
              <a:t>	Lancing</a:t>
            </a:r>
            <a:endParaRPr lang="en-US" dirty="0">
              <a:solidFill>
                <a:prstClr val="black"/>
              </a:solidFill>
              <a:cs typeface="Arial" charset="0"/>
            </a:endParaRPr>
          </a:p>
        </p:txBody>
      </p:sp>
      <p:sp>
        <p:nvSpPr>
          <p:cNvPr id="14" name="Rectangle 13"/>
          <p:cNvSpPr/>
          <p:nvPr/>
        </p:nvSpPr>
        <p:spPr>
          <a:xfrm>
            <a:off x="225425" y="4221163"/>
            <a:ext cx="10034588" cy="1200150"/>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effectLst>
                  <a:outerShdw blurRad="38100" dist="38100" dir="2700000" algn="tl">
                    <a:srgbClr val="000000">
                      <a:alpha val="43137"/>
                    </a:srgbClr>
                  </a:outerShdw>
                </a:effectLst>
                <a:cs typeface="Arial" charset="0"/>
              </a:rPr>
              <a:t>KETODIASTIX</a:t>
            </a:r>
          </a:p>
          <a:p>
            <a:pPr lvl="1">
              <a:buFont typeface="Wingdings" pitchFamily="2" charset="2"/>
              <a:buChar char="ü"/>
              <a:defRPr/>
            </a:pPr>
            <a:r>
              <a:rPr lang="en-US" sz="2400" dirty="0">
                <a:solidFill>
                  <a:prstClr val="black"/>
                </a:solidFill>
                <a:cs typeface="Arial" charset="0"/>
              </a:rPr>
              <a:t>	Urinary bandage</a:t>
            </a:r>
            <a:endParaRPr lang="en-US" dirty="0">
              <a:solidFill>
                <a:prstClr val="black"/>
              </a:solidFill>
              <a:cs typeface="Arial" charset="0"/>
            </a:endParaRPr>
          </a:p>
        </p:txBody>
      </p:sp>
      <p:sp>
        <p:nvSpPr>
          <p:cNvPr id="15" name="Rectangle 14"/>
          <p:cNvSpPr/>
          <p:nvPr/>
        </p:nvSpPr>
        <p:spPr>
          <a:xfrm>
            <a:off x="298450" y="5300663"/>
            <a:ext cx="10034588" cy="1477962"/>
          </a:xfrm>
          <a:prstGeom prst="rect">
            <a:avLst/>
          </a:prstGeom>
        </p:spPr>
        <p:txBody>
          <a:bodyPr>
            <a:spAutoFit/>
          </a:bodyPr>
          <a:lstStyle/>
          <a:p>
            <a:pPr marL="285750" indent="-285750">
              <a:buClr>
                <a:srgbClr val="1F497D">
                  <a:lumMod val="60000"/>
                  <a:lumOff val="40000"/>
                </a:srgbClr>
              </a:buClr>
              <a:defRPr/>
            </a:pPr>
            <a:r>
              <a:rPr lang="en-US" sz="4800" dirty="0" smtClean="0">
                <a:solidFill>
                  <a:srgbClr val="00B0F0"/>
                </a:solidFill>
                <a:effectLst>
                  <a:outerShdw blurRad="38100" dist="38100" dir="2700000" algn="tl">
                    <a:srgbClr val="000000">
                      <a:alpha val="43137"/>
                    </a:srgbClr>
                  </a:outerShdw>
                </a:effectLst>
                <a:cs typeface="Arial" charset="0"/>
              </a:rPr>
              <a:t>A1cNow</a:t>
            </a:r>
            <a:endParaRPr lang="en-US" sz="4800" dirty="0">
              <a:solidFill>
                <a:srgbClr val="00B0F0"/>
              </a:solidFill>
              <a:effectLst>
                <a:outerShdw blurRad="38100" dist="38100" dir="2700000" algn="tl">
                  <a:srgbClr val="000000">
                    <a:alpha val="43137"/>
                  </a:srgbClr>
                </a:outerShdw>
              </a:effectLst>
              <a:cs typeface="Arial" charset="0"/>
            </a:endParaRPr>
          </a:p>
          <a:p>
            <a:pPr lvl="1">
              <a:buFont typeface="Wingdings" pitchFamily="2" charset="2"/>
              <a:buChar char="ü"/>
              <a:defRPr/>
            </a:pPr>
            <a:r>
              <a:rPr lang="en-US" sz="2400" dirty="0">
                <a:solidFill>
                  <a:prstClr val="black"/>
                </a:solidFill>
                <a:cs typeface="Arial" charset="0"/>
              </a:rPr>
              <a:t>	Monitor to test </a:t>
            </a:r>
            <a:r>
              <a:rPr lang="en-US" sz="2400" dirty="0" err="1">
                <a:solidFill>
                  <a:prstClr val="black"/>
                </a:solidFill>
                <a:cs typeface="Arial" charset="0"/>
              </a:rPr>
              <a:t>glycated</a:t>
            </a:r>
            <a:r>
              <a:rPr lang="en-US" sz="2400" dirty="0">
                <a:solidFill>
                  <a:prstClr val="black"/>
                </a:solidFill>
                <a:cs typeface="Arial" charset="0"/>
              </a:rPr>
              <a:t> hemoglobin</a:t>
            </a:r>
            <a:endParaRPr lang="en-US" dirty="0">
              <a:solidFill>
                <a:prstClr val="black"/>
              </a:solidFill>
              <a:latin typeface="Arial" charset="0"/>
              <a:cs typeface="Arial" charset="0"/>
            </a:endParaRPr>
          </a:p>
          <a:p>
            <a:pPr lvl="1">
              <a:buFont typeface="Wingdings" pitchFamily="2" charset="2"/>
              <a:buChar char="ü"/>
              <a:defRPr/>
            </a:pPr>
            <a:endParaRPr lang="en-US" dirty="0">
              <a:solidFill>
                <a:prstClr val="black"/>
              </a:solidFill>
              <a:cs typeface="Arial" charset="0"/>
            </a:endParaRPr>
          </a:p>
        </p:txBody>
      </p:sp>
    </p:spTree>
    <p:extLst>
      <p:ext uri="{BB962C8B-B14F-4D97-AF65-F5344CB8AC3E}">
        <p14:creationId xmlns:p14="http://schemas.microsoft.com/office/powerpoint/2010/main" val="412645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5"/>
                                        </p:tgtEl>
                                        <p:attrNameLst>
                                          <p:attrName>style.visibility</p:attrName>
                                        </p:attrNameLst>
                                      </p:cBhvr>
                                      <p:to>
                                        <p:strVal val="visible"/>
                                      </p:to>
                                    </p:set>
                                    <p:anim calcmode="lin" valueType="num">
                                      <p:cBhvr additive="base">
                                        <p:cTn id="11" dur="500" fill="hold"/>
                                        <p:tgtEl>
                                          <p:spTgt spid="22535"/>
                                        </p:tgtEl>
                                        <p:attrNameLst>
                                          <p:attrName>ppt_x</p:attrName>
                                        </p:attrNameLst>
                                      </p:cBhvr>
                                      <p:tavLst>
                                        <p:tav tm="0">
                                          <p:val>
                                            <p:strVal val="#ppt_x"/>
                                          </p:val>
                                        </p:tav>
                                        <p:tav tm="100000">
                                          <p:val>
                                            <p:strVal val="#ppt_x"/>
                                          </p:val>
                                        </p:tav>
                                      </p:tavLst>
                                    </p:anim>
                                    <p:anim calcmode="lin" valueType="num">
                                      <p:cBhvr additive="base">
                                        <p:cTn id="12" dur="500" fill="hold"/>
                                        <p:tgtEl>
                                          <p:spTgt spid="225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34"/>
                                        </p:tgtEl>
                                        <p:attrNameLst>
                                          <p:attrName>style.visibility</p:attrName>
                                        </p:attrNameLst>
                                      </p:cBhvr>
                                      <p:to>
                                        <p:strVal val="visible"/>
                                      </p:to>
                                    </p:set>
                                    <p:anim calcmode="lin" valueType="num">
                                      <p:cBhvr additive="base">
                                        <p:cTn id="15" dur="500" fill="hold"/>
                                        <p:tgtEl>
                                          <p:spTgt spid="22534"/>
                                        </p:tgtEl>
                                        <p:attrNameLst>
                                          <p:attrName>ppt_x</p:attrName>
                                        </p:attrNameLst>
                                      </p:cBhvr>
                                      <p:tavLst>
                                        <p:tav tm="0">
                                          <p:val>
                                            <p:strVal val="#ppt_x"/>
                                          </p:val>
                                        </p:tav>
                                        <p:tav tm="100000">
                                          <p:val>
                                            <p:strVal val="#ppt_x"/>
                                          </p:val>
                                        </p:tav>
                                      </p:tavLst>
                                    </p:anim>
                                    <p:anim calcmode="lin" valueType="num">
                                      <p:cBhvr additive="base">
                                        <p:cTn id="16"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536"/>
                                        </p:tgtEl>
                                        <p:attrNameLst>
                                          <p:attrName>style.visibility</p:attrName>
                                        </p:attrNameLst>
                                      </p:cBhvr>
                                      <p:to>
                                        <p:strVal val="visible"/>
                                      </p:to>
                                    </p:set>
                                    <p:anim calcmode="lin" valueType="num">
                                      <p:cBhvr additive="base">
                                        <p:cTn id="25" dur="500" fill="hold"/>
                                        <p:tgtEl>
                                          <p:spTgt spid="22536"/>
                                        </p:tgtEl>
                                        <p:attrNameLst>
                                          <p:attrName>ppt_x</p:attrName>
                                        </p:attrNameLst>
                                      </p:cBhvr>
                                      <p:tavLst>
                                        <p:tav tm="0">
                                          <p:val>
                                            <p:strVal val="#ppt_x"/>
                                          </p:val>
                                        </p:tav>
                                        <p:tav tm="100000">
                                          <p:val>
                                            <p:strVal val="#ppt_x"/>
                                          </p:val>
                                        </p:tav>
                                      </p:tavLst>
                                    </p:anim>
                                    <p:anim calcmode="lin" valueType="num">
                                      <p:cBhvr additive="base">
                                        <p:cTn id="26"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537"/>
                                        </p:tgtEl>
                                        <p:attrNameLst>
                                          <p:attrName>style.visibility</p:attrName>
                                        </p:attrNameLst>
                                      </p:cBhvr>
                                      <p:to>
                                        <p:strVal val="visible"/>
                                      </p:to>
                                    </p:set>
                                    <p:anim calcmode="lin" valueType="num">
                                      <p:cBhvr additive="base">
                                        <p:cTn id="35" dur="500" fill="hold"/>
                                        <p:tgtEl>
                                          <p:spTgt spid="22537"/>
                                        </p:tgtEl>
                                        <p:attrNameLst>
                                          <p:attrName>ppt_x</p:attrName>
                                        </p:attrNameLst>
                                      </p:cBhvr>
                                      <p:tavLst>
                                        <p:tav tm="0">
                                          <p:val>
                                            <p:strVal val="#ppt_x"/>
                                          </p:val>
                                        </p:tav>
                                        <p:tav tm="100000">
                                          <p:val>
                                            <p:strVal val="#ppt_x"/>
                                          </p:val>
                                        </p:tav>
                                      </p:tavLst>
                                    </p:anim>
                                    <p:anim calcmode="lin" valueType="num">
                                      <p:cBhvr additive="base">
                                        <p:cTn id="36"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xEl>
                                              <p:pRg st="1" end="1"/>
                                            </p:txEl>
                                          </p:spTgt>
                                        </p:tgtEl>
                                        <p:attrNameLst>
                                          <p:attrName>style.visibility</p:attrName>
                                        </p:attrNameLst>
                                      </p:cBhvr>
                                      <p:to>
                                        <p:strVal val="visible"/>
                                      </p:to>
                                    </p:set>
                                    <p:anim calcmode="lin" valueType="num">
                                      <p:cBhvr additive="base">
                                        <p:cTn id="4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7200" y="6616700"/>
            <a:ext cx="365125" cy="276225"/>
          </a:xfrm>
          <a:prstGeom prst="rect">
            <a:avLst/>
          </a:prstGeom>
          <a:solidFill>
            <a:schemeClr val="bg1"/>
          </a:solidFill>
          <a:ln w="9525" algn="ctr">
            <a:solidFill>
              <a:schemeClr val="bg1"/>
            </a:solidFill>
            <a:round/>
            <a:headEnd/>
            <a:tailEnd type="triangle" w="med" len="med"/>
          </a:ln>
        </p:spPr>
        <p:txBody>
          <a:bodyPr wrap="none" lIns="0" tIns="0" rIns="0" bIns="0">
            <a:spAutoFit/>
          </a:bodyPr>
          <a:lstStyle/>
          <a:p>
            <a:pPr marL="361950" indent="-361950" fontAlgn="base">
              <a:spcBef>
                <a:spcPct val="0"/>
              </a:spcBef>
              <a:spcAft>
                <a:spcPct val="0"/>
              </a:spcAft>
              <a:buFont typeface="Wingdings" pitchFamily="2" charset="2"/>
              <a:buBlip>
                <a:blip r:embed="rId3"/>
              </a:buBlip>
            </a:pPr>
            <a:endParaRPr lang="fr-FR" smtClean="0">
              <a:solidFill>
                <a:srgbClr val="000000"/>
              </a:solidFill>
              <a:cs typeface="Arial" charset="0"/>
            </a:endParaRPr>
          </a:p>
        </p:txBody>
      </p:sp>
      <p:sp>
        <p:nvSpPr>
          <p:cNvPr id="23555" name="Titre 1"/>
          <p:cNvSpPr>
            <a:spLocks noGrp="1"/>
          </p:cNvSpPr>
          <p:nvPr>
            <p:ph type="title"/>
          </p:nvPr>
        </p:nvSpPr>
        <p:spPr>
          <a:xfrm>
            <a:off x="457200" y="44450"/>
            <a:ext cx="8229600" cy="1143000"/>
          </a:xfrm>
        </p:spPr>
        <p:txBody>
          <a:bodyPr/>
          <a:lstStyle/>
          <a:p>
            <a:pPr eaLnBrk="1" hangingPunct="1"/>
            <a:r>
              <a:rPr lang="fr-FR" smtClean="0">
                <a:solidFill>
                  <a:schemeClr val="bg1"/>
                </a:solidFill>
              </a:rPr>
              <a:t>Diabetes Care</a:t>
            </a:r>
          </a:p>
        </p:txBody>
      </p:sp>
      <p:sp>
        <p:nvSpPr>
          <p:cNvPr id="8" name="Rectangle 7"/>
          <p:cNvSpPr/>
          <p:nvPr/>
        </p:nvSpPr>
        <p:spPr>
          <a:xfrm>
            <a:off x="153988" y="6584950"/>
            <a:ext cx="5857875" cy="231775"/>
          </a:xfrm>
          <a:prstGeom prst="rect">
            <a:avLst/>
          </a:prstGeom>
        </p:spPr>
        <p:txBody>
          <a:bodyPr>
            <a:spAutoFit/>
          </a:bodyPr>
          <a:lstStyle/>
          <a:p>
            <a:pPr>
              <a:defRPr/>
            </a:pPr>
            <a:r>
              <a:rPr lang="fr-FR" sz="900" dirty="0">
                <a:solidFill>
                  <a:prstClr val="white">
                    <a:lumMod val="65000"/>
                  </a:prstClr>
                </a:solidFill>
                <a:cs typeface="Arial" charset="0"/>
              </a:rPr>
              <a:t>JP Morgan</a:t>
            </a:r>
          </a:p>
        </p:txBody>
      </p:sp>
      <p:pic>
        <p:nvPicPr>
          <p:cNvPr id="23557" name="Picture 2" descr="Bay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4051126"/>
            <a:ext cx="29527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descr="Bay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700808"/>
            <a:ext cx="35242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79512" y="1654929"/>
            <a:ext cx="8460433" cy="2062103"/>
          </a:xfrm>
          <a:prstGeom prst="rect">
            <a:avLst/>
          </a:prstGeom>
        </p:spPr>
        <p:txBody>
          <a:bodyPr wrap="square">
            <a:spAutoFit/>
          </a:bodyPr>
          <a:lstStyle/>
          <a:p>
            <a:pPr marL="285750" indent="-285750" fontAlgn="base">
              <a:spcBef>
                <a:spcPct val="0"/>
              </a:spcBef>
              <a:spcAft>
                <a:spcPct val="0"/>
              </a:spcAft>
              <a:buClr>
                <a:srgbClr val="1F497D">
                  <a:lumMod val="60000"/>
                  <a:lumOff val="40000"/>
                </a:srgbClr>
              </a:buClr>
              <a:defRPr/>
            </a:pPr>
            <a:r>
              <a:rPr lang="en-US" sz="4800" dirty="0">
                <a:solidFill>
                  <a:srgbClr val="00B0F0"/>
                </a:solidFill>
                <a:effectLst>
                  <a:outerShdw blurRad="38100" dist="38100" dir="2700000" algn="tl">
                    <a:srgbClr val="000000">
                      <a:alpha val="43137"/>
                    </a:srgbClr>
                  </a:outerShdw>
                </a:effectLst>
                <a:cs typeface="Arial" charset="0"/>
              </a:rPr>
              <a:t>Bayer’s CONTOUR® USB meter</a:t>
            </a:r>
          </a:p>
          <a:p>
            <a:pPr fontAlgn="base">
              <a:spcBef>
                <a:spcPct val="0"/>
              </a:spcBef>
              <a:spcAft>
                <a:spcPct val="0"/>
              </a:spcAft>
              <a:buFont typeface="Wingdings" pitchFamily="2" charset="2"/>
              <a:buChar char="Ø"/>
              <a:defRPr/>
            </a:pPr>
            <a:r>
              <a:rPr lang="en-US" sz="2000" dirty="0" smtClean="0">
                <a:solidFill>
                  <a:prstClr val="black"/>
                </a:solidFill>
                <a:cs typeface="Arial" charset="0"/>
              </a:rPr>
              <a:t>A new level of diabetes management</a:t>
            </a:r>
          </a:p>
          <a:p>
            <a:pPr fontAlgn="base">
              <a:spcBef>
                <a:spcPct val="0"/>
              </a:spcBef>
              <a:spcAft>
                <a:spcPct val="0"/>
              </a:spcAft>
              <a:buFont typeface="Wingdings" pitchFamily="2" charset="2"/>
              <a:buChar char="Ø"/>
              <a:defRPr/>
            </a:pPr>
            <a:r>
              <a:rPr lang="en-US" sz="2000" dirty="0" smtClean="0">
                <a:solidFill>
                  <a:prstClr val="black"/>
                </a:solidFill>
                <a:cs typeface="Arial" charset="0"/>
              </a:rPr>
              <a:t>Share </a:t>
            </a:r>
            <a:r>
              <a:rPr lang="en-US" sz="2000" dirty="0">
                <a:solidFill>
                  <a:prstClr val="black"/>
                </a:solidFill>
                <a:cs typeface="Arial" charset="0"/>
              </a:rPr>
              <a:t>with your healthcare professional</a:t>
            </a:r>
          </a:p>
          <a:p>
            <a:pPr fontAlgn="base">
              <a:spcBef>
                <a:spcPct val="0"/>
              </a:spcBef>
              <a:spcAft>
                <a:spcPct val="0"/>
              </a:spcAft>
              <a:buFont typeface="Wingdings" pitchFamily="2" charset="2"/>
              <a:buChar char="Ø"/>
              <a:defRPr/>
            </a:pPr>
            <a:r>
              <a:rPr lang="en-US" sz="2000" dirty="0">
                <a:solidFill>
                  <a:prstClr val="black"/>
                </a:solidFill>
                <a:cs typeface="Arial" charset="0"/>
              </a:rPr>
              <a:t> Better manage your diabetes.</a:t>
            </a:r>
            <a:br>
              <a:rPr lang="en-US" sz="2000" dirty="0">
                <a:solidFill>
                  <a:prstClr val="black"/>
                </a:solidFill>
                <a:cs typeface="Arial" charset="0"/>
              </a:rPr>
            </a:br>
            <a:endParaRPr lang="en-US" sz="2000" dirty="0">
              <a:solidFill>
                <a:prstClr val="black"/>
              </a:solidFill>
              <a:cs typeface="Arial" charset="0"/>
            </a:endParaRPr>
          </a:p>
        </p:txBody>
      </p:sp>
      <p:sp>
        <p:nvSpPr>
          <p:cNvPr id="17" name="Rectangle 16"/>
          <p:cNvSpPr/>
          <p:nvPr/>
        </p:nvSpPr>
        <p:spPr>
          <a:xfrm>
            <a:off x="3635896" y="4082296"/>
            <a:ext cx="6245225" cy="1938992"/>
          </a:xfrm>
          <a:prstGeom prst="rect">
            <a:avLst/>
          </a:prstGeom>
        </p:spPr>
        <p:txBody>
          <a:bodyPr>
            <a:spAutoFit/>
          </a:bodyPr>
          <a:lstStyle/>
          <a:p>
            <a:pPr marL="285750" indent="-285750" fontAlgn="base">
              <a:spcBef>
                <a:spcPct val="0"/>
              </a:spcBef>
              <a:spcAft>
                <a:spcPct val="0"/>
              </a:spcAft>
              <a:buClr>
                <a:srgbClr val="1F497D">
                  <a:lumMod val="60000"/>
                  <a:lumOff val="40000"/>
                </a:srgbClr>
              </a:buClr>
              <a:defRPr/>
            </a:pPr>
            <a:r>
              <a:rPr lang="fr-FR" sz="4800" dirty="0" err="1">
                <a:solidFill>
                  <a:srgbClr val="00B0F0"/>
                </a:solidFill>
                <a:effectLst>
                  <a:outerShdw blurRad="38100" dist="38100" dir="2700000" algn="tl">
                    <a:srgbClr val="000000">
                      <a:alpha val="43137"/>
                    </a:srgbClr>
                  </a:outerShdw>
                </a:effectLst>
                <a:cs typeface="Arial" charset="0"/>
              </a:rPr>
              <a:t>Bayer’s</a:t>
            </a:r>
            <a:r>
              <a:rPr lang="fr-FR" sz="4800" dirty="0">
                <a:solidFill>
                  <a:srgbClr val="00B0F0"/>
                </a:solidFill>
                <a:effectLst>
                  <a:outerShdw blurRad="38100" dist="38100" dir="2700000" algn="tl">
                    <a:srgbClr val="000000">
                      <a:alpha val="43137"/>
                    </a:srgbClr>
                  </a:outerShdw>
                </a:effectLst>
                <a:cs typeface="Arial" charset="0"/>
              </a:rPr>
              <a:t> DIDGET</a:t>
            </a:r>
          </a:p>
          <a:p>
            <a:pPr fontAlgn="base">
              <a:spcBef>
                <a:spcPct val="0"/>
              </a:spcBef>
              <a:spcAft>
                <a:spcPct val="0"/>
              </a:spcAft>
              <a:defRPr/>
            </a:pPr>
            <a:endParaRPr lang="fr-FR" sz="1200" dirty="0">
              <a:solidFill>
                <a:srgbClr val="00B0F0"/>
              </a:solidFill>
              <a:cs typeface="Arial" charset="0"/>
            </a:endParaRPr>
          </a:p>
          <a:p>
            <a:pPr fontAlgn="base">
              <a:spcBef>
                <a:spcPct val="0"/>
              </a:spcBef>
              <a:spcAft>
                <a:spcPct val="0"/>
              </a:spcAft>
              <a:buFont typeface="Wingdings" pitchFamily="2" charset="2"/>
              <a:buChar char="Ø"/>
              <a:defRPr/>
            </a:pPr>
            <a:r>
              <a:rPr lang="fr-FR" dirty="0">
                <a:solidFill>
                  <a:prstClr val="black"/>
                </a:solidFill>
                <a:cs typeface="Arial" charset="0"/>
              </a:rPr>
              <a:t> </a:t>
            </a:r>
            <a:r>
              <a:rPr lang="fr-FR" sz="2000" dirty="0" err="1">
                <a:solidFill>
                  <a:prstClr val="black"/>
                </a:solidFill>
                <a:cs typeface="Arial" charset="0"/>
              </a:rPr>
              <a:t>Plugs</a:t>
            </a:r>
            <a:r>
              <a:rPr lang="fr-FR" sz="2000" dirty="0">
                <a:solidFill>
                  <a:prstClr val="black"/>
                </a:solidFill>
                <a:cs typeface="Arial" charset="0"/>
              </a:rPr>
              <a:t> </a:t>
            </a:r>
            <a:r>
              <a:rPr lang="fr-FR" sz="2000" dirty="0" err="1">
                <a:solidFill>
                  <a:prstClr val="black"/>
                </a:solidFill>
                <a:cs typeface="Arial" charset="0"/>
              </a:rPr>
              <a:t>into</a:t>
            </a:r>
            <a:r>
              <a:rPr lang="fr-FR" sz="2000" dirty="0">
                <a:solidFill>
                  <a:prstClr val="black"/>
                </a:solidFill>
                <a:cs typeface="Arial" charset="0"/>
              </a:rPr>
              <a:t> a Nintendo DS </a:t>
            </a:r>
          </a:p>
          <a:p>
            <a:pPr fontAlgn="base">
              <a:spcBef>
                <a:spcPct val="0"/>
              </a:spcBef>
              <a:spcAft>
                <a:spcPct val="0"/>
              </a:spcAft>
              <a:buFont typeface="Wingdings" pitchFamily="2" charset="2"/>
              <a:buChar char="Ø"/>
              <a:defRPr/>
            </a:pPr>
            <a:r>
              <a:rPr lang="fr-FR" sz="2000" dirty="0">
                <a:solidFill>
                  <a:prstClr val="black"/>
                </a:solidFill>
                <a:cs typeface="Arial" charset="0"/>
              </a:rPr>
              <a:t> Encourage consistent </a:t>
            </a:r>
            <a:r>
              <a:rPr lang="fr-FR" sz="2000" dirty="0" err="1">
                <a:solidFill>
                  <a:prstClr val="black"/>
                </a:solidFill>
                <a:cs typeface="Arial" charset="0"/>
              </a:rPr>
              <a:t>testing</a:t>
            </a:r>
            <a:r>
              <a:rPr lang="fr-FR" sz="2000" dirty="0">
                <a:solidFill>
                  <a:prstClr val="black"/>
                </a:solidFill>
                <a:cs typeface="Arial" charset="0"/>
              </a:rPr>
              <a:t> </a:t>
            </a:r>
            <a:r>
              <a:rPr lang="fr-FR" sz="2000" dirty="0" err="1">
                <a:solidFill>
                  <a:prstClr val="black"/>
                </a:solidFill>
                <a:cs typeface="Arial" charset="0"/>
              </a:rPr>
              <a:t>with</a:t>
            </a:r>
            <a:r>
              <a:rPr lang="fr-FR" sz="2000" dirty="0">
                <a:solidFill>
                  <a:prstClr val="black"/>
                </a:solidFill>
                <a:cs typeface="Arial" charset="0"/>
              </a:rPr>
              <a:t> </a:t>
            </a:r>
            <a:r>
              <a:rPr lang="fr-FR" sz="2000" dirty="0" err="1">
                <a:solidFill>
                  <a:prstClr val="black"/>
                </a:solidFill>
                <a:cs typeface="Arial" charset="0"/>
              </a:rPr>
              <a:t>reward</a:t>
            </a:r>
            <a:r>
              <a:rPr lang="fr-FR" sz="2000" dirty="0">
                <a:solidFill>
                  <a:prstClr val="black"/>
                </a:solidFill>
                <a:cs typeface="Arial" charset="0"/>
              </a:rPr>
              <a:t> points </a:t>
            </a:r>
          </a:p>
          <a:p>
            <a:pPr fontAlgn="base">
              <a:spcBef>
                <a:spcPct val="0"/>
              </a:spcBef>
              <a:spcAft>
                <a:spcPct val="0"/>
              </a:spcAft>
              <a:buFont typeface="Wingdings" pitchFamily="2" charset="2"/>
              <a:buChar char="Ø"/>
              <a:defRPr/>
            </a:pPr>
            <a:r>
              <a:rPr lang="fr-FR" sz="2000" dirty="0">
                <a:solidFill>
                  <a:prstClr val="black"/>
                </a:solidFill>
                <a:cs typeface="Arial" charset="0"/>
              </a:rPr>
              <a:t> </a:t>
            </a:r>
            <a:r>
              <a:rPr lang="fr-FR" sz="2000" dirty="0" err="1">
                <a:solidFill>
                  <a:prstClr val="black"/>
                </a:solidFill>
                <a:cs typeface="Arial" charset="0"/>
              </a:rPr>
              <a:t>Getting</a:t>
            </a:r>
            <a:r>
              <a:rPr lang="fr-FR" sz="2000" dirty="0">
                <a:solidFill>
                  <a:prstClr val="black"/>
                </a:solidFill>
                <a:cs typeface="Arial" charset="0"/>
              </a:rPr>
              <a:t> a </a:t>
            </a:r>
            <a:r>
              <a:rPr lang="fr-FR" sz="2000" dirty="0" err="1">
                <a:solidFill>
                  <a:prstClr val="black"/>
                </a:solidFill>
                <a:cs typeface="Arial" charset="0"/>
              </a:rPr>
              <a:t>meter</a:t>
            </a:r>
            <a:r>
              <a:rPr lang="fr-FR" sz="2000" dirty="0">
                <a:solidFill>
                  <a:prstClr val="black"/>
                </a:solidFill>
                <a:cs typeface="Arial" charset="0"/>
              </a:rPr>
              <a:t> </a:t>
            </a:r>
            <a:r>
              <a:rPr lang="fr-FR" sz="2000" dirty="0" err="1">
                <a:solidFill>
                  <a:prstClr val="black"/>
                </a:solidFill>
                <a:cs typeface="Arial" charset="0"/>
              </a:rPr>
              <a:t>that’s</a:t>
            </a:r>
            <a:r>
              <a:rPr lang="fr-FR" sz="2000" dirty="0">
                <a:solidFill>
                  <a:prstClr val="black"/>
                </a:solidFill>
                <a:cs typeface="Arial" charset="0"/>
              </a:rPr>
              <a:t> </a:t>
            </a:r>
            <a:r>
              <a:rPr lang="fr-FR" sz="2000" dirty="0" err="1">
                <a:solidFill>
                  <a:prstClr val="black"/>
                </a:solidFill>
                <a:cs typeface="Arial" charset="0"/>
              </a:rPr>
              <a:t>reliable</a:t>
            </a:r>
            <a:r>
              <a:rPr lang="fr-FR" sz="2000" dirty="0">
                <a:solidFill>
                  <a:prstClr val="black"/>
                </a:solidFill>
                <a:cs typeface="Arial" charset="0"/>
              </a:rPr>
              <a:t>.</a:t>
            </a:r>
          </a:p>
        </p:txBody>
      </p:sp>
    </p:spTree>
    <p:extLst>
      <p:ext uri="{BB962C8B-B14F-4D97-AF65-F5344CB8AC3E}">
        <p14:creationId xmlns:p14="http://schemas.microsoft.com/office/powerpoint/2010/main" val="14515412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628650"/>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fr-FR"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Bayer </a:t>
            </a:r>
            <a:r>
              <a:rPr lang="fr-FR" sz="6000" baseline="30000" dirty="0" err="1" smtClean="0">
                <a:solidFill>
                  <a:srgbClr val="CCECFF"/>
                </a:solidFill>
                <a:effectLst>
                  <a:outerShdw blurRad="38100" dist="38100" dir="2700000" algn="tl">
                    <a:srgbClr val="000000">
                      <a:alpha val="43137"/>
                    </a:srgbClr>
                  </a:outerShdw>
                </a:effectLst>
                <a:latin typeface="Book Antiqua" pitchFamily="18" charset="0"/>
                <a:cs typeface="Arial" charset="0"/>
              </a:rPr>
              <a:t>Health</a:t>
            </a:r>
            <a:r>
              <a:rPr lang="fr-FR"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 Care</a:t>
            </a:r>
          </a:p>
          <a:p>
            <a:pPr algn="ctr" fontAlgn="base">
              <a:lnSpc>
                <a:spcPct val="110000"/>
              </a:lnSpc>
              <a:spcBef>
                <a:spcPct val="0"/>
              </a:spcBef>
              <a:spcAft>
                <a:spcPct val="0"/>
              </a:spcAft>
              <a:defRPr/>
            </a:pPr>
            <a:endParaRPr lang="fr-FR"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endParaRPr>
          </a:p>
          <a:p>
            <a:pPr algn="ctr" fontAlgn="base">
              <a:lnSpc>
                <a:spcPct val="110000"/>
              </a:lnSpc>
              <a:spcBef>
                <a:spcPct val="0"/>
              </a:spcBef>
              <a:spcAft>
                <a:spcPct val="0"/>
              </a:spcAft>
              <a:defRPr/>
            </a:pPr>
            <a:r>
              <a:rPr lang="fr-FR" sz="6000" baseline="30000" dirty="0" err="1" smtClean="0">
                <a:solidFill>
                  <a:srgbClr val="CCECFF"/>
                </a:solidFill>
                <a:effectLst>
                  <a:outerShdw blurRad="38100" dist="38100" dir="2700000" algn="tl">
                    <a:srgbClr val="000000">
                      <a:alpha val="43137"/>
                    </a:srgbClr>
                  </a:outerShdw>
                </a:effectLst>
                <a:latin typeface="Book Antiqua" pitchFamily="18" charset="0"/>
                <a:cs typeface="Arial" charset="0"/>
              </a:rPr>
              <a:t>History</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207069219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3"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8"/>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5124" name="ZoneTexte 11"/>
          <p:cNvSpPr txBox="1">
            <a:spLocks noChangeArrowheads="1"/>
          </p:cNvSpPr>
          <p:nvPr/>
        </p:nvSpPr>
        <p:spPr bwMode="auto">
          <a:xfrm>
            <a:off x="611560" y="260648"/>
            <a:ext cx="7129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z="3200" dirty="0" smtClean="0">
                <a:solidFill>
                  <a:prstClr val="white"/>
                </a:solidFill>
                <a:latin typeface="Calibri" pitchFamily="34" charset="0"/>
              </a:rPr>
              <a:t>The </a:t>
            </a:r>
            <a:r>
              <a:rPr lang="fr-FR" sz="3200" dirty="0" err="1" smtClean="0">
                <a:solidFill>
                  <a:prstClr val="white"/>
                </a:solidFill>
                <a:latin typeface="Calibri" pitchFamily="34" charset="0"/>
              </a:rPr>
              <a:t>beginning</a:t>
            </a:r>
            <a:endParaRPr lang="fr-FR" sz="3200" dirty="0" smtClean="0">
              <a:solidFill>
                <a:prstClr val="white"/>
              </a:solidFill>
              <a:latin typeface="Calibri" pitchFamily="34" charset="0"/>
            </a:endParaRPr>
          </a:p>
        </p:txBody>
      </p:sp>
      <p:pic>
        <p:nvPicPr>
          <p:cNvPr id="1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l="1521" t="2438" r="2896" b="2533"/>
          <a:stretch>
            <a:fillRect/>
          </a:stretch>
        </p:blipFill>
        <p:spPr bwMode="auto">
          <a:xfrm>
            <a:off x="2411413" y="5373688"/>
            <a:ext cx="18923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pic>
        <p:nvPicPr>
          <p:cNvPr id="14"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48263" y="1700213"/>
            <a:ext cx="1774825"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pic>
        <p:nvPicPr>
          <p:cNvPr id="16"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67625" y="2420938"/>
            <a:ext cx="12684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pic>
        <p:nvPicPr>
          <p:cNvPr id="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l="1089" t="2834" r="3099" b="2835"/>
          <a:stretch>
            <a:fillRect/>
          </a:stretch>
        </p:blipFill>
        <p:spPr bwMode="auto">
          <a:xfrm>
            <a:off x="49213" y="1211263"/>
            <a:ext cx="1858962"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grpSp>
        <p:nvGrpSpPr>
          <p:cNvPr id="2" name="Groupe 17"/>
          <p:cNvGrpSpPr>
            <a:grpSpLocks/>
          </p:cNvGrpSpPr>
          <p:nvPr/>
        </p:nvGrpSpPr>
        <p:grpSpPr bwMode="auto">
          <a:xfrm>
            <a:off x="6443663" y="3933825"/>
            <a:ext cx="1498600" cy="971550"/>
            <a:chOff x="6039585" y="528925"/>
            <a:chExt cx="1498051" cy="2124120"/>
          </a:xfrm>
        </p:grpSpPr>
        <p:sp>
          <p:nvSpPr>
            <p:cNvPr id="28" name="Rectangle 27"/>
            <p:cNvSpPr/>
            <p:nvPr/>
          </p:nvSpPr>
          <p:spPr>
            <a:xfrm>
              <a:off x="6039585" y="528925"/>
              <a:ext cx="1498051" cy="10447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Rectangle 28"/>
            <p:cNvSpPr/>
            <p:nvPr/>
          </p:nvSpPr>
          <p:spPr>
            <a:xfrm>
              <a:off x="6039585" y="1608340"/>
              <a:ext cx="1498051" cy="10447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1899</a:t>
              </a:r>
            </a:p>
          </p:txBody>
        </p:sp>
      </p:grpSp>
      <p:grpSp>
        <p:nvGrpSpPr>
          <p:cNvPr id="3" name="Groupe 18"/>
          <p:cNvGrpSpPr>
            <a:grpSpLocks/>
          </p:cNvGrpSpPr>
          <p:nvPr/>
        </p:nvGrpSpPr>
        <p:grpSpPr bwMode="auto">
          <a:xfrm>
            <a:off x="4646613" y="2960688"/>
            <a:ext cx="1639887" cy="1260475"/>
            <a:chOff x="4241924" y="528925"/>
            <a:chExt cx="1639528" cy="1260024"/>
          </a:xfrm>
        </p:grpSpPr>
        <p:sp>
          <p:nvSpPr>
            <p:cNvPr id="26" name="Rectangle 25"/>
            <p:cNvSpPr/>
            <p:nvPr/>
          </p:nvSpPr>
          <p:spPr>
            <a:xfrm>
              <a:off x="4241924" y="528925"/>
              <a:ext cx="1498272" cy="10442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Rectangle 26"/>
            <p:cNvSpPr/>
            <p:nvPr/>
          </p:nvSpPr>
          <p:spPr>
            <a:xfrm>
              <a:off x="4383180" y="744748"/>
              <a:ext cx="1498272" cy="10442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1897</a:t>
              </a:r>
            </a:p>
          </p:txBody>
        </p:sp>
      </p:grpSp>
      <p:grpSp>
        <p:nvGrpSpPr>
          <p:cNvPr id="4" name="Groupe 19"/>
          <p:cNvGrpSpPr>
            <a:grpSpLocks/>
          </p:cNvGrpSpPr>
          <p:nvPr/>
        </p:nvGrpSpPr>
        <p:grpSpPr bwMode="auto">
          <a:xfrm>
            <a:off x="2484438" y="3068638"/>
            <a:ext cx="1574800" cy="1873250"/>
            <a:chOff x="2367177" y="528925"/>
            <a:chExt cx="1575136" cy="1872208"/>
          </a:xfrm>
        </p:grpSpPr>
        <p:sp>
          <p:nvSpPr>
            <p:cNvPr id="24" name="Rectangle 23"/>
            <p:cNvSpPr/>
            <p:nvPr/>
          </p:nvSpPr>
          <p:spPr>
            <a:xfrm>
              <a:off x="2444981" y="528925"/>
              <a:ext cx="1497332" cy="104399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Rectangle 24"/>
            <p:cNvSpPr/>
            <p:nvPr/>
          </p:nvSpPr>
          <p:spPr>
            <a:xfrm>
              <a:off x="2367177" y="1357139"/>
              <a:ext cx="1497331" cy="10439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1888</a:t>
              </a:r>
            </a:p>
          </p:txBody>
        </p:sp>
      </p:grpSp>
      <p:grpSp>
        <p:nvGrpSpPr>
          <p:cNvPr id="5" name="Groupe 20"/>
          <p:cNvGrpSpPr>
            <a:grpSpLocks/>
          </p:cNvGrpSpPr>
          <p:nvPr/>
        </p:nvGrpSpPr>
        <p:grpSpPr bwMode="auto">
          <a:xfrm>
            <a:off x="1050925" y="2781300"/>
            <a:ext cx="1498600" cy="1042988"/>
            <a:chOff x="646600" y="528925"/>
            <a:chExt cx="1498051" cy="1044000"/>
          </a:xfrm>
        </p:grpSpPr>
        <p:sp>
          <p:nvSpPr>
            <p:cNvPr id="22" name="Rectangle 21"/>
            <p:cNvSpPr/>
            <p:nvPr/>
          </p:nvSpPr>
          <p:spPr>
            <a:xfrm>
              <a:off x="646600" y="528925"/>
              <a:ext cx="1498051" cy="1044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Rectangle 22"/>
            <p:cNvSpPr/>
            <p:nvPr/>
          </p:nvSpPr>
          <p:spPr>
            <a:xfrm>
              <a:off x="646600" y="528925"/>
              <a:ext cx="1498051" cy="1044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1863</a:t>
              </a:r>
            </a:p>
          </p:txBody>
        </p:sp>
      </p:grpSp>
      <p:sp>
        <p:nvSpPr>
          <p:cNvPr id="30" name="ZoneTexte 9"/>
          <p:cNvSpPr txBox="1">
            <a:spLocks noChangeArrowheads="1"/>
          </p:cNvSpPr>
          <p:nvPr/>
        </p:nvSpPr>
        <p:spPr bwMode="auto">
          <a:xfrm>
            <a:off x="3995738" y="3752850"/>
            <a:ext cx="3101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white"/>
                </a:solidFill>
                <a:latin typeface="Calibri" pitchFamily="34" charset="0"/>
              </a:rPr>
              <a:t> Synthesinze acetylsalicylic acid</a:t>
            </a:r>
          </a:p>
        </p:txBody>
      </p:sp>
      <p:sp>
        <p:nvSpPr>
          <p:cNvPr id="31" name="ZoneTexte 10"/>
          <p:cNvSpPr txBox="1">
            <a:spLocks noChangeArrowheads="1"/>
          </p:cNvSpPr>
          <p:nvPr/>
        </p:nvSpPr>
        <p:spPr bwMode="auto">
          <a:xfrm>
            <a:off x="1187450" y="4724400"/>
            <a:ext cx="2371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mtClean="0">
                <a:solidFill>
                  <a:prstClr val="black"/>
                </a:solidFill>
                <a:latin typeface="Calibri" pitchFamily="34" charset="0"/>
              </a:rPr>
              <a:t> Antipyretic phenacetin</a:t>
            </a:r>
          </a:p>
          <a:p>
            <a:pPr algn="ctr" eaLnBrk="1" fontAlgn="base" hangingPunct="1">
              <a:spcBef>
                <a:spcPct val="0"/>
              </a:spcBef>
              <a:spcAft>
                <a:spcPct val="0"/>
              </a:spcAft>
            </a:pPr>
            <a:r>
              <a:rPr lang="fr-FR" smtClean="0">
                <a:solidFill>
                  <a:prstClr val="black"/>
                </a:solidFill>
                <a:latin typeface="Calibri" pitchFamily="34" charset="0"/>
              </a:rPr>
              <a:t>First product</a:t>
            </a:r>
          </a:p>
        </p:txBody>
      </p:sp>
      <p:sp>
        <p:nvSpPr>
          <p:cNvPr id="32" name="ZoneTexte 11"/>
          <p:cNvSpPr txBox="1">
            <a:spLocks noChangeArrowheads="1"/>
          </p:cNvSpPr>
          <p:nvPr/>
        </p:nvSpPr>
        <p:spPr bwMode="auto">
          <a:xfrm>
            <a:off x="6084888" y="4868863"/>
            <a:ext cx="2024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white"/>
                </a:solidFill>
                <a:latin typeface="Calibri" pitchFamily="34" charset="0"/>
              </a:rPr>
              <a:t> Aspirin is registred </a:t>
            </a:r>
          </a:p>
          <a:p>
            <a:pPr eaLnBrk="1" fontAlgn="base" hangingPunct="1">
              <a:spcBef>
                <a:spcPct val="0"/>
              </a:spcBef>
              <a:spcAft>
                <a:spcPct val="0"/>
              </a:spcAft>
            </a:pPr>
            <a:r>
              <a:rPr lang="fr-FR" smtClean="0">
                <a:solidFill>
                  <a:prstClr val="white"/>
                </a:solidFill>
                <a:latin typeface="Calibri" pitchFamily="34" charset="0"/>
              </a:rPr>
              <a:t>as a trademark</a:t>
            </a:r>
          </a:p>
        </p:txBody>
      </p:sp>
      <p:sp>
        <p:nvSpPr>
          <p:cNvPr id="33" name="ZoneTexte 8"/>
          <p:cNvSpPr txBox="1">
            <a:spLocks noChangeArrowheads="1"/>
          </p:cNvSpPr>
          <p:nvPr/>
        </p:nvSpPr>
        <p:spPr bwMode="auto">
          <a:xfrm>
            <a:off x="1062038" y="3489325"/>
            <a:ext cx="1298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dirty="0" smtClean="0">
                <a:solidFill>
                  <a:prstClr val="white"/>
                </a:solidFill>
                <a:latin typeface="Calibri" pitchFamily="34" charset="0"/>
              </a:rPr>
              <a:t> </a:t>
            </a:r>
            <a:r>
              <a:rPr lang="fr-FR" dirty="0" err="1" smtClean="0">
                <a:solidFill>
                  <a:prstClr val="white"/>
                </a:solidFill>
                <a:latin typeface="Calibri" pitchFamily="34" charset="0"/>
              </a:rPr>
              <a:t>Established</a:t>
            </a:r>
            <a:endParaRPr lang="fr-FR" dirty="0" smtClean="0">
              <a:solidFill>
                <a:prstClr val="white"/>
              </a:solidFill>
              <a:latin typeface="Calibri" pitchFamily="34" charset="0"/>
            </a:endParaRPr>
          </a:p>
        </p:txBody>
      </p:sp>
      <p:sp>
        <p:nvSpPr>
          <p:cNvPr id="34" name="ZoneTexte 33"/>
          <p:cNvSpPr txBox="1">
            <a:spLocks noChangeArrowheads="1"/>
          </p:cNvSpPr>
          <p:nvPr/>
        </p:nvSpPr>
        <p:spPr bwMode="auto">
          <a:xfrm>
            <a:off x="1979613" y="1557338"/>
            <a:ext cx="2562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mtClean="0">
                <a:solidFill>
                  <a:prstClr val="black"/>
                </a:solidFill>
                <a:latin typeface="Calibri" pitchFamily="34" charset="0"/>
              </a:rPr>
              <a:t>Friedrich Bayer </a:t>
            </a:r>
          </a:p>
          <a:p>
            <a:pPr eaLnBrk="1" fontAlgn="base" hangingPunct="1">
              <a:spcBef>
                <a:spcPct val="0"/>
              </a:spcBef>
              <a:spcAft>
                <a:spcPct val="0"/>
              </a:spcAft>
            </a:pPr>
            <a:r>
              <a:rPr lang="en-US" smtClean="0">
                <a:solidFill>
                  <a:prstClr val="black"/>
                </a:solidFill>
                <a:latin typeface="Calibri" pitchFamily="34" charset="0"/>
              </a:rPr>
              <a:t>Johann Friedrich Weskott</a:t>
            </a:r>
          </a:p>
        </p:txBody>
      </p:sp>
      <p:sp>
        <p:nvSpPr>
          <p:cNvPr id="35" name="ZoneTexte 34"/>
          <p:cNvSpPr txBox="1">
            <a:spLocks noChangeArrowheads="1"/>
          </p:cNvSpPr>
          <p:nvPr/>
        </p:nvSpPr>
        <p:spPr bwMode="auto">
          <a:xfrm>
            <a:off x="7019925" y="1268413"/>
            <a:ext cx="1657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smtClean="0">
                <a:solidFill>
                  <a:prstClr val="black"/>
                </a:solidFill>
                <a:latin typeface="Calibri" pitchFamily="34" charset="0"/>
              </a:rPr>
              <a:t>Felix Hoffmann </a:t>
            </a:r>
            <a:endParaRPr lang="fr-FR" smtClean="0">
              <a:solidFill>
                <a:prstClr val="black"/>
              </a:solidFill>
              <a:latin typeface="Calibri" pitchFamily="34" charset="0"/>
            </a:endParaRPr>
          </a:p>
        </p:txBody>
      </p:sp>
      <p:sp>
        <p:nvSpPr>
          <p:cNvPr id="36" name="Espace réservé du numéro de diapositive 35"/>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15</a:t>
            </a:fld>
            <a:endParaRPr lang="fr-FR">
              <a:solidFill>
                <a:prstClr val="black">
                  <a:tint val="75000"/>
                </a:prstClr>
              </a:solidFill>
            </a:endParaRPr>
          </a:p>
        </p:txBody>
      </p:sp>
    </p:spTree>
    <p:extLst>
      <p:ext uri="{BB962C8B-B14F-4D97-AF65-F5344CB8AC3E}">
        <p14:creationId xmlns:p14="http://schemas.microsoft.com/office/powerpoint/2010/main" val="4101569191"/>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30" grpId="0"/>
      <p:bldP spid="31" grpId="0"/>
      <p:bldP spid="32" grpId="0"/>
      <p:bldP spid="33"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5"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375" y="1557338"/>
            <a:ext cx="17716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8196"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9"/>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8197" name="ZoneTexte 11"/>
          <p:cNvSpPr txBox="1">
            <a:spLocks noChangeArrowheads="1"/>
          </p:cNvSpPr>
          <p:nvPr/>
        </p:nvSpPr>
        <p:spPr bwMode="auto">
          <a:xfrm>
            <a:off x="0" y="251937"/>
            <a:ext cx="8893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z="3200" dirty="0" smtClean="0">
                <a:solidFill>
                  <a:prstClr val="white"/>
                </a:solidFill>
                <a:latin typeface="Calibri" pitchFamily="34" charset="0"/>
              </a:rPr>
              <a:t>The Time of expansion</a:t>
            </a:r>
          </a:p>
        </p:txBody>
      </p:sp>
      <p:sp>
        <p:nvSpPr>
          <p:cNvPr id="42" name="Rectangle 41"/>
          <p:cNvSpPr/>
          <p:nvPr/>
        </p:nvSpPr>
        <p:spPr>
          <a:xfrm>
            <a:off x="4721225" y="2906713"/>
            <a:ext cx="1498600" cy="10445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8199" name="Groupe 35"/>
          <p:cNvGrpSpPr>
            <a:grpSpLocks/>
          </p:cNvGrpSpPr>
          <p:nvPr/>
        </p:nvGrpSpPr>
        <p:grpSpPr bwMode="auto">
          <a:xfrm>
            <a:off x="2700338" y="3141663"/>
            <a:ext cx="2303462" cy="1800225"/>
            <a:chOff x="2444262" y="528925"/>
            <a:chExt cx="2304256" cy="1800200"/>
          </a:xfrm>
        </p:grpSpPr>
        <p:sp>
          <p:nvSpPr>
            <p:cNvPr id="40" name="Rectangle 39"/>
            <p:cNvSpPr/>
            <p:nvPr/>
          </p:nvSpPr>
          <p:spPr>
            <a:xfrm>
              <a:off x="2444262" y="528925"/>
              <a:ext cx="1497528" cy="10445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1" name="Rectangle 40"/>
            <p:cNvSpPr/>
            <p:nvPr/>
          </p:nvSpPr>
          <p:spPr>
            <a:xfrm>
              <a:off x="3020723" y="1284565"/>
              <a:ext cx="1727795" cy="10445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1978-1994</a:t>
              </a:r>
            </a:p>
          </p:txBody>
        </p:sp>
      </p:grpSp>
      <p:grpSp>
        <p:nvGrpSpPr>
          <p:cNvPr id="8200" name="Groupe 36"/>
          <p:cNvGrpSpPr>
            <a:grpSpLocks/>
          </p:cNvGrpSpPr>
          <p:nvPr/>
        </p:nvGrpSpPr>
        <p:grpSpPr bwMode="auto">
          <a:xfrm>
            <a:off x="1158875" y="2582863"/>
            <a:ext cx="1717675" cy="1493837"/>
            <a:chOff x="646600" y="78933"/>
            <a:chExt cx="1717326" cy="1493992"/>
          </a:xfrm>
        </p:grpSpPr>
        <p:sp>
          <p:nvSpPr>
            <p:cNvPr id="38" name="Rectangle 37"/>
            <p:cNvSpPr/>
            <p:nvPr/>
          </p:nvSpPr>
          <p:spPr>
            <a:xfrm>
              <a:off x="646600" y="528242"/>
              <a:ext cx="1498296" cy="104468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9" name="Rectangle 38"/>
            <p:cNvSpPr/>
            <p:nvPr/>
          </p:nvSpPr>
          <p:spPr>
            <a:xfrm>
              <a:off x="865630" y="78933"/>
              <a:ext cx="1498296" cy="10446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1972</a:t>
              </a:r>
            </a:p>
          </p:txBody>
        </p:sp>
      </p:grpSp>
      <p:sp>
        <p:nvSpPr>
          <p:cNvPr id="8201" name="ZoneTexte 8"/>
          <p:cNvSpPr txBox="1">
            <a:spLocks noChangeArrowheads="1"/>
          </p:cNvSpPr>
          <p:nvPr/>
        </p:nvSpPr>
        <p:spPr bwMode="auto">
          <a:xfrm>
            <a:off x="715963" y="3338513"/>
            <a:ext cx="3009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dirty="0" err="1" smtClean="0">
                <a:solidFill>
                  <a:prstClr val="white"/>
                </a:solidFill>
                <a:latin typeface="Calibri" pitchFamily="34" charset="0"/>
              </a:rPr>
              <a:t>Compagny</a:t>
            </a:r>
            <a:r>
              <a:rPr lang="fr-FR" dirty="0" smtClean="0">
                <a:solidFill>
                  <a:prstClr val="white"/>
                </a:solidFill>
                <a:latin typeface="Calibri" pitchFamily="34" charset="0"/>
              </a:rPr>
              <a:t>  </a:t>
            </a:r>
            <a:r>
              <a:rPr lang="fr-FR" dirty="0" err="1" smtClean="0">
                <a:solidFill>
                  <a:prstClr val="white"/>
                </a:solidFill>
                <a:latin typeface="Calibri" pitchFamily="34" charset="0"/>
              </a:rPr>
              <a:t>renames</a:t>
            </a:r>
            <a:r>
              <a:rPr lang="fr-FR" dirty="0" smtClean="0">
                <a:solidFill>
                  <a:prstClr val="white"/>
                </a:solidFill>
                <a:latin typeface="Calibri" pitchFamily="34" charset="0"/>
              </a:rPr>
              <a:t> Bayer AG</a:t>
            </a:r>
          </a:p>
        </p:txBody>
      </p:sp>
      <p:grpSp>
        <p:nvGrpSpPr>
          <p:cNvPr id="4" name="Groupe 49"/>
          <p:cNvGrpSpPr>
            <a:grpSpLocks/>
          </p:cNvGrpSpPr>
          <p:nvPr/>
        </p:nvGrpSpPr>
        <p:grpSpPr bwMode="auto">
          <a:xfrm>
            <a:off x="5940425" y="4005263"/>
            <a:ext cx="1511300" cy="360362"/>
            <a:chOff x="4452158" y="-2351533"/>
            <a:chExt cx="3085478" cy="3924458"/>
          </a:xfrm>
        </p:grpSpPr>
        <p:sp>
          <p:nvSpPr>
            <p:cNvPr id="51" name="Rectangle 50"/>
            <p:cNvSpPr/>
            <p:nvPr/>
          </p:nvSpPr>
          <p:spPr>
            <a:xfrm>
              <a:off x="6040272" y="535622"/>
              <a:ext cx="1497364" cy="10373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4452158" y="-2351533"/>
              <a:ext cx="2939632" cy="10373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1989</a:t>
              </a:r>
            </a:p>
          </p:txBody>
        </p:sp>
      </p:grpSp>
      <p:sp>
        <p:nvSpPr>
          <p:cNvPr id="53" name="ZoneTexte 52"/>
          <p:cNvSpPr txBox="1">
            <a:spLocks noChangeArrowheads="1"/>
          </p:cNvSpPr>
          <p:nvPr/>
        </p:nvSpPr>
        <p:spPr bwMode="auto">
          <a:xfrm>
            <a:off x="5292725" y="1365250"/>
            <a:ext cx="3779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mtClean="0">
                <a:solidFill>
                  <a:prstClr val="black"/>
                </a:solidFill>
                <a:latin typeface="Calibri" pitchFamily="34" charset="0"/>
              </a:rPr>
              <a:t>Bayer acquieres Cooper Technicon:</a:t>
            </a:r>
          </a:p>
          <a:p>
            <a:pPr algn="ctr" eaLnBrk="1" fontAlgn="base" hangingPunct="1">
              <a:spcBef>
                <a:spcPct val="0"/>
              </a:spcBef>
              <a:spcAft>
                <a:spcPct val="0"/>
              </a:spcAft>
            </a:pPr>
            <a:r>
              <a:rPr lang="fr-FR" smtClean="0">
                <a:solidFill>
                  <a:prstClr val="black"/>
                </a:solidFill>
                <a:latin typeface="Calibri" pitchFamily="34" charset="0"/>
              </a:rPr>
              <a:t>It becomes one of the largest suppliers of diagnostics systems and reagents for clinical chemistry</a:t>
            </a:r>
          </a:p>
        </p:txBody>
      </p:sp>
      <p:sp>
        <p:nvSpPr>
          <p:cNvPr id="8204" name="ZoneTexte 10"/>
          <p:cNvSpPr txBox="1">
            <a:spLocks noChangeArrowheads="1"/>
          </p:cNvSpPr>
          <p:nvPr/>
        </p:nvSpPr>
        <p:spPr bwMode="auto">
          <a:xfrm>
            <a:off x="1450975" y="5373688"/>
            <a:ext cx="4344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dirty="0" smtClean="0">
                <a:solidFill>
                  <a:prstClr val="black"/>
                </a:solidFill>
                <a:latin typeface="Calibri" pitchFamily="34" charset="0"/>
              </a:rPr>
              <a:t> Bayer </a:t>
            </a:r>
            <a:r>
              <a:rPr lang="fr-FR" dirty="0" err="1" smtClean="0">
                <a:solidFill>
                  <a:prstClr val="black"/>
                </a:solidFill>
                <a:latin typeface="Calibri" pitchFamily="34" charset="0"/>
              </a:rPr>
              <a:t>acquires</a:t>
            </a:r>
            <a:r>
              <a:rPr lang="fr-FR" dirty="0" smtClean="0">
                <a:solidFill>
                  <a:prstClr val="black"/>
                </a:solidFill>
                <a:latin typeface="Calibri" pitchFamily="34" charset="0"/>
              </a:rPr>
              <a:t>  Miles </a:t>
            </a:r>
            <a:r>
              <a:rPr lang="fr-FR" dirty="0" err="1" smtClean="0">
                <a:solidFill>
                  <a:prstClr val="black"/>
                </a:solidFill>
                <a:latin typeface="Calibri" pitchFamily="34" charset="0"/>
              </a:rPr>
              <a:t>Laboratories</a:t>
            </a:r>
            <a:r>
              <a:rPr lang="fr-FR" dirty="0" smtClean="0">
                <a:solidFill>
                  <a:prstClr val="black"/>
                </a:solidFill>
                <a:latin typeface="Calibri" pitchFamily="34" charset="0"/>
              </a:rPr>
              <a:t> Inc.  and </a:t>
            </a:r>
          </a:p>
          <a:p>
            <a:pPr algn="ctr" eaLnBrk="1" fontAlgn="base" hangingPunct="1">
              <a:spcBef>
                <a:spcPct val="0"/>
              </a:spcBef>
              <a:spcAft>
                <a:spcPct val="0"/>
              </a:spcAft>
            </a:pPr>
            <a:r>
              <a:rPr lang="fr-FR" dirty="0" smtClean="0">
                <a:solidFill>
                  <a:prstClr val="black"/>
                </a:solidFill>
                <a:latin typeface="Calibri" pitchFamily="34" charset="0"/>
              </a:rPr>
              <a:t>Sterling </a:t>
            </a:r>
            <a:r>
              <a:rPr lang="fr-FR" dirty="0" err="1" smtClean="0">
                <a:solidFill>
                  <a:prstClr val="black"/>
                </a:solidFill>
                <a:latin typeface="Calibri" pitchFamily="34" charset="0"/>
              </a:rPr>
              <a:t>Winthrop‘s</a:t>
            </a:r>
            <a:r>
              <a:rPr lang="fr-FR" dirty="0" smtClean="0">
                <a:solidFill>
                  <a:prstClr val="black"/>
                </a:solidFill>
                <a:latin typeface="Calibri" pitchFamily="34" charset="0"/>
              </a:rPr>
              <a:t> OTC to </a:t>
            </a:r>
            <a:r>
              <a:rPr lang="fr-FR" dirty="0" err="1" smtClean="0">
                <a:solidFill>
                  <a:prstClr val="black"/>
                </a:solidFill>
                <a:latin typeface="Calibri" pitchFamily="34" charset="0"/>
              </a:rPr>
              <a:t>reestablishe</a:t>
            </a:r>
            <a:r>
              <a:rPr lang="fr-FR" dirty="0" smtClean="0">
                <a:solidFill>
                  <a:prstClr val="black"/>
                </a:solidFill>
                <a:latin typeface="Calibri" pitchFamily="34" charset="0"/>
              </a:rPr>
              <a:t> </a:t>
            </a:r>
          </a:p>
          <a:p>
            <a:pPr algn="ctr" eaLnBrk="1" fontAlgn="base" hangingPunct="1">
              <a:spcBef>
                <a:spcPct val="0"/>
              </a:spcBef>
              <a:spcAft>
                <a:spcPct val="0"/>
              </a:spcAft>
            </a:pPr>
            <a:r>
              <a:rPr lang="fr-FR" dirty="0" smtClean="0">
                <a:solidFill>
                  <a:prstClr val="black"/>
                </a:solidFill>
                <a:latin typeface="Calibri" pitchFamily="34" charset="0"/>
              </a:rPr>
              <a:t>a </a:t>
            </a:r>
            <a:r>
              <a:rPr lang="fr-FR" dirty="0" err="1" smtClean="0">
                <a:solidFill>
                  <a:prstClr val="black"/>
                </a:solidFill>
                <a:latin typeface="Calibri" pitchFamily="34" charset="0"/>
              </a:rPr>
              <a:t>presence</a:t>
            </a:r>
            <a:r>
              <a:rPr lang="fr-FR" dirty="0" smtClean="0">
                <a:solidFill>
                  <a:prstClr val="black"/>
                </a:solidFill>
                <a:latin typeface="Calibri" pitchFamily="34" charset="0"/>
              </a:rPr>
              <a:t> in </a:t>
            </a:r>
            <a:r>
              <a:rPr lang="fr-FR" dirty="0" err="1" smtClean="0">
                <a:solidFill>
                  <a:prstClr val="black"/>
                </a:solidFill>
                <a:latin typeface="Calibri" pitchFamily="34" charset="0"/>
              </a:rPr>
              <a:t>North</a:t>
            </a:r>
            <a:r>
              <a:rPr lang="fr-FR" dirty="0" smtClean="0">
                <a:solidFill>
                  <a:prstClr val="black"/>
                </a:solidFill>
                <a:latin typeface="Calibri" pitchFamily="34" charset="0"/>
              </a:rPr>
              <a:t> </a:t>
            </a:r>
            <a:r>
              <a:rPr lang="fr-FR" dirty="0" err="1" smtClean="0">
                <a:solidFill>
                  <a:prstClr val="black"/>
                </a:solidFill>
                <a:latin typeface="Calibri" pitchFamily="34" charset="0"/>
              </a:rPr>
              <a:t>America</a:t>
            </a:r>
            <a:endParaRPr lang="fr-FR" dirty="0" smtClean="0">
              <a:solidFill>
                <a:prstClr val="black"/>
              </a:solidFill>
              <a:latin typeface="Calibri" pitchFamily="34" charset="0"/>
            </a:endParaRPr>
          </a:p>
          <a:p>
            <a:pPr algn="ctr" eaLnBrk="1" fontAlgn="base" hangingPunct="1">
              <a:spcBef>
                <a:spcPct val="0"/>
              </a:spcBef>
              <a:spcAft>
                <a:spcPct val="0"/>
              </a:spcAft>
            </a:pPr>
            <a:endParaRPr lang="fr-FR" dirty="0" smtClean="0">
              <a:solidFill>
                <a:prstClr val="black"/>
              </a:solidFill>
              <a:latin typeface="Calibri" pitchFamily="34" charset="0"/>
            </a:endParaRPr>
          </a:p>
        </p:txBody>
      </p:sp>
      <p:sp>
        <p:nvSpPr>
          <p:cNvPr id="8205" name="ZoneTexte 8"/>
          <p:cNvSpPr txBox="1">
            <a:spLocks noChangeArrowheads="1"/>
          </p:cNvSpPr>
          <p:nvPr/>
        </p:nvSpPr>
        <p:spPr bwMode="auto">
          <a:xfrm>
            <a:off x="611188" y="1412875"/>
            <a:ext cx="29067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en-US" smtClean="0">
                <a:solidFill>
                  <a:prstClr val="black"/>
                </a:solidFill>
                <a:latin typeface="Calibri" pitchFamily="34" charset="0"/>
              </a:rPr>
              <a:t>The push for expansion as an</a:t>
            </a:r>
          </a:p>
          <a:p>
            <a:pPr algn="ctr" eaLnBrk="1" fontAlgn="base" hangingPunct="1">
              <a:spcBef>
                <a:spcPct val="0"/>
              </a:spcBef>
              <a:spcAft>
                <a:spcPct val="0"/>
              </a:spcAft>
            </a:pPr>
            <a:r>
              <a:rPr lang="en-US" smtClean="0">
                <a:solidFill>
                  <a:prstClr val="black"/>
                </a:solidFill>
                <a:latin typeface="Calibri" pitchFamily="34" charset="0"/>
              </a:rPr>
              <a:t> international health care </a:t>
            </a:r>
          </a:p>
          <a:p>
            <a:pPr algn="ctr" eaLnBrk="1" fontAlgn="base" hangingPunct="1">
              <a:spcBef>
                <a:spcPct val="0"/>
              </a:spcBef>
              <a:spcAft>
                <a:spcPct val="0"/>
              </a:spcAft>
            </a:pPr>
            <a:r>
              <a:rPr lang="en-US" smtClean="0">
                <a:solidFill>
                  <a:prstClr val="black"/>
                </a:solidFill>
                <a:latin typeface="Calibri" pitchFamily="34" charset="0"/>
              </a:rPr>
              <a:t>and chemicals group began.</a:t>
            </a:r>
            <a:endParaRPr lang="fr-FR" smtClean="0">
              <a:solidFill>
                <a:prstClr val="black"/>
              </a:solidFill>
              <a:latin typeface="Calibri" pitchFamily="34" charset="0"/>
            </a:endParaRPr>
          </a:p>
        </p:txBody>
      </p:sp>
      <p:pic>
        <p:nvPicPr>
          <p:cNvPr id="8206" name="Picture 13"/>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388" y="4292600"/>
            <a:ext cx="15430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Espace réservé du numéro de diapositive 20"/>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16</a:t>
            </a:fld>
            <a:endParaRPr lang="fr-FR">
              <a:solidFill>
                <a:prstClr val="black">
                  <a:tint val="75000"/>
                </a:prstClr>
              </a:solidFill>
            </a:endParaRPr>
          </a:p>
        </p:txBody>
      </p:sp>
    </p:spTree>
    <p:extLst>
      <p:ext uri="{BB962C8B-B14F-4D97-AF65-F5344CB8AC3E}">
        <p14:creationId xmlns:p14="http://schemas.microsoft.com/office/powerpoint/2010/main" val="3786462217"/>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04"/>
                                        </p:tgtEl>
                                        <p:attrNameLst>
                                          <p:attrName>style.visibility</p:attrName>
                                        </p:attrNameLst>
                                      </p:cBhvr>
                                      <p:to>
                                        <p:strVal val="visible"/>
                                      </p:to>
                                    </p:set>
                                    <p:animEffect transition="in" filter="fade">
                                      <p:cBhvr>
                                        <p:cTn id="7" dur="500"/>
                                        <p:tgtEl>
                                          <p:spTgt spid="8204"/>
                                        </p:tgtEl>
                                      </p:cBhvr>
                                    </p:animEffect>
                                  </p:childTnLst>
                                </p:cTn>
                              </p:par>
                              <p:par>
                                <p:cTn id="8" presetID="10" presetClass="entr" presetSubtype="0" fill="hold" nodeType="with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fade">
                                      <p:cBhvr>
                                        <p:cTn id="10" dur="500"/>
                                        <p:tgtEl>
                                          <p:spTgt spid="8199"/>
                                        </p:tgtEl>
                                      </p:cBhvr>
                                    </p:animEffect>
                                  </p:childTnLst>
                                </p:cTn>
                              </p:par>
                              <p:par>
                                <p:cTn id="11" presetID="10" presetClass="entr" presetSubtype="0" fill="hold" nodeType="withEffect">
                                  <p:stCondLst>
                                    <p:cond delay="0"/>
                                  </p:stCondLst>
                                  <p:childTnLst>
                                    <p:set>
                                      <p:cBhvr>
                                        <p:cTn id="12" dur="1" fill="hold">
                                          <p:stCondLst>
                                            <p:cond delay="0"/>
                                          </p:stCondLst>
                                        </p:cTn>
                                        <p:tgtEl>
                                          <p:spTgt spid="8206"/>
                                        </p:tgtEl>
                                        <p:attrNameLst>
                                          <p:attrName>style.visibility</p:attrName>
                                        </p:attrNameLst>
                                      </p:cBhvr>
                                      <p:to>
                                        <p:strVal val="visible"/>
                                      </p:to>
                                    </p:set>
                                    <p:animEffect transition="in" filter="fade">
                                      <p:cBhvr>
                                        <p:cTn id="13" dur="500"/>
                                        <p:tgtEl>
                                          <p:spTgt spid="820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2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219"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8"/>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9220" name="ZoneTexte 11"/>
          <p:cNvSpPr txBox="1">
            <a:spLocks noChangeArrowheads="1"/>
          </p:cNvSpPr>
          <p:nvPr/>
        </p:nvSpPr>
        <p:spPr bwMode="auto">
          <a:xfrm>
            <a:off x="1979613" y="333375"/>
            <a:ext cx="5472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3200" smtClean="0">
                <a:solidFill>
                  <a:prstClr val="white"/>
                </a:solidFill>
                <a:latin typeface="Calibri" pitchFamily="34" charset="0"/>
              </a:rPr>
              <a:t>Bayer Health Care History</a:t>
            </a:r>
          </a:p>
        </p:txBody>
      </p:sp>
      <p:sp>
        <p:nvSpPr>
          <p:cNvPr id="9221" name="AutoShape 2"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9222" name="AutoShape 4"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9223" name="AutoShape 10" descr="data:image/jpg;base64,/9j/4AAQSkZJRgABAQAAAQABAAD/2wBDAAkGBwgHBgkIBwgKCgkLDRYPDQwMDRsUFRAWIB0iIiAdHx8kKDQsJCYxJx8fLT0tMTU3Ojo6Iys/RD84QzQ5Ojf/2wBDAQoKCg0MDRoPDxo3JR8lNzc3Nzc3Nzc3Nzc3Nzc3Nzc3Nzc3Nzc3Nzc3Nzc3Nzc3Nzc3Nzc3Nzc3Nzc3Nzc3Nzf/wAARCAB5AHkDASIAAhEBAxEB/8QAGgABAQEBAQEBAAAAAAAAAAAAAAYHBQECBP/EAEAQAAEDAwIDBQUEBA8AAAAAAAEAAgMEBREGEgchMRNBUWFxFDI3gbMWOHKhFSJzkTM2QlJTVmKCkpSjssHE0f/EABUBAQEAAAAAAAAAAAAAAAAAAAAB/8QAFREBAQAAAAAAAAAAAAAAAAAAAAH/2gAMAwEAAhEDEQA/ANxREQEREBERAREQEREBERAREQEREBERAREQEREBEUzPrW3Q6wi0u6GqNdJgiQNb2fNhd13Z6DwQUyIiAiIgIiICIiAiLjaxur7Jpe53KLHa09O50eem/o38yEHzeNWWCyz9hdLtS0839E5+Xj1aMkL9tuu9uudGau311PU0496SKQENx1z4fNZJwz4f27UdokvuoXz1clVM/Y3tnN6HBc4jmXFwPep3Xel5NL6ljs1lq520d3ZG0RukPPL9ux+PeAdgjPccepWzjXmlfavZv09QdpnGe1/Vz+L3fzVEx7XsD2ODmkZBByCFnT+DunTaDTMfVCt2YFWZTnfjqWe7jPdj596/DwLutVJR3OyVcheLe9piyc7GkuBaPIFuR6lEV9j1rb71qOvsVNBVMqqLtO0fI1oYdjww4IcT1PeAoK5feAovws+g5OG/xc1R61X12pcvvAUX4WfQcg2IuDQS4gAcySpup19pSmqDTy32j7QHB2vLmg+bgCPzUPxYvFwu+oqLRVolLPaCz2kg43l3Rrv7IaNxHfkeC+rvozh9pOztbf5ppqpzOThO4TSHxZG04Az4jA7yg1SirKaup2VNFURVEDxlskTw5rvQheV1fR26Az19VBTQg4Mk0gY3PqViPB9t7h1HJLY6Wqdp2WQiY1RDW7e52RyMg5Z2+YOO774vOZJxCtsV/fUNsohYQYeoaSd5b55xnvxjyQan9t9K/wBYbb/mW/8Aq7NFWU1fSx1VFPHPTyjLJY3bmuHkVnNo4eaAvVP7RappKqPvMVa4lvqOo9CtAstrpbLbKe3UIc2np27Yw524gZz1+aD9qIiApPir8P7z+yb/AL2qsXI1bZnah07W2lk4gdUsDRKWbg3DgemRnp4oJ/gz8PqD9pN9RylOLfxE0p+OL67VouirA7TGnae0vqRUmFz3dqGbAdzi7pk+PiuRrDQ8mo9SWi7suDKdtvcwmIwlxftkD+u4Y6Y6FBZ93zWO8D/4xam9W/UkWxqL0LoaTSlyulZJcGVQrsYY2Es2Yc49dxz735IJDhv8XNUetV9dqXL7wFF+Fn0HJw3+LmqPWq+u1V9ToaSfiHBqsXBjWRAD2bseZxGWe9u889EVC69cdO8W6O9VnaNo6hrHdqwc2t2GJ5Hm3k75hUWmeGFtdN+l79cHX+aY9ox7nF0Tx3OPMl5x548lZ6o01btUW00NzjJaDujlZyfE7xaf+OhWaHhBe6Yvprdqgx0LzzYRIzl5ta7aUR0b9rO4P15bdN6Qmp/Z2FsNQGwtewHOXAeAawHp358FoF7sVsv9H7Ld6SOphzloeMFh8WuHNp8wVw9C6AtukGumie6qr5G7X1L2huG/zWt/kj95PiuXrLh3cdRX6W402opKKN7GNEDWPIG0YzyeBz9EEvrLhsdK0k+odN3eop/ZBvdHI/a8DOP1ZBjPoRz8VoHDG/1Wo9JwVtwwapkj4ZHgYEhafex5gjPnlR0fBmoncBc9UVE8IOdjYTn5FzyB+5aZYbPR2G1wW23RllPCMDJyXEnJJPeSSSg6CIiAiIgIiIC8PRerw9EGO8N/i5qj1qvrtWtXCvpLbSPq6+oip6eMZfJK4NaPmVkvDf4uao9ar67V8cQxUau4mW/Svbvio4Q0v2no4sL3Ox47cAeHPxKLVzBxL0fNUCFt6ia4nAdJFIxn+ItA/NVUcjJWNfG4OY4Za5pyCPEKFuPCjTFRbH01JRupanbiOpbK9zg7HIuBOCM9Rj0wuRwKu1TLQXKy1by79HyNMWT7rXFwc0eQc0n5ojTK2tpaCnfUV1RFTwM96SZ4Y0fMrjUOuNM3CvioKK8U89TK7bHGzcdxxnkcY7ispjhr+LOs6pslW+ns1CcsDeexmSG7R03uwTk9PkAtJsfDjTVkq6eso6SU1VO7cyaSoe4g4I6Zx3+CCuREQEREBERAREQEPREPRBjnDf4uao9ar67V9j7wv9z/AKqsNO6HZY9WXO/tr3zOr+1zAYg0M3yB/XPPGMdF79iGfb/7We3v34x7N2Qx/Bdn72fn0QVx7ljnBIbtR6oB6EtH+pItjKkNE6GZpS5XKsZXvqTXYJY6IM2Yc53XJz7yDOuG92h0Jq27WS/uFNHK4Rid4w1rmF20k9zXNdnPotwgqIaiNslPKyVjhkOjcHA/MLg6s0VZdVMablA5tQwYZUwnbI0eGehHkQVMae4S01h1BR3Smu88jaaQvEL4G/rciMEgjx8EGlIiICIiAiIgIiICIiAiIgIiICIiAiIgIiICIiAiIgIiICIiAiIgIiICIiAiIg//2Q==">
            <a:hlinkClick r:id="rId10"/>
          </p:cNvPr>
          <p:cNvSpPr>
            <a:spLocks noChangeAspect="1" noChangeArrowheads="1"/>
          </p:cNvSpPr>
          <p:nvPr/>
        </p:nvSpPr>
        <p:spPr bwMode="auto">
          <a:xfrm>
            <a:off x="77788" y="-547688"/>
            <a:ext cx="1152525"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grpSp>
        <p:nvGrpSpPr>
          <p:cNvPr id="9224" name="Groupe 33"/>
          <p:cNvGrpSpPr>
            <a:grpSpLocks/>
          </p:cNvGrpSpPr>
          <p:nvPr/>
        </p:nvGrpSpPr>
        <p:grpSpPr bwMode="auto">
          <a:xfrm>
            <a:off x="755650" y="3694113"/>
            <a:ext cx="1512888" cy="166687"/>
            <a:chOff x="4452158" y="-252076"/>
            <a:chExt cx="3085478" cy="1825001"/>
          </a:xfrm>
        </p:grpSpPr>
        <p:sp>
          <p:nvSpPr>
            <p:cNvPr id="21" name="Rectangle 20"/>
            <p:cNvSpPr/>
            <p:nvPr/>
          </p:nvSpPr>
          <p:spPr>
            <a:xfrm>
              <a:off x="6038605" y="530064"/>
              <a:ext cx="1499031" cy="10428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4452158" y="-252076"/>
              <a:ext cx="2939783" cy="1042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2002</a:t>
              </a:r>
            </a:p>
          </p:txBody>
        </p:sp>
      </p:grpSp>
      <p:sp>
        <p:nvSpPr>
          <p:cNvPr id="9225" name="ZoneTexte 24"/>
          <p:cNvSpPr txBox="1">
            <a:spLocks noChangeArrowheads="1"/>
          </p:cNvSpPr>
          <p:nvPr/>
        </p:nvSpPr>
        <p:spPr bwMode="auto">
          <a:xfrm>
            <a:off x="250825" y="1844675"/>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Cerivastatin withdrawal</a:t>
            </a:r>
          </a:p>
        </p:txBody>
      </p:sp>
      <p:pic>
        <p:nvPicPr>
          <p:cNvPr id="9226" name="Picture 21" descr="http://www.journaldunet.com/science/biologie/dossiers/06/0604-medicaments/images/staltor.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3465" r="5128"/>
          <a:stretch>
            <a:fillRect/>
          </a:stretch>
        </p:blipFill>
        <p:spPr bwMode="auto">
          <a:xfrm>
            <a:off x="-36513" y="4581525"/>
            <a:ext cx="2663826"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Espace réservé du numéro de diapositive 12"/>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17</a:t>
            </a:fld>
            <a:endParaRPr lang="fr-FR">
              <a:solidFill>
                <a:prstClr val="black">
                  <a:tint val="75000"/>
                </a:prstClr>
              </a:solidFill>
            </a:endParaRPr>
          </a:p>
        </p:txBody>
      </p:sp>
    </p:spTree>
    <p:extLst>
      <p:ext uri="{BB962C8B-B14F-4D97-AF65-F5344CB8AC3E}">
        <p14:creationId xmlns:p14="http://schemas.microsoft.com/office/powerpoint/2010/main" val="483348809"/>
      </p:ext>
    </p:extLst>
  </p:cSld>
  <p:clrMapOvr>
    <a:masterClrMapping/>
  </p:clrMapOvr>
  <p:transition>
    <p:pull dir="l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4"/>
          <p:cNvSpPr txBox="1">
            <a:spLocks noChangeArrowheads="1"/>
          </p:cNvSpPr>
          <p:nvPr/>
        </p:nvSpPr>
        <p:spPr bwMode="auto">
          <a:xfrm>
            <a:off x="107504" y="1355283"/>
            <a:ext cx="4176464" cy="1754326"/>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schemeClr val="bg1"/>
                </a:solidFill>
                <a:cs typeface="Arial" charset="0"/>
              </a:rPr>
              <a:t> FDA’s </a:t>
            </a:r>
            <a:r>
              <a:rPr lang="en-US" dirty="0" smtClean="0">
                <a:solidFill>
                  <a:schemeClr val="bg1"/>
                </a:solidFill>
                <a:cs typeface="Arial" charset="0"/>
              </a:rPr>
              <a:t>approval</a:t>
            </a:r>
            <a:endParaRPr lang="en-US" dirty="0">
              <a:solidFill>
                <a:schemeClr val="bg1"/>
              </a:solidFill>
              <a:cs typeface="Arial" charset="0"/>
            </a:endParaRPr>
          </a:p>
          <a:p>
            <a:pPr algn="ctr" fontAlgn="base">
              <a:spcBef>
                <a:spcPct val="0"/>
              </a:spcBef>
              <a:spcAft>
                <a:spcPct val="0"/>
              </a:spcAft>
              <a:defRPr/>
            </a:pPr>
            <a:r>
              <a:rPr lang="en-US" u="sng" dirty="0">
                <a:solidFill>
                  <a:schemeClr val="bg1"/>
                </a:solidFill>
                <a:cs typeface="Arial" charset="0"/>
              </a:rPr>
              <a:t>Indications:</a:t>
            </a:r>
          </a:p>
          <a:p>
            <a:pPr fontAlgn="base">
              <a:spcBef>
                <a:spcPct val="0"/>
              </a:spcBef>
              <a:spcAft>
                <a:spcPct val="0"/>
              </a:spcAft>
              <a:buFont typeface="Wingdings" pitchFamily="2" charset="2"/>
              <a:buChar char="§"/>
              <a:defRPr/>
            </a:pPr>
            <a:r>
              <a:rPr lang="en-US" dirty="0">
                <a:solidFill>
                  <a:schemeClr val="bg1"/>
                </a:solidFill>
                <a:cs typeface="Arial" charset="0"/>
              </a:rPr>
              <a:t>Treatment of primary hypercholesterolemia and mixed </a:t>
            </a:r>
            <a:r>
              <a:rPr lang="en-US" dirty="0" err="1">
                <a:solidFill>
                  <a:schemeClr val="bg1"/>
                </a:solidFill>
                <a:cs typeface="Arial" charset="0"/>
              </a:rPr>
              <a:t>dyslipidemia</a:t>
            </a:r>
            <a:r>
              <a:rPr lang="en-US" dirty="0">
                <a:solidFill>
                  <a:schemeClr val="bg1"/>
                </a:solidFill>
                <a:cs typeface="Arial" charset="0"/>
              </a:rPr>
              <a:t> </a:t>
            </a:r>
          </a:p>
          <a:p>
            <a:pPr fontAlgn="base">
              <a:spcBef>
                <a:spcPct val="0"/>
              </a:spcBef>
              <a:spcAft>
                <a:spcPct val="0"/>
              </a:spcAft>
              <a:buFont typeface="Wingdings" pitchFamily="2" charset="2"/>
              <a:buChar char="§"/>
              <a:defRPr/>
            </a:pPr>
            <a:r>
              <a:rPr lang="en-US" dirty="0">
                <a:solidFill>
                  <a:schemeClr val="bg1"/>
                </a:solidFill>
                <a:cs typeface="Arial" charset="0"/>
              </a:rPr>
              <a:t> Raising HDL cholesterol	</a:t>
            </a:r>
            <a:endParaRPr lang="fr-FR" dirty="0">
              <a:solidFill>
                <a:schemeClr val="bg1"/>
              </a:solidFill>
              <a:cs typeface="Arial" charset="0"/>
            </a:endParaRPr>
          </a:p>
        </p:txBody>
      </p:sp>
      <p:sp>
        <p:nvSpPr>
          <p:cNvPr id="6" name="ZoneTexte 18"/>
          <p:cNvSpPr txBox="1">
            <a:spLocks noChangeArrowheads="1"/>
          </p:cNvSpPr>
          <p:nvPr/>
        </p:nvSpPr>
        <p:spPr bwMode="auto">
          <a:xfrm>
            <a:off x="107504" y="3463840"/>
            <a:ext cx="4176464" cy="1477328"/>
          </a:xfrm>
          <a:prstGeom prst="rect">
            <a:avLst/>
          </a:prstGeom>
          <a:solidFill>
            <a:schemeClr val="tx2">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schemeClr val="bg1"/>
                </a:solidFill>
                <a:cs typeface="Arial" charset="0"/>
              </a:rPr>
              <a:t> Post-marketing surveillance</a:t>
            </a:r>
          </a:p>
          <a:p>
            <a:pPr lvl="1" fontAlgn="base">
              <a:spcBef>
                <a:spcPct val="0"/>
              </a:spcBef>
              <a:spcAft>
                <a:spcPct val="0"/>
              </a:spcAft>
              <a:buFont typeface="Arial" pitchFamily="34" charset="0"/>
              <a:buChar char="•"/>
              <a:defRPr/>
            </a:pPr>
            <a:r>
              <a:rPr lang="en-US" dirty="0">
                <a:solidFill>
                  <a:schemeClr val="bg1"/>
                </a:solidFill>
                <a:cs typeface="Arial" charset="0"/>
              </a:rPr>
              <a:t> 52 deaths reported (</a:t>
            </a:r>
            <a:r>
              <a:rPr lang="en-US" dirty="0" err="1">
                <a:solidFill>
                  <a:schemeClr val="bg1"/>
                </a:solidFill>
                <a:cs typeface="Arial" charset="0"/>
              </a:rPr>
              <a:t>rhabdomyolysis</a:t>
            </a:r>
            <a:r>
              <a:rPr lang="en-US" dirty="0">
                <a:solidFill>
                  <a:schemeClr val="bg1"/>
                </a:solidFill>
                <a:cs typeface="Arial" charset="0"/>
              </a:rPr>
              <a:t> renal failure)</a:t>
            </a:r>
          </a:p>
          <a:p>
            <a:pPr lvl="1" fontAlgn="base">
              <a:spcBef>
                <a:spcPct val="0"/>
              </a:spcBef>
              <a:spcAft>
                <a:spcPct val="0"/>
              </a:spcAft>
              <a:buFont typeface="Arial" pitchFamily="34" charset="0"/>
              <a:buChar char="•"/>
              <a:defRPr/>
            </a:pPr>
            <a:r>
              <a:rPr lang="en-US" dirty="0">
                <a:solidFill>
                  <a:schemeClr val="bg1"/>
                </a:solidFill>
                <a:cs typeface="Arial" charset="0"/>
              </a:rPr>
              <a:t> Risks if </a:t>
            </a:r>
            <a:r>
              <a:rPr lang="en-US" dirty="0" err="1">
                <a:solidFill>
                  <a:schemeClr val="bg1"/>
                </a:solidFill>
                <a:cs typeface="Arial" charset="0"/>
              </a:rPr>
              <a:t>cerivastatin</a:t>
            </a:r>
            <a:r>
              <a:rPr lang="en-US" dirty="0">
                <a:solidFill>
                  <a:schemeClr val="bg1"/>
                </a:solidFill>
                <a:cs typeface="Arial" charset="0"/>
              </a:rPr>
              <a:t> + </a:t>
            </a:r>
            <a:r>
              <a:rPr lang="en-US" dirty="0" err="1">
                <a:solidFill>
                  <a:schemeClr val="bg1"/>
                </a:solidFill>
                <a:cs typeface="Arial" charset="0"/>
              </a:rPr>
              <a:t>gemfibrozil</a:t>
            </a:r>
            <a:r>
              <a:rPr lang="en-US" dirty="0">
                <a:solidFill>
                  <a:schemeClr val="bg1"/>
                </a:solidFill>
                <a:cs typeface="Arial" charset="0"/>
              </a:rPr>
              <a:t>   	       highest dose (0.8 mg/day)</a:t>
            </a:r>
            <a:endParaRPr lang="fr-FR" dirty="0">
              <a:solidFill>
                <a:schemeClr val="bg1"/>
              </a:solidFill>
              <a:cs typeface="Arial" charset="0"/>
            </a:endParaRPr>
          </a:p>
        </p:txBody>
      </p:sp>
      <p:sp>
        <p:nvSpPr>
          <p:cNvPr id="7" name="ZoneTexte 6"/>
          <p:cNvSpPr txBox="1"/>
          <p:nvPr/>
        </p:nvSpPr>
        <p:spPr>
          <a:xfrm>
            <a:off x="179512" y="5169966"/>
            <a:ext cx="8856984" cy="92333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endParaRPr lang="en-US" dirty="0">
              <a:solidFill>
                <a:schemeClr val="bg1"/>
              </a:solidFill>
              <a:cs typeface="Arial" charset="0"/>
            </a:endParaRPr>
          </a:p>
          <a:p>
            <a:pPr algn="ctr" fontAlgn="base">
              <a:spcBef>
                <a:spcPct val="0"/>
              </a:spcBef>
              <a:spcAft>
                <a:spcPct val="0"/>
              </a:spcAft>
              <a:defRPr/>
            </a:pPr>
            <a:r>
              <a:rPr lang="en-US" dirty="0">
                <a:solidFill>
                  <a:schemeClr val="bg1"/>
                </a:solidFill>
                <a:cs typeface="Arial" charset="0"/>
              </a:rPr>
              <a:t>Withdrawn from the market worldwide in 2002</a:t>
            </a:r>
          </a:p>
          <a:p>
            <a:pPr algn="ctr" fontAlgn="base">
              <a:spcBef>
                <a:spcPct val="0"/>
              </a:spcBef>
              <a:spcAft>
                <a:spcPct val="0"/>
              </a:spcAft>
              <a:defRPr/>
            </a:pPr>
            <a:endParaRPr lang="fr-FR" dirty="0">
              <a:solidFill>
                <a:schemeClr val="bg1"/>
              </a:solidFill>
              <a:cs typeface="Arial" charset="0"/>
            </a:endParaRPr>
          </a:p>
        </p:txBody>
      </p:sp>
      <p:sp>
        <p:nvSpPr>
          <p:cNvPr id="8" name="ZoneTexte 7"/>
          <p:cNvSpPr txBox="1"/>
          <p:nvPr/>
        </p:nvSpPr>
        <p:spPr>
          <a:xfrm>
            <a:off x="2395538" y="260350"/>
            <a:ext cx="3471862" cy="646113"/>
          </a:xfrm>
          <a:prstGeom prst="rect">
            <a:avLst/>
          </a:prstGeom>
          <a:noFill/>
        </p:spPr>
        <p:txBody>
          <a:bodyPr wrap="none">
            <a:spAutoFit/>
          </a:bodyPr>
          <a:lstStyle/>
          <a:p>
            <a:pPr fontAlgn="base">
              <a:spcBef>
                <a:spcPct val="0"/>
              </a:spcBef>
              <a:spcAft>
                <a:spcPct val="0"/>
              </a:spcAft>
              <a:defRPr/>
            </a:pPr>
            <a:r>
              <a:rPr lang="fr-FR" sz="3600" dirty="0" err="1">
                <a:solidFill>
                  <a:prstClr val="white"/>
                </a:solidFill>
                <a:cs typeface="Arial" charset="0"/>
              </a:rPr>
              <a:t>Cerivastatin</a:t>
            </a:r>
            <a:r>
              <a:rPr lang="fr-FR" sz="3600" dirty="0">
                <a:solidFill>
                  <a:prstClr val="white"/>
                </a:solidFill>
                <a:cs typeface="Arial" charset="0"/>
              </a:rPr>
              <a:t> Story</a:t>
            </a:r>
          </a:p>
        </p:txBody>
      </p:sp>
      <p:sp>
        <p:nvSpPr>
          <p:cNvPr id="9" name="ZoneTexte 24"/>
          <p:cNvSpPr txBox="1">
            <a:spLocks noChangeArrowheads="1"/>
          </p:cNvSpPr>
          <p:nvPr/>
        </p:nvSpPr>
        <p:spPr bwMode="auto">
          <a:xfrm>
            <a:off x="4788024" y="1331476"/>
            <a:ext cx="4248472" cy="923330"/>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schemeClr val="bg1"/>
                </a:solidFill>
                <a:cs typeface="Arial" charset="0"/>
              </a:rPr>
              <a:t>EMA’s approval: </a:t>
            </a:r>
            <a:r>
              <a:rPr lang="fr-FR" dirty="0" err="1">
                <a:solidFill>
                  <a:schemeClr val="bg1"/>
                </a:solidFill>
                <a:cs typeface="Arial" charset="0"/>
              </a:rPr>
              <a:t>Mutual</a:t>
            </a:r>
            <a:r>
              <a:rPr lang="fr-FR" dirty="0">
                <a:solidFill>
                  <a:schemeClr val="bg1"/>
                </a:solidFill>
                <a:cs typeface="Arial" charset="0"/>
              </a:rPr>
              <a:t> Recognition</a:t>
            </a:r>
            <a:endParaRPr lang="en-US" u="sng" dirty="0">
              <a:solidFill>
                <a:schemeClr val="bg1"/>
              </a:solidFill>
              <a:cs typeface="Arial" charset="0"/>
            </a:endParaRPr>
          </a:p>
          <a:p>
            <a:pPr algn="ctr" fontAlgn="base">
              <a:spcBef>
                <a:spcPct val="0"/>
              </a:spcBef>
              <a:spcAft>
                <a:spcPct val="0"/>
              </a:spcAft>
              <a:defRPr/>
            </a:pPr>
            <a:r>
              <a:rPr lang="en-US" u="sng" dirty="0">
                <a:solidFill>
                  <a:schemeClr val="bg1"/>
                </a:solidFill>
                <a:cs typeface="Arial" charset="0"/>
              </a:rPr>
              <a:t>Indications:</a:t>
            </a:r>
          </a:p>
          <a:p>
            <a:pPr fontAlgn="base">
              <a:spcBef>
                <a:spcPct val="0"/>
              </a:spcBef>
              <a:spcAft>
                <a:spcPct val="0"/>
              </a:spcAft>
              <a:buFont typeface="Wingdings" pitchFamily="2" charset="2"/>
              <a:buChar char="§"/>
              <a:defRPr/>
            </a:pPr>
            <a:r>
              <a:rPr lang="en-US" dirty="0">
                <a:solidFill>
                  <a:schemeClr val="bg1"/>
                </a:solidFill>
                <a:cs typeface="Arial" charset="0"/>
              </a:rPr>
              <a:t> </a:t>
            </a:r>
            <a:r>
              <a:rPr lang="en-US" dirty="0" err="1">
                <a:solidFill>
                  <a:schemeClr val="bg1"/>
                </a:solidFill>
                <a:cs typeface="Arial" charset="0"/>
              </a:rPr>
              <a:t>Hyperlipidemia</a:t>
            </a:r>
            <a:r>
              <a:rPr lang="en-US" dirty="0">
                <a:solidFill>
                  <a:schemeClr val="bg1"/>
                </a:solidFill>
                <a:cs typeface="Arial" charset="0"/>
              </a:rPr>
              <a:t> (0.1 – 0.4mg/day)	</a:t>
            </a:r>
            <a:endParaRPr lang="fr-FR" dirty="0">
              <a:solidFill>
                <a:schemeClr val="bg1"/>
              </a:solidFill>
              <a:cs typeface="Arial" charset="0"/>
            </a:endParaRPr>
          </a:p>
        </p:txBody>
      </p:sp>
      <p:sp>
        <p:nvSpPr>
          <p:cNvPr id="10" name="ZoneTexte 18"/>
          <p:cNvSpPr txBox="1">
            <a:spLocks noChangeArrowheads="1"/>
          </p:cNvSpPr>
          <p:nvPr/>
        </p:nvSpPr>
        <p:spPr bwMode="auto">
          <a:xfrm>
            <a:off x="4788024" y="2632844"/>
            <a:ext cx="4248472" cy="2308324"/>
          </a:xfrm>
          <a:prstGeom prst="rect">
            <a:avLst/>
          </a:prstGeom>
          <a:solidFill>
            <a:schemeClr val="tx2">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schemeClr val="bg1"/>
                </a:solidFill>
                <a:cs typeface="Arial" charset="0"/>
              </a:rPr>
              <a:t> Post-marketing surveillance</a:t>
            </a:r>
          </a:p>
          <a:p>
            <a:pPr lvl="1" fontAlgn="base">
              <a:spcBef>
                <a:spcPct val="0"/>
              </a:spcBef>
              <a:spcAft>
                <a:spcPct val="0"/>
              </a:spcAft>
              <a:buFont typeface="Arial" pitchFamily="34" charset="0"/>
              <a:buChar char="•"/>
              <a:defRPr/>
            </a:pPr>
            <a:r>
              <a:rPr lang="en-US" dirty="0">
                <a:solidFill>
                  <a:schemeClr val="bg1"/>
                </a:solidFill>
                <a:cs typeface="Arial" charset="0"/>
              </a:rPr>
              <a:t> Portugal requested that a  full assessment of the risk-benefit of </a:t>
            </a:r>
            <a:r>
              <a:rPr lang="en-US" dirty="0" err="1">
                <a:solidFill>
                  <a:schemeClr val="bg1"/>
                </a:solidFill>
                <a:cs typeface="Arial" charset="0"/>
              </a:rPr>
              <a:t>cerivastatin</a:t>
            </a:r>
            <a:r>
              <a:rPr lang="en-US" dirty="0">
                <a:solidFill>
                  <a:schemeClr val="bg1"/>
                </a:solidFill>
                <a:cs typeface="Arial" charset="0"/>
              </a:rPr>
              <a:t> be carried out</a:t>
            </a:r>
          </a:p>
          <a:p>
            <a:pPr lvl="1" fontAlgn="base">
              <a:spcBef>
                <a:spcPct val="0"/>
              </a:spcBef>
              <a:spcAft>
                <a:spcPct val="0"/>
              </a:spcAft>
              <a:buFont typeface="Arial" pitchFamily="34" charset="0"/>
              <a:buChar char="•"/>
              <a:defRPr/>
            </a:pPr>
            <a:r>
              <a:rPr lang="en-US" dirty="0">
                <a:solidFill>
                  <a:schemeClr val="bg1"/>
                </a:solidFill>
                <a:cs typeface="Arial" charset="0"/>
              </a:rPr>
              <a:t> January 2002 the EMEA received a fax from Bayer announcing that they intended to withdraw all marketing </a:t>
            </a:r>
            <a:r>
              <a:rPr lang="en-US" dirty="0" err="1">
                <a:solidFill>
                  <a:schemeClr val="bg1"/>
                </a:solidFill>
                <a:cs typeface="Arial" charset="0"/>
              </a:rPr>
              <a:t>authorisations</a:t>
            </a:r>
            <a:r>
              <a:rPr lang="en-US" dirty="0">
                <a:solidFill>
                  <a:schemeClr val="bg1"/>
                </a:solidFill>
                <a:cs typeface="Arial" charset="0"/>
              </a:rPr>
              <a:t> for </a:t>
            </a:r>
            <a:r>
              <a:rPr lang="en-US" dirty="0" err="1">
                <a:solidFill>
                  <a:schemeClr val="bg1"/>
                </a:solidFill>
                <a:cs typeface="Arial" charset="0"/>
              </a:rPr>
              <a:t>cerivastatin</a:t>
            </a:r>
            <a:endParaRPr lang="en-US" dirty="0">
              <a:solidFill>
                <a:schemeClr val="bg1"/>
              </a:solidFill>
              <a:cs typeface="Arial" charset="0"/>
            </a:endParaRPr>
          </a:p>
        </p:txBody>
      </p: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390" t="7172" r="797" b="3813"/>
          <a:stretch>
            <a:fillRect/>
          </a:stretch>
        </p:blipFill>
        <p:spPr bwMode="auto">
          <a:xfrm>
            <a:off x="250825" y="7100888"/>
            <a:ext cx="6342063"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p:cNvSpPr txBox="1"/>
          <p:nvPr/>
        </p:nvSpPr>
        <p:spPr>
          <a:xfrm>
            <a:off x="6948488" y="8901113"/>
            <a:ext cx="2097087" cy="461962"/>
          </a:xfrm>
          <a:prstGeom prst="rect">
            <a:avLst/>
          </a:prstGeom>
          <a:noFill/>
        </p:spPr>
        <p:txBody>
          <a:bodyPr wrap="none">
            <a:spAutoFit/>
          </a:bodyPr>
          <a:lstStyle/>
          <a:p>
            <a:pPr fontAlgn="base">
              <a:spcBef>
                <a:spcPct val="0"/>
              </a:spcBef>
              <a:spcAft>
                <a:spcPct val="0"/>
              </a:spcAft>
              <a:defRPr/>
            </a:pPr>
            <a:r>
              <a:rPr lang="fr-FR" sz="2400" dirty="0">
                <a:solidFill>
                  <a:prstClr val="black"/>
                </a:solidFill>
                <a:cs typeface="Arial" charset="0"/>
              </a:rPr>
              <a:t>Stock exchange</a:t>
            </a:r>
          </a:p>
        </p:txBody>
      </p:sp>
      <p:sp>
        <p:nvSpPr>
          <p:cNvPr id="13" name="Espace réservé du numéro de diapositive 12"/>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18</a:t>
            </a:fld>
            <a:endParaRPr lang="fr-FR">
              <a:solidFill>
                <a:prstClr val="black">
                  <a:tint val="75000"/>
                </a:prstClr>
              </a:solidFill>
            </a:endParaRPr>
          </a:p>
        </p:txBody>
      </p:sp>
    </p:spTree>
    <p:extLst>
      <p:ext uri="{BB962C8B-B14F-4D97-AF65-F5344CB8AC3E}">
        <p14:creationId xmlns:p14="http://schemas.microsoft.com/office/powerpoint/2010/main" val="71955835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3.05556E-6 4.7271E-6 L -0.00382 -0.57262 " pathEditMode="relative" rAng="0" ptsTypes="AA">
                                      <p:cBhvr>
                                        <p:cTn id="34" dur="2000" fill="hold"/>
                                        <p:tgtEl>
                                          <p:spTgt spid="7"/>
                                        </p:tgtEl>
                                        <p:attrNameLst>
                                          <p:attrName>ppt_x</p:attrName>
                                          <p:attrName>ppt_y</p:attrName>
                                        </p:attrNameLst>
                                      </p:cBhvr>
                                      <p:rCtr x="-191" y="-28631"/>
                                    </p:animMotion>
                                  </p:childTnLst>
                                </p:cTn>
                              </p:par>
                              <p:par>
                                <p:cTn id="35" presetID="64" presetClass="path" presetSubtype="0" accel="50000" decel="50000" fill="hold" nodeType="withEffect">
                                  <p:stCondLst>
                                    <p:cond delay="0"/>
                                  </p:stCondLst>
                                  <p:childTnLst>
                                    <p:animMotion origin="layout" path="M -1.94444E-6 -2.96296E-6 L -0.00017 -0.65949 " pathEditMode="relative" rAng="0" ptsTypes="AA">
                                      <p:cBhvr>
                                        <p:cTn id="36" dur="2000" fill="hold"/>
                                        <p:tgtEl>
                                          <p:spTgt spid="11"/>
                                        </p:tgtEl>
                                        <p:attrNameLst>
                                          <p:attrName>ppt_x</p:attrName>
                                          <p:attrName>ppt_y</p:attrName>
                                        </p:attrNameLst>
                                      </p:cBhvr>
                                      <p:rCtr x="-17" y="-32986"/>
                                    </p:animMotion>
                                  </p:childTnLst>
                                </p:cTn>
                              </p:par>
                              <p:par>
                                <p:cTn id="37" presetID="64" presetClass="path" presetSubtype="0" accel="50000" decel="50000" fill="hold" grpId="0" nodeType="withEffect">
                                  <p:stCondLst>
                                    <p:cond delay="0"/>
                                  </p:stCondLst>
                                  <p:childTnLst>
                                    <p:animMotion origin="layout" path="M 8.33333E-7 -1.48148E-6 L -0.00434 -0.65301 " pathEditMode="relative" rAng="0" ptsTypes="AA">
                                      <p:cBhvr>
                                        <p:cTn id="38" dur="2000" fill="hold"/>
                                        <p:tgtEl>
                                          <p:spTgt spid="12"/>
                                        </p:tgtEl>
                                        <p:attrNameLst>
                                          <p:attrName>ppt_x</p:attrName>
                                          <p:attrName>ppt_y</p:attrName>
                                        </p:attrNameLst>
                                      </p:cBhvr>
                                      <p:rCtr x="-226" y="-3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67"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8"/>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1268" name="ZoneTexte 11"/>
          <p:cNvSpPr txBox="1">
            <a:spLocks noChangeArrowheads="1"/>
          </p:cNvSpPr>
          <p:nvPr/>
        </p:nvSpPr>
        <p:spPr bwMode="auto">
          <a:xfrm>
            <a:off x="1979613" y="333375"/>
            <a:ext cx="5472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3200" smtClean="0">
                <a:solidFill>
                  <a:prstClr val="white"/>
                </a:solidFill>
                <a:latin typeface="Calibri" pitchFamily="34" charset="0"/>
              </a:rPr>
              <a:t>Bayer Health Care History</a:t>
            </a:r>
          </a:p>
        </p:txBody>
      </p:sp>
      <p:grpSp>
        <p:nvGrpSpPr>
          <p:cNvPr id="2" name="Groupe 33"/>
          <p:cNvGrpSpPr>
            <a:grpSpLocks/>
          </p:cNvGrpSpPr>
          <p:nvPr/>
        </p:nvGrpSpPr>
        <p:grpSpPr bwMode="auto">
          <a:xfrm>
            <a:off x="3059113" y="3355975"/>
            <a:ext cx="1512887" cy="360363"/>
            <a:chOff x="4452158" y="-2351533"/>
            <a:chExt cx="3085478" cy="3924458"/>
          </a:xfrm>
        </p:grpSpPr>
        <p:sp>
          <p:nvSpPr>
            <p:cNvPr id="44" name="Rectangle 43"/>
            <p:cNvSpPr/>
            <p:nvPr/>
          </p:nvSpPr>
          <p:spPr>
            <a:xfrm>
              <a:off x="6038606" y="535625"/>
              <a:ext cx="1499030" cy="10373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Rectangle 44"/>
            <p:cNvSpPr/>
            <p:nvPr/>
          </p:nvSpPr>
          <p:spPr>
            <a:xfrm>
              <a:off x="4452158" y="-2351533"/>
              <a:ext cx="2939785" cy="10373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2004</a:t>
              </a:r>
            </a:p>
          </p:txBody>
        </p:sp>
      </p:grpSp>
      <p:sp>
        <p:nvSpPr>
          <p:cNvPr id="42" name="Rectangle 41"/>
          <p:cNvSpPr/>
          <p:nvPr/>
        </p:nvSpPr>
        <p:spPr>
          <a:xfrm>
            <a:off x="4721225" y="2906713"/>
            <a:ext cx="1498600" cy="10445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320" name="ZoneTexte 24"/>
          <p:cNvSpPr txBox="1">
            <a:spLocks noChangeArrowheads="1"/>
          </p:cNvSpPr>
          <p:nvPr/>
        </p:nvSpPr>
        <p:spPr bwMode="auto">
          <a:xfrm>
            <a:off x="2771775" y="2349500"/>
            <a:ext cx="694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Acquisition Roche ‘s OTC</a:t>
            </a:r>
          </a:p>
        </p:txBody>
      </p:sp>
      <p:sp>
        <p:nvSpPr>
          <p:cNvPr id="11272" name="AutoShape 2"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1273" name="AutoShape 4"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pic>
        <p:nvPicPr>
          <p:cNvPr id="13323" name="Picture 6" descr="Afficher l'image en taille réelle">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03575" y="1412875"/>
            <a:ext cx="1371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AutoShape 10" descr="data:image/jpg;base64,/9j/4AAQSkZJRgABAQAAAQABAAD/2wBDAAkGBwgHBgkIBwgKCgkLDRYPDQwMDRsUFRAWIB0iIiAdHx8kKDQsJCYxJx8fLT0tMTU3Ojo6Iys/RD84QzQ5Ojf/2wBDAQoKCg0MDRoPDxo3JR8lNzc3Nzc3Nzc3Nzc3Nzc3Nzc3Nzc3Nzc3Nzc3Nzc3Nzc3Nzc3Nzc3Nzc3Nzc3Nzc3Nzf/wAARCAB5AHkDASIAAhEBAxEB/8QAGgABAQEBAQEBAAAAAAAAAAAAAAYHBQECBP/EAEAQAAEDAwIDBQUEBA8AAAAAAAEAAgMEBREGEgchMRNBUWFxFDI3gbMWOHKhFSJzkTM2QlJTVmKCkpSjssHE0f/EABUBAQEAAAAAAAAAAAAAAAAAAAAB/8QAFREBAQAAAAAAAAAAAAAAAAAAAAH/2gAMAwEAAhEDEQA/ANxREQEREBERAREQEREBERAREQEREBERAREQEREBEUzPrW3Q6wi0u6GqNdJgiQNb2fNhd13Z6DwQUyIiAiIgIiICIiAiLjaxur7Jpe53KLHa09O50eem/o38yEHzeNWWCyz9hdLtS0839E5+Xj1aMkL9tuu9uudGau311PU0496SKQENx1z4fNZJwz4f27UdokvuoXz1clVM/Y3tnN6HBc4jmXFwPep3Xel5NL6ljs1lq520d3ZG0RukPPL9ux+PeAdgjPccepWzjXmlfavZv09QdpnGe1/Vz+L3fzVEx7XsD2ODmkZBByCFnT+DunTaDTMfVCt2YFWZTnfjqWe7jPdj596/DwLutVJR3OyVcheLe9piyc7GkuBaPIFuR6lEV9j1rb71qOvsVNBVMqqLtO0fI1oYdjww4IcT1PeAoK5feAovws+g5OG/xc1R61X12pcvvAUX4WfQcg2IuDQS4gAcySpup19pSmqDTy32j7QHB2vLmg+bgCPzUPxYvFwu+oqLRVolLPaCz2kg43l3Rrv7IaNxHfkeC+rvozh9pOztbf5ppqpzOThO4TSHxZG04Az4jA7yg1SirKaup2VNFURVEDxlskTw5rvQheV1fR26Az19VBTQg4Mk0gY3PqViPB9t7h1HJLY6Wqdp2WQiY1RDW7e52RyMg5Z2+YOO774vOZJxCtsV/fUNsohYQYeoaSd5b55xnvxjyQan9t9K/wBYbb/mW/8Aq7NFWU1fSx1VFPHPTyjLJY3bmuHkVnNo4eaAvVP7RappKqPvMVa4lvqOo9CtAstrpbLbKe3UIc2np27Yw524gZz1+aD9qIiApPir8P7z+yb/AL2qsXI1bZnah07W2lk4gdUsDRKWbg3DgemRnp4oJ/gz8PqD9pN9RylOLfxE0p+OL67VouirA7TGnae0vqRUmFz3dqGbAdzi7pk+PiuRrDQ8mo9SWi7suDKdtvcwmIwlxftkD+u4Y6Y6FBZ93zWO8D/4xam9W/UkWxqL0LoaTSlyulZJcGVQrsYY2Es2Yc49dxz735IJDhv8XNUetV9dqXL7wFF+Fn0HJw3+LmqPWq+u1V9ToaSfiHBqsXBjWRAD2bseZxGWe9u889EVC69cdO8W6O9VnaNo6hrHdqwc2t2GJ5Hm3k75hUWmeGFtdN+l79cHX+aY9ox7nF0Tx3OPMl5x548lZ6o01btUW00NzjJaDujlZyfE7xaf+OhWaHhBe6Yvprdqgx0LzzYRIzl5ta7aUR0b9rO4P15bdN6Qmp/Z2FsNQGwtewHOXAeAawHp358FoF7sVsv9H7Ld6SOphzloeMFh8WuHNp8wVw9C6AtukGumie6qr5G7X1L2huG/zWt/kj95PiuXrLh3cdRX6W402opKKN7GNEDWPIG0YzyeBz9EEvrLhsdK0k+odN3eop/ZBvdHI/a8DOP1ZBjPoRz8VoHDG/1Wo9JwVtwwapkj4ZHgYEhafex5gjPnlR0fBmoncBc9UVE8IOdjYTn5FzyB+5aZYbPR2G1wW23RllPCMDJyXEnJJPeSSSg6CIiAiIgIiIC8PRerw9EGO8N/i5qj1qvrtWtXCvpLbSPq6+oip6eMZfJK4NaPmVkvDf4uao9ar67V8cQxUau4mW/Svbvio4Q0v2no4sL3Ox47cAeHPxKLVzBxL0fNUCFt6ia4nAdJFIxn+ItA/NVUcjJWNfG4OY4Za5pyCPEKFuPCjTFRbH01JRupanbiOpbK9zg7HIuBOCM9Rj0wuRwKu1TLQXKy1by79HyNMWT7rXFwc0eQc0n5ojTK2tpaCnfUV1RFTwM96SZ4Y0fMrjUOuNM3CvioKK8U89TK7bHGzcdxxnkcY7ispjhr+LOs6pslW+ns1CcsDeexmSG7R03uwTk9PkAtJsfDjTVkq6eso6SU1VO7cyaSoe4g4I6Zx3+CCuREQEREBERAREQEPREPRBjnDf4uao9ar67V9j7wv9z/AKqsNO6HZY9WXO/tr3zOr+1zAYg0M3yB/XPPGMdF79iGfb/7We3v34x7N2Qx/Bdn72fn0QVx7ljnBIbtR6oB6EtH+pItjKkNE6GZpS5XKsZXvqTXYJY6IM2Yc53XJz7yDOuG92h0Jq27WS/uFNHK4Rid4w1rmF20k9zXNdnPotwgqIaiNslPKyVjhkOjcHA/MLg6s0VZdVMablA5tQwYZUwnbI0eGehHkQVMae4S01h1BR3Smu88jaaQvEL4G/rciMEgjx8EGlIiICIiAiIgIiICIiAiIgIiICIiAiIgIiICIiAiIgIiICIiAiIgIiICIiAiIg//2Q==">
            <a:hlinkClick r:id="rId12"/>
          </p:cNvPr>
          <p:cNvSpPr>
            <a:spLocks noChangeAspect="1" noChangeArrowheads="1"/>
          </p:cNvSpPr>
          <p:nvPr/>
        </p:nvSpPr>
        <p:spPr bwMode="auto">
          <a:xfrm>
            <a:off x="77788" y="-547688"/>
            <a:ext cx="1152525"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grpSp>
        <p:nvGrpSpPr>
          <p:cNvPr id="11276" name="Groupe 33"/>
          <p:cNvGrpSpPr>
            <a:grpSpLocks/>
          </p:cNvGrpSpPr>
          <p:nvPr/>
        </p:nvGrpSpPr>
        <p:grpSpPr bwMode="auto">
          <a:xfrm>
            <a:off x="755650" y="3694113"/>
            <a:ext cx="1512888" cy="166687"/>
            <a:chOff x="4452158" y="-252076"/>
            <a:chExt cx="3085478" cy="1825001"/>
          </a:xfrm>
        </p:grpSpPr>
        <p:sp>
          <p:nvSpPr>
            <p:cNvPr id="21" name="Rectangle 20"/>
            <p:cNvSpPr/>
            <p:nvPr/>
          </p:nvSpPr>
          <p:spPr>
            <a:xfrm>
              <a:off x="6038605" y="530064"/>
              <a:ext cx="1499031" cy="10428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4452158" y="-252076"/>
              <a:ext cx="2939783" cy="1042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2003</a:t>
              </a:r>
            </a:p>
          </p:txBody>
        </p:sp>
      </p:grpSp>
      <p:sp>
        <p:nvSpPr>
          <p:cNvPr id="11277" name="ZoneTexte 24"/>
          <p:cNvSpPr txBox="1">
            <a:spLocks noChangeArrowheads="1"/>
          </p:cNvSpPr>
          <p:nvPr/>
        </p:nvSpPr>
        <p:spPr bwMode="auto">
          <a:xfrm>
            <a:off x="0" y="4508500"/>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Cerivastatin withdrawal</a:t>
            </a:r>
          </a:p>
        </p:txBody>
      </p:sp>
      <p:pic>
        <p:nvPicPr>
          <p:cNvPr id="11278" name="Picture 21" descr="http://www.journaldunet.com/science/biologie/dossiers/06/0604-medicaments/images/staltor.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3465" r="5128"/>
          <a:stretch>
            <a:fillRect/>
          </a:stretch>
        </p:blipFill>
        <p:spPr bwMode="auto">
          <a:xfrm>
            <a:off x="-107950" y="1063625"/>
            <a:ext cx="2663825"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Espace réservé du numéro de diapositive 18"/>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19</a:t>
            </a:fld>
            <a:endParaRPr lang="fr-FR">
              <a:solidFill>
                <a:prstClr val="black">
                  <a:tint val="75000"/>
                </a:prstClr>
              </a:solidFill>
            </a:endParaRPr>
          </a:p>
        </p:txBody>
      </p:sp>
    </p:spTree>
    <p:extLst>
      <p:ext uri="{BB962C8B-B14F-4D97-AF65-F5344CB8AC3E}">
        <p14:creationId xmlns:p14="http://schemas.microsoft.com/office/powerpoint/2010/main" val="207343503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20"/>
                                        </p:tgtEl>
                                        <p:attrNameLst>
                                          <p:attrName>style.visibility</p:attrName>
                                        </p:attrNameLst>
                                      </p:cBhvr>
                                      <p:to>
                                        <p:strVal val="visible"/>
                                      </p:to>
                                    </p:set>
                                    <p:animEffect transition="in" filter="fade">
                                      <p:cBhvr>
                                        <p:cTn id="10" dur="500"/>
                                        <p:tgtEl>
                                          <p:spTgt spid="13320"/>
                                        </p:tgtEl>
                                      </p:cBhvr>
                                    </p:animEffect>
                                  </p:childTnLst>
                                </p:cTn>
                              </p:par>
                              <p:par>
                                <p:cTn id="11" presetID="10" presetClass="entr" presetSubtype="0" fill="hold" nodeType="withEffect">
                                  <p:stCondLst>
                                    <p:cond delay="0"/>
                                  </p:stCondLst>
                                  <p:childTnLst>
                                    <p:set>
                                      <p:cBhvr>
                                        <p:cTn id="12" dur="1" fill="hold">
                                          <p:stCondLst>
                                            <p:cond delay="0"/>
                                          </p:stCondLst>
                                        </p:cTn>
                                        <p:tgtEl>
                                          <p:spTgt spid="13323"/>
                                        </p:tgtEl>
                                        <p:attrNameLst>
                                          <p:attrName>style.visibility</p:attrName>
                                        </p:attrNameLst>
                                      </p:cBhvr>
                                      <p:to>
                                        <p:strVal val="visible"/>
                                      </p:to>
                                    </p:set>
                                    <p:animEffect transition="in" filter="fade">
                                      <p:cBhvr>
                                        <p:cTn id="13" dur="500"/>
                                        <p:tgtEl>
                                          <p:spTgt spid="13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ce réservé du numéro de diapositive 2"/>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7A909809-9295-4EBC-9ED1-74A5A60C8BFE}" type="slidenum">
              <a:rPr lang="en-US" sz="1600" b="1" baseline="30000" smtClean="0">
                <a:solidFill>
                  <a:prstClr val="black"/>
                </a:solidFill>
                <a:latin typeface="Arial" charset="0"/>
              </a:rPr>
              <a:pPr fontAlgn="base">
                <a:spcBef>
                  <a:spcPct val="0"/>
                </a:spcBef>
                <a:spcAft>
                  <a:spcPct val="0"/>
                </a:spcAft>
                <a:defRPr/>
              </a:pPr>
              <a:t>2</a:t>
            </a:fld>
            <a:endParaRPr lang="en-US" sz="1600" b="1" baseline="30000" smtClean="0">
              <a:solidFill>
                <a:prstClr val="black"/>
              </a:solidFill>
              <a:latin typeface="Arial" charset="0"/>
            </a:endParaRPr>
          </a:p>
        </p:txBody>
      </p:sp>
      <p:sp>
        <p:nvSpPr>
          <p:cNvPr id="18436" name="Rectangle 9"/>
          <p:cNvSpPr>
            <a:spLocks noGrp="1" noChangeArrowheads="1"/>
          </p:cNvSpPr>
          <p:nvPr>
            <p:ph type="title"/>
          </p:nvPr>
        </p:nvSpPr>
        <p:spPr>
          <a:xfrm>
            <a:off x="611188" y="260350"/>
            <a:ext cx="7772400" cy="571500"/>
          </a:xfrm>
        </p:spPr>
        <p:txBody>
          <a:bodyPr rtlCol="0">
            <a:normAutofit fontScale="90000"/>
          </a:bodyPr>
          <a:lstStyle/>
          <a:p>
            <a:pPr eaLnBrk="1" fontAlgn="auto" hangingPunct="1">
              <a:spcAft>
                <a:spcPts val="0"/>
              </a:spcAft>
              <a:defRPr/>
            </a:pPr>
            <a:r>
              <a:rPr lang="en-US" dirty="0" smtClean="0">
                <a:solidFill>
                  <a:schemeClr val="bg1"/>
                </a:solidFill>
              </a:rPr>
              <a:t>Bayer World</a:t>
            </a:r>
          </a:p>
        </p:txBody>
      </p:sp>
      <p:sp>
        <p:nvSpPr>
          <p:cNvPr id="8196" name="Text Box 10"/>
          <p:cNvSpPr txBox="1">
            <a:spLocks noChangeArrowheads="1"/>
          </p:cNvSpPr>
          <p:nvPr/>
        </p:nvSpPr>
        <p:spPr bwMode="white">
          <a:xfrm rot="-5400000">
            <a:off x="-26987" y="6403975"/>
            <a:ext cx="2476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a:solidFill>
                  <a:schemeClr val="tx1"/>
                </a:solidFill>
                <a:latin typeface="Arial" charset="0"/>
                <a:cs typeface="Arial" charset="0"/>
              </a:defRPr>
            </a:lvl1pPr>
            <a:lvl2pPr marL="742950" indent="-285750" eaLnBrk="0" hangingPunct="0">
              <a:tabLst>
                <a:tab pos="285750" algn="r"/>
              </a:tabLst>
              <a:defRPr>
                <a:solidFill>
                  <a:schemeClr val="tx1"/>
                </a:solidFill>
                <a:latin typeface="Arial" charset="0"/>
                <a:cs typeface="Arial" charset="0"/>
              </a:defRPr>
            </a:lvl2pPr>
            <a:lvl3pPr marL="1143000" indent="-228600" eaLnBrk="0" hangingPunct="0">
              <a:tabLst>
                <a:tab pos="285750" algn="r"/>
              </a:tabLst>
              <a:defRPr>
                <a:solidFill>
                  <a:schemeClr val="tx1"/>
                </a:solidFill>
                <a:latin typeface="Arial" charset="0"/>
                <a:cs typeface="Arial" charset="0"/>
              </a:defRPr>
            </a:lvl3pPr>
            <a:lvl4pPr marL="1600200" indent="-228600" eaLnBrk="0" hangingPunct="0">
              <a:tabLst>
                <a:tab pos="285750" algn="r"/>
              </a:tabLst>
              <a:defRPr>
                <a:solidFill>
                  <a:schemeClr val="tx1"/>
                </a:solidFill>
                <a:latin typeface="Arial" charset="0"/>
                <a:cs typeface="Arial" charset="0"/>
              </a:defRPr>
            </a:lvl4pPr>
            <a:lvl5pPr marL="2057400" indent="-228600" eaLnBrk="0" hangingPunct="0">
              <a:tabLst>
                <a:tab pos="28575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8575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8575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8575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85750" algn="r"/>
              </a:tabLst>
              <a:defRPr>
                <a:solidFill>
                  <a:schemeClr val="tx1"/>
                </a:solidFill>
                <a:latin typeface="Arial" charset="0"/>
                <a:cs typeface="Arial" charset="0"/>
              </a:defRPr>
            </a:lvl9pPr>
          </a:lstStyle>
          <a:p>
            <a:pPr fontAlgn="base">
              <a:lnSpc>
                <a:spcPts val="900"/>
              </a:lnSpc>
              <a:spcBef>
                <a:spcPct val="0"/>
              </a:spcBef>
              <a:spcAft>
                <a:spcPct val="0"/>
              </a:spcAft>
            </a:pPr>
            <a:r>
              <a:rPr lang="en-US" sz="800" b="1" baseline="30000" smtClean="0">
                <a:solidFill>
                  <a:srgbClr val="00417D"/>
                </a:solidFill>
              </a:rPr>
              <a:t>E0504A</a:t>
            </a:r>
          </a:p>
        </p:txBody>
      </p:sp>
      <p:pic>
        <p:nvPicPr>
          <p:cNvPr id="819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3197" b="2505"/>
          <a:stretch>
            <a:fillRect/>
          </a:stretch>
        </p:blipFill>
        <p:spPr bwMode="auto">
          <a:xfrm>
            <a:off x="468313" y="1628775"/>
            <a:ext cx="83058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Tableau 15"/>
          <p:cNvGraphicFramePr>
            <a:graphicFrameLocks noGrp="1"/>
          </p:cNvGraphicFramePr>
          <p:nvPr>
            <p:extLst>
              <p:ext uri="{D42A27DB-BD31-4B8C-83A1-F6EECF244321}">
                <p14:modId xmlns:p14="http://schemas.microsoft.com/office/powerpoint/2010/main" val="1223194779"/>
              </p:ext>
            </p:extLst>
          </p:nvPr>
        </p:nvGraphicFramePr>
        <p:xfrm>
          <a:off x="4932363" y="908050"/>
          <a:ext cx="2447925" cy="1219200"/>
        </p:xfrm>
        <a:graphic>
          <a:graphicData uri="http://schemas.openxmlformats.org/drawingml/2006/table">
            <a:tbl>
              <a:tblPr firstRow="1" bandRow="1">
                <a:tableStyleId>{5C22544A-7EE6-4342-B048-85BDC9FD1C3A}</a:tableStyleId>
              </a:tblPr>
              <a:tblGrid>
                <a:gridCol w="938371"/>
                <a:gridCol w="1509554"/>
              </a:tblGrid>
              <a:tr h="201622">
                <a:tc gridSpan="2">
                  <a:txBody>
                    <a:bodyPr/>
                    <a:lstStyle/>
                    <a:p>
                      <a:r>
                        <a:rPr lang="fr-FR" sz="1000" dirty="0" smtClean="0"/>
                        <a:t>EUROPE</a:t>
                      </a:r>
                      <a:endParaRPr lang="fr-FR" sz="1000" dirty="0"/>
                    </a:p>
                  </a:txBody>
                  <a:tcPr marL="91427" marR="91427"/>
                </a:tc>
                <a:tc hMerge="1">
                  <a:txBody>
                    <a:bodyPr/>
                    <a:lstStyle/>
                    <a:p>
                      <a:endParaRPr lang="fr-FR" sz="1000" dirty="0"/>
                    </a:p>
                  </a:txBody>
                  <a:tcPr/>
                </a:tc>
              </a:tr>
              <a:tr h="201622">
                <a:tc>
                  <a:txBody>
                    <a:bodyPr/>
                    <a:lstStyle/>
                    <a:p>
                      <a:r>
                        <a:rPr lang="fr-FR" sz="1000" dirty="0" smtClean="0"/>
                        <a:t>Sales</a:t>
                      </a:r>
                      <a:endParaRPr lang="fr-FR" sz="1000" dirty="0"/>
                    </a:p>
                  </a:txBody>
                  <a:tcPr marL="91427" marR="91427"/>
                </a:tc>
                <a:tc>
                  <a:txBody>
                    <a:bodyPr/>
                    <a:lstStyle/>
                    <a:p>
                      <a:r>
                        <a:rPr lang="fr-FR" sz="1000" dirty="0" smtClean="0"/>
                        <a:t>12</a:t>
                      </a:r>
                      <a:r>
                        <a:rPr lang="fr-FR" sz="1000" baseline="0" dirty="0" smtClean="0"/>
                        <a:t> 968 million</a:t>
                      </a:r>
                      <a:endParaRPr lang="fr-FR" sz="1000" dirty="0"/>
                    </a:p>
                  </a:txBody>
                  <a:tcPr marL="91427" marR="91427"/>
                </a:tc>
              </a:tr>
              <a:tr h="201622">
                <a:tc>
                  <a:txBody>
                    <a:bodyPr/>
                    <a:lstStyle/>
                    <a:p>
                      <a:r>
                        <a:rPr lang="fr-FR" sz="1000" dirty="0" err="1" smtClean="0"/>
                        <a:t>Employees</a:t>
                      </a:r>
                      <a:endParaRPr lang="fr-FR" sz="1000" dirty="0"/>
                    </a:p>
                  </a:txBody>
                  <a:tcPr marL="91427" marR="91427"/>
                </a:tc>
                <a:tc>
                  <a:txBody>
                    <a:bodyPr/>
                    <a:lstStyle/>
                    <a:p>
                      <a:r>
                        <a:rPr lang="fr-FR" sz="1000" dirty="0" smtClean="0"/>
                        <a:t>54 500</a:t>
                      </a:r>
                      <a:endParaRPr lang="fr-FR" sz="1000" dirty="0"/>
                    </a:p>
                  </a:txBody>
                  <a:tcPr marL="91427" marR="91427"/>
                </a:tc>
              </a:tr>
              <a:tr h="201622">
                <a:tc>
                  <a:txBody>
                    <a:bodyPr/>
                    <a:lstStyle/>
                    <a:p>
                      <a:r>
                        <a:rPr lang="fr-FR" sz="1000" dirty="0" smtClean="0"/>
                        <a:t>R&amp;D </a:t>
                      </a:r>
                      <a:r>
                        <a:rPr lang="fr-FR" sz="1000" dirty="0" err="1" smtClean="0"/>
                        <a:t>expenses</a:t>
                      </a:r>
                      <a:endParaRPr lang="fr-FR" sz="1000" dirty="0"/>
                    </a:p>
                  </a:txBody>
                  <a:tcPr marL="91427" marR="91427"/>
                </a:tc>
                <a:tc>
                  <a:txBody>
                    <a:bodyPr/>
                    <a:lstStyle/>
                    <a:p>
                      <a:r>
                        <a:rPr lang="fr-FR" sz="1000" dirty="0" smtClean="0"/>
                        <a:t>2 080 million</a:t>
                      </a:r>
                      <a:endParaRPr lang="fr-FR" sz="1000" dirty="0"/>
                    </a:p>
                  </a:txBody>
                  <a:tcPr marL="91427" marR="91427"/>
                </a:tc>
              </a:tr>
              <a:tr h="201622">
                <a:tc>
                  <a:txBody>
                    <a:bodyPr/>
                    <a:lstStyle/>
                    <a:p>
                      <a:r>
                        <a:rPr lang="fr-FR" sz="1000" dirty="0" err="1" smtClean="0"/>
                        <a:t>Companies</a:t>
                      </a:r>
                      <a:endParaRPr lang="fr-FR" sz="1000" dirty="0"/>
                    </a:p>
                  </a:txBody>
                  <a:tcPr marL="91427" marR="91427"/>
                </a:tc>
                <a:tc>
                  <a:txBody>
                    <a:bodyPr/>
                    <a:lstStyle/>
                    <a:p>
                      <a:r>
                        <a:rPr lang="fr-FR" sz="1000" dirty="0" smtClean="0"/>
                        <a:t>156</a:t>
                      </a:r>
                      <a:endParaRPr lang="fr-FR" sz="1000" dirty="0"/>
                    </a:p>
                  </a:txBody>
                  <a:tcPr marL="91427" marR="91427"/>
                </a:tc>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924314257"/>
              </p:ext>
            </p:extLst>
          </p:nvPr>
        </p:nvGraphicFramePr>
        <p:xfrm>
          <a:off x="4211638" y="5373688"/>
          <a:ext cx="2447925" cy="1219200"/>
        </p:xfrm>
        <a:graphic>
          <a:graphicData uri="http://schemas.openxmlformats.org/drawingml/2006/table">
            <a:tbl>
              <a:tblPr firstRow="1" bandRow="1">
                <a:tableStyleId>{5C22544A-7EE6-4342-B048-85BDC9FD1C3A}</a:tableStyleId>
              </a:tblPr>
              <a:tblGrid>
                <a:gridCol w="938371"/>
                <a:gridCol w="1509554"/>
              </a:tblGrid>
              <a:tr h="201622">
                <a:tc gridSpan="2">
                  <a:txBody>
                    <a:bodyPr/>
                    <a:lstStyle/>
                    <a:p>
                      <a:r>
                        <a:rPr lang="fr-FR" sz="1000" dirty="0" smtClean="0"/>
                        <a:t>ASIA</a:t>
                      </a:r>
                      <a:r>
                        <a:rPr lang="fr-FR" sz="1000" baseline="0" dirty="0" smtClean="0"/>
                        <a:t>/PACIFIC</a:t>
                      </a:r>
                      <a:endParaRPr lang="fr-FR" sz="1000" dirty="0"/>
                    </a:p>
                  </a:txBody>
                  <a:tcPr marL="91427" marR="91427"/>
                </a:tc>
                <a:tc hMerge="1">
                  <a:txBody>
                    <a:bodyPr/>
                    <a:lstStyle/>
                    <a:p>
                      <a:endParaRPr lang="fr-FR" sz="1000" dirty="0"/>
                    </a:p>
                  </a:txBody>
                  <a:tcPr/>
                </a:tc>
              </a:tr>
              <a:tr h="201622">
                <a:tc>
                  <a:txBody>
                    <a:bodyPr/>
                    <a:lstStyle/>
                    <a:p>
                      <a:r>
                        <a:rPr lang="fr-FR" sz="1000" dirty="0" smtClean="0"/>
                        <a:t>Sales</a:t>
                      </a:r>
                      <a:endParaRPr lang="fr-FR" sz="1000" dirty="0"/>
                    </a:p>
                  </a:txBody>
                  <a:tcPr marL="91427" marR="91427"/>
                </a:tc>
                <a:tc>
                  <a:txBody>
                    <a:bodyPr/>
                    <a:lstStyle/>
                    <a:p>
                      <a:r>
                        <a:rPr lang="fr-FR" sz="1000" dirty="0" smtClean="0"/>
                        <a:t>5 712</a:t>
                      </a:r>
                      <a:r>
                        <a:rPr lang="fr-FR" sz="1000" baseline="0" dirty="0" smtClean="0"/>
                        <a:t>million</a:t>
                      </a:r>
                      <a:endParaRPr lang="fr-FR" sz="1000" dirty="0"/>
                    </a:p>
                  </a:txBody>
                  <a:tcPr marL="91427" marR="91427"/>
                </a:tc>
              </a:tr>
              <a:tr h="201622">
                <a:tc>
                  <a:txBody>
                    <a:bodyPr/>
                    <a:lstStyle/>
                    <a:p>
                      <a:r>
                        <a:rPr lang="fr-FR" sz="1000" dirty="0" err="1" smtClean="0"/>
                        <a:t>Employees</a:t>
                      </a:r>
                      <a:endParaRPr lang="fr-FR" sz="1000" dirty="0"/>
                    </a:p>
                  </a:txBody>
                  <a:tcPr marL="91427" marR="91427"/>
                </a:tc>
                <a:tc>
                  <a:txBody>
                    <a:bodyPr/>
                    <a:lstStyle/>
                    <a:p>
                      <a:r>
                        <a:rPr lang="fr-FR" sz="1000" dirty="0" smtClean="0"/>
                        <a:t>21 600</a:t>
                      </a:r>
                      <a:endParaRPr lang="fr-FR" sz="1000" dirty="0"/>
                    </a:p>
                  </a:txBody>
                  <a:tcPr marL="91427" marR="91427"/>
                </a:tc>
              </a:tr>
              <a:tr h="201622">
                <a:tc>
                  <a:txBody>
                    <a:bodyPr/>
                    <a:lstStyle/>
                    <a:p>
                      <a:r>
                        <a:rPr lang="fr-FR" sz="1000" dirty="0" smtClean="0"/>
                        <a:t>R&amp;D </a:t>
                      </a:r>
                      <a:r>
                        <a:rPr lang="fr-FR" sz="1000" dirty="0" err="1" smtClean="0"/>
                        <a:t>expenses</a:t>
                      </a:r>
                      <a:endParaRPr lang="fr-FR" sz="1000" dirty="0"/>
                    </a:p>
                  </a:txBody>
                  <a:tcPr marL="91427" marR="91427"/>
                </a:tc>
                <a:tc>
                  <a:txBody>
                    <a:bodyPr/>
                    <a:lstStyle/>
                    <a:p>
                      <a:r>
                        <a:rPr lang="fr-FR" sz="1000" dirty="0" smtClean="0"/>
                        <a:t>131 million</a:t>
                      </a:r>
                      <a:endParaRPr lang="fr-FR" sz="1000" dirty="0"/>
                    </a:p>
                  </a:txBody>
                  <a:tcPr marL="91427" marR="91427"/>
                </a:tc>
              </a:tr>
              <a:tr h="201622">
                <a:tc>
                  <a:txBody>
                    <a:bodyPr/>
                    <a:lstStyle/>
                    <a:p>
                      <a:r>
                        <a:rPr lang="fr-FR" sz="1000" dirty="0" err="1" smtClean="0"/>
                        <a:t>Companies</a:t>
                      </a:r>
                      <a:endParaRPr lang="fr-FR" sz="1000" dirty="0"/>
                    </a:p>
                  </a:txBody>
                  <a:tcPr marL="91427" marR="91427"/>
                </a:tc>
                <a:tc>
                  <a:txBody>
                    <a:bodyPr/>
                    <a:lstStyle/>
                    <a:p>
                      <a:r>
                        <a:rPr lang="fr-FR" sz="1000" dirty="0" smtClean="0"/>
                        <a:t>57</a:t>
                      </a:r>
                      <a:endParaRPr lang="fr-FR" sz="1000" dirty="0"/>
                    </a:p>
                  </a:txBody>
                  <a:tcPr marL="91427" marR="91427"/>
                </a:tc>
              </a:tr>
            </a:tbl>
          </a:graphicData>
        </a:graphic>
      </p:graphicFrame>
      <p:graphicFrame>
        <p:nvGraphicFramePr>
          <p:cNvPr id="18" name="Tableau 17"/>
          <p:cNvGraphicFramePr>
            <a:graphicFrameLocks noGrp="1"/>
          </p:cNvGraphicFramePr>
          <p:nvPr>
            <p:extLst>
              <p:ext uri="{D42A27DB-BD31-4B8C-83A1-F6EECF244321}">
                <p14:modId xmlns:p14="http://schemas.microsoft.com/office/powerpoint/2010/main" val="221271372"/>
              </p:ext>
            </p:extLst>
          </p:nvPr>
        </p:nvGraphicFramePr>
        <p:xfrm>
          <a:off x="755650" y="5305425"/>
          <a:ext cx="2447925" cy="1219200"/>
        </p:xfrm>
        <a:graphic>
          <a:graphicData uri="http://schemas.openxmlformats.org/drawingml/2006/table">
            <a:tbl>
              <a:tblPr firstRow="1" bandRow="1">
                <a:tableStyleId>{5C22544A-7EE6-4342-B048-85BDC9FD1C3A}</a:tableStyleId>
              </a:tblPr>
              <a:tblGrid>
                <a:gridCol w="938371"/>
                <a:gridCol w="1509554"/>
              </a:tblGrid>
              <a:tr h="201622">
                <a:tc gridSpan="2">
                  <a:txBody>
                    <a:bodyPr/>
                    <a:lstStyle/>
                    <a:p>
                      <a:r>
                        <a:rPr lang="fr-FR" sz="1000" dirty="0" smtClean="0"/>
                        <a:t>LATIN AMERICA / AFRICA</a:t>
                      </a:r>
                      <a:r>
                        <a:rPr lang="fr-FR" sz="1000" baseline="0" dirty="0" smtClean="0"/>
                        <a:t> / MIDDLE EAST</a:t>
                      </a:r>
                      <a:endParaRPr lang="fr-FR" sz="1000" dirty="0"/>
                    </a:p>
                  </a:txBody>
                  <a:tcPr marL="91427" marR="91427"/>
                </a:tc>
                <a:tc hMerge="1">
                  <a:txBody>
                    <a:bodyPr/>
                    <a:lstStyle/>
                    <a:p>
                      <a:endParaRPr lang="fr-FR" sz="1000" dirty="0"/>
                    </a:p>
                  </a:txBody>
                  <a:tcPr/>
                </a:tc>
              </a:tr>
              <a:tr h="201622">
                <a:tc>
                  <a:txBody>
                    <a:bodyPr/>
                    <a:lstStyle/>
                    <a:p>
                      <a:r>
                        <a:rPr lang="fr-FR" sz="1000" dirty="0" smtClean="0"/>
                        <a:t>Sales</a:t>
                      </a:r>
                      <a:endParaRPr lang="fr-FR" sz="1000" dirty="0"/>
                    </a:p>
                  </a:txBody>
                  <a:tcPr marL="91427" marR="91427"/>
                </a:tc>
                <a:tc>
                  <a:txBody>
                    <a:bodyPr/>
                    <a:lstStyle/>
                    <a:p>
                      <a:r>
                        <a:rPr lang="fr-FR" sz="1000" dirty="0" smtClean="0"/>
                        <a:t>4 783</a:t>
                      </a:r>
                      <a:r>
                        <a:rPr lang="fr-FR" sz="1000" baseline="0" dirty="0" smtClean="0"/>
                        <a:t> million</a:t>
                      </a:r>
                      <a:endParaRPr lang="fr-FR" sz="1000" dirty="0"/>
                    </a:p>
                  </a:txBody>
                  <a:tcPr marL="91427" marR="91427"/>
                </a:tc>
              </a:tr>
              <a:tr h="201622">
                <a:tc>
                  <a:txBody>
                    <a:bodyPr/>
                    <a:lstStyle/>
                    <a:p>
                      <a:r>
                        <a:rPr lang="fr-FR" sz="1000" dirty="0" err="1" smtClean="0"/>
                        <a:t>Employees</a:t>
                      </a:r>
                      <a:endParaRPr lang="fr-FR" sz="1000" dirty="0"/>
                    </a:p>
                  </a:txBody>
                  <a:tcPr marL="91427" marR="91427"/>
                </a:tc>
                <a:tc>
                  <a:txBody>
                    <a:bodyPr/>
                    <a:lstStyle/>
                    <a:p>
                      <a:r>
                        <a:rPr lang="fr-FR" sz="1000" dirty="0" smtClean="0"/>
                        <a:t>16</a:t>
                      </a:r>
                      <a:r>
                        <a:rPr lang="fr-FR" sz="1000" baseline="0" dirty="0" smtClean="0"/>
                        <a:t> 000</a:t>
                      </a:r>
                      <a:endParaRPr lang="fr-FR" sz="1000" dirty="0"/>
                    </a:p>
                  </a:txBody>
                  <a:tcPr marL="91427" marR="91427"/>
                </a:tc>
              </a:tr>
              <a:tr h="201622">
                <a:tc>
                  <a:txBody>
                    <a:bodyPr/>
                    <a:lstStyle/>
                    <a:p>
                      <a:r>
                        <a:rPr lang="fr-FR" sz="1000" dirty="0" smtClean="0"/>
                        <a:t>R&amp;D </a:t>
                      </a:r>
                      <a:r>
                        <a:rPr lang="fr-FR" sz="1000" dirty="0" err="1" smtClean="0"/>
                        <a:t>expenses</a:t>
                      </a:r>
                      <a:endParaRPr lang="fr-FR" sz="1000" dirty="0"/>
                    </a:p>
                  </a:txBody>
                  <a:tcPr marL="91427" marR="91427"/>
                </a:tc>
                <a:tc>
                  <a:txBody>
                    <a:bodyPr/>
                    <a:lstStyle/>
                    <a:p>
                      <a:r>
                        <a:rPr lang="fr-FR" sz="1000" dirty="0" smtClean="0"/>
                        <a:t>28 million</a:t>
                      </a:r>
                      <a:endParaRPr lang="fr-FR" sz="1000" dirty="0"/>
                    </a:p>
                  </a:txBody>
                  <a:tcPr marL="91427" marR="91427"/>
                </a:tc>
              </a:tr>
              <a:tr h="201622">
                <a:tc>
                  <a:txBody>
                    <a:bodyPr/>
                    <a:lstStyle/>
                    <a:p>
                      <a:r>
                        <a:rPr lang="fr-FR" sz="1000" dirty="0" err="1" smtClean="0"/>
                        <a:t>Companies</a:t>
                      </a:r>
                      <a:endParaRPr lang="fr-FR" sz="1000" dirty="0"/>
                    </a:p>
                  </a:txBody>
                  <a:tcPr marL="91427" marR="91427"/>
                </a:tc>
                <a:tc>
                  <a:txBody>
                    <a:bodyPr/>
                    <a:lstStyle/>
                    <a:p>
                      <a:r>
                        <a:rPr lang="fr-FR" sz="1000" dirty="0" smtClean="0"/>
                        <a:t>45</a:t>
                      </a:r>
                      <a:endParaRPr lang="fr-FR" sz="1000" dirty="0"/>
                    </a:p>
                  </a:txBody>
                  <a:tcPr marL="91427" marR="91427"/>
                </a:tc>
              </a:tr>
            </a:tbl>
          </a:graphicData>
        </a:graphic>
      </p:graphicFrame>
      <p:graphicFrame>
        <p:nvGraphicFramePr>
          <p:cNvPr id="19" name="Tableau 18"/>
          <p:cNvGraphicFramePr>
            <a:graphicFrameLocks noGrp="1"/>
          </p:cNvGraphicFramePr>
          <p:nvPr>
            <p:extLst>
              <p:ext uri="{D42A27DB-BD31-4B8C-83A1-F6EECF244321}">
                <p14:modId xmlns:p14="http://schemas.microsoft.com/office/powerpoint/2010/main" val="2513477240"/>
              </p:ext>
            </p:extLst>
          </p:nvPr>
        </p:nvGraphicFramePr>
        <p:xfrm>
          <a:off x="250825" y="404813"/>
          <a:ext cx="2447925" cy="1219200"/>
        </p:xfrm>
        <a:graphic>
          <a:graphicData uri="http://schemas.openxmlformats.org/drawingml/2006/table">
            <a:tbl>
              <a:tblPr firstRow="1" bandRow="1">
                <a:tableStyleId>{5C22544A-7EE6-4342-B048-85BDC9FD1C3A}</a:tableStyleId>
              </a:tblPr>
              <a:tblGrid>
                <a:gridCol w="938371"/>
                <a:gridCol w="1509554"/>
              </a:tblGrid>
              <a:tr h="201622">
                <a:tc gridSpan="2">
                  <a:txBody>
                    <a:bodyPr/>
                    <a:lstStyle/>
                    <a:p>
                      <a:r>
                        <a:rPr lang="fr-FR" sz="1000" dirty="0" smtClean="0"/>
                        <a:t>NORTH AMERICA</a:t>
                      </a:r>
                      <a:endParaRPr lang="fr-FR" sz="1000" dirty="0"/>
                    </a:p>
                  </a:txBody>
                  <a:tcPr marL="91427" marR="91427"/>
                </a:tc>
                <a:tc hMerge="1">
                  <a:txBody>
                    <a:bodyPr/>
                    <a:lstStyle/>
                    <a:p>
                      <a:endParaRPr lang="fr-FR" sz="1000" dirty="0"/>
                    </a:p>
                  </a:txBody>
                  <a:tcPr/>
                </a:tc>
              </a:tr>
              <a:tr h="201622">
                <a:tc>
                  <a:txBody>
                    <a:bodyPr/>
                    <a:lstStyle/>
                    <a:p>
                      <a:r>
                        <a:rPr lang="fr-FR" sz="1000" dirty="0" smtClean="0"/>
                        <a:t>Sales</a:t>
                      </a:r>
                      <a:endParaRPr lang="fr-FR" sz="1000" dirty="0"/>
                    </a:p>
                  </a:txBody>
                  <a:tcPr marL="91427" marR="91427"/>
                </a:tc>
                <a:tc>
                  <a:txBody>
                    <a:bodyPr/>
                    <a:lstStyle/>
                    <a:p>
                      <a:r>
                        <a:rPr lang="fr-FR" sz="1000" baseline="0" dirty="0" smtClean="0"/>
                        <a:t>7 705 million</a:t>
                      </a:r>
                      <a:endParaRPr lang="fr-FR" sz="1000" dirty="0"/>
                    </a:p>
                  </a:txBody>
                  <a:tcPr marL="91427" marR="91427"/>
                </a:tc>
              </a:tr>
              <a:tr h="201622">
                <a:tc>
                  <a:txBody>
                    <a:bodyPr/>
                    <a:lstStyle/>
                    <a:p>
                      <a:r>
                        <a:rPr lang="fr-FR" sz="1000" dirty="0" err="1" smtClean="0"/>
                        <a:t>Employees</a:t>
                      </a:r>
                      <a:endParaRPr lang="fr-FR" sz="1000" dirty="0"/>
                    </a:p>
                  </a:txBody>
                  <a:tcPr marL="91427" marR="91427"/>
                </a:tc>
                <a:tc>
                  <a:txBody>
                    <a:bodyPr/>
                    <a:lstStyle/>
                    <a:p>
                      <a:r>
                        <a:rPr lang="fr-FR" sz="1000" dirty="0" smtClean="0"/>
                        <a:t>16 300</a:t>
                      </a:r>
                      <a:endParaRPr lang="fr-FR" sz="1000" dirty="0"/>
                    </a:p>
                  </a:txBody>
                  <a:tcPr marL="91427" marR="91427"/>
                </a:tc>
              </a:tr>
              <a:tr h="201622">
                <a:tc>
                  <a:txBody>
                    <a:bodyPr/>
                    <a:lstStyle/>
                    <a:p>
                      <a:r>
                        <a:rPr lang="fr-FR" sz="1000" dirty="0" smtClean="0"/>
                        <a:t>R&amp;D </a:t>
                      </a:r>
                      <a:r>
                        <a:rPr lang="fr-FR" sz="1000" dirty="0" err="1" smtClean="0"/>
                        <a:t>expenses</a:t>
                      </a:r>
                      <a:endParaRPr lang="fr-FR" sz="1000" dirty="0"/>
                    </a:p>
                  </a:txBody>
                  <a:tcPr marL="91427" marR="91427"/>
                </a:tc>
                <a:tc>
                  <a:txBody>
                    <a:bodyPr/>
                    <a:lstStyle/>
                    <a:p>
                      <a:r>
                        <a:rPr lang="fr-FR" sz="1000" dirty="0" smtClean="0"/>
                        <a:t>507 million</a:t>
                      </a:r>
                      <a:endParaRPr lang="fr-FR" sz="1000" dirty="0"/>
                    </a:p>
                  </a:txBody>
                  <a:tcPr marL="91427" marR="91427"/>
                </a:tc>
              </a:tr>
              <a:tr h="201622">
                <a:tc>
                  <a:txBody>
                    <a:bodyPr/>
                    <a:lstStyle/>
                    <a:p>
                      <a:r>
                        <a:rPr lang="fr-FR" sz="1000" dirty="0" err="1" smtClean="0"/>
                        <a:t>Companies</a:t>
                      </a:r>
                      <a:endParaRPr lang="fr-FR" sz="1000" dirty="0"/>
                    </a:p>
                  </a:txBody>
                  <a:tcPr marL="91427" marR="91427"/>
                </a:tc>
                <a:tc>
                  <a:txBody>
                    <a:bodyPr/>
                    <a:lstStyle/>
                    <a:p>
                      <a:r>
                        <a:rPr lang="fr-FR" sz="1000" dirty="0" smtClean="0"/>
                        <a:t>156</a:t>
                      </a:r>
                      <a:endParaRPr lang="fr-FR" sz="1000" dirty="0"/>
                    </a:p>
                  </a:txBody>
                  <a:tcPr marL="91427" marR="91427"/>
                </a:tc>
              </a:tr>
            </a:tbl>
          </a:graphicData>
        </a:graphic>
      </p:graphicFrame>
    </p:spTree>
    <p:extLst>
      <p:ext uri="{BB962C8B-B14F-4D97-AF65-F5344CB8AC3E}">
        <p14:creationId xmlns:p14="http://schemas.microsoft.com/office/powerpoint/2010/main" val="29363873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107950" y="44450"/>
            <a:ext cx="8229600" cy="1143000"/>
          </a:xfrm>
        </p:spPr>
        <p:txBody>
          <a:bodyPr/>
          <a:lstStyle/>
          <a:p>
            <a:pPr eaLnBrk="1" hangingPunct="1"/>
            <a:r>
              <a:rPr lang="fr-FR" dirty="0" smtClean="0">
                <a:solidFill>
                  <a:schemeClr val="bg1"/>
                </a:solidFill>
              </a:rPr>
              <a:t>2004 : Acquisition of Roche’ OTC</a:t>
            </a:r>
          </a:p>
        </p:txBody>
      </p:sp>
      <p:sp>
        <p:nvSpPr>
          <p:cNvPr id="3" name="ZoneTexte 24"/>
          <p:cNvSpPr txBox="1">
            <a:spLocks noChangeArrowheads="1"/>
          </p:cNvSpPr>
          <p:nvPr/>
        </p:nvSpPr>
        <p:spPr bwMode="auto">
          <a:xfrm>
            <a:off x="251520" y="1340768"/>
            <a:ext cx="6984776" cy="1723549"/>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fr-FR" dirty="0">
                <a:solidFill>
                  <a:schemeClr val="bg1"/>
                </a:solidFill>
                <a:cs typeface="Arial" charset="0"/>
              </a:rPr>
              <a:t> 3.6 billion </a:t>
            </a:r>
            <a:r>
              <a:rPr lang="fr-FR" dirty="0" err="1">
                <a:solidFill>
                  <a:schemeClr val="bg1"/>
                </a:solidFill>
                <a:cs typeface="Arial" charset="0"/>
              </a:rPr>
              <a:t>Swiss</a:t>
            </a:r>
            <a:r>
              <a:rPr lang="fr-FR" dirty="0">
                <a:solidFill>
                  <a:schemeClr val="bg1"/>
                </a:solidFill>
                <a:cs typeface="Arial" charset="0"/>
              </a:rPr>
              <a:t> francs = 3.7 billion Euros</a:t>
            </a:r>
          </a:p>
          <a:p>
            <a:pPr fontAlgn="base">
              <a:spcBef>
                <a:spcPct val="0"/>
              </a:spcBef>
              <a:spcAft>
                <a:spcPct val="0"/>
              </a:spcAft>
              <a:defRPr/>
            </a:pPr>
            <a:endParaRPr lang="fr-FR" dirty="0">
              <a:solidFill>
                <a:schemeClr val="bg1"/>
              </a:solidFill>
              <a:cs typeface="Arial" charset="0"/>
            </a:endParaRPr>
          </a:p>
          <a:p>
            <a:pPr fontAlgn="base">
              <a:spcBef>
                <a:spcPct val="0"/>
              </a:spcBef>
              <a:spcAft>
                <a:spcPct val="0"/>
              </a:spcAft>
              <a:buFont typeface="Wingdings" pitchFamily="2" charset="2"/>
              <a:buChar char="§"/>
              <a:defRPr/>
            </a:pPr>
            <a:r>
              <a:rPr lang="fr-FR" dirty="0">
                <a:solidFill>
                  <a:schemeClr val="bg1"/>
                </a:solidFill>
                <a:cs typeface="Arial" charset="0"/>
              </a:rPr>
              <a:t>  I</a:t>
            </a:r>
            <a:r>
              <a:rPr lang="en-US" dirty="0" err="1">
                <a:solidFill>
                  <a:schemeClr val="bg1"/>
                </a:solidFill>
                <a:cs typeface="Arial" charset="0"/>
              </a:rPr>
              <a:t>nclude</a:t>
            </a:r>
            <a:r>
              <a:rPr lang="en-US" dirty="0">
                <a:solidFill>
                  <a:schemeClr val="bg1"/>
                </a:solidFill>
                <a:cs typeface="Arial" charset="0"/>
              </a:rPr>
              <a:t> : all assets of RCH + 5 pharmaceutical production factories</a:t>
            </a:r>
          </a:p>
          <a:p>
            <a:pPr algn="ctr" fontAlgn="base">
              <a:spcBef>
                <a:spcPct val="0"/>
              </a:spcBef>
              <a:spcAft>
                <a:spcPct val="0"/>
              </a:spcAft>
              <a:defRPr/>
            </a:pPr>
            <a:r>
              <a:rPr lang="en-US" sz="1600" dirty="0">
                <a:solidFill>
                  <a:schemeClr val="bg1"/>
                </a:solidFill>
                <a:cs typeface="Arial" charset="0"/>
              </a:rPr>
              <a:t>(Germany France Argentina Morocco Indonesia)</a:t>
            </a:r>
          </a:p>
          <a:p>
            <a:pPr algn="ctr" fontAlgn="base">
              <a:spcBef>
                <a:spcPct val="0"/>
              </a:spcBef>
              <a:spcAft>
                <a:spcPct val="0"/>
              </a:spcAft>
              <a:defRPr/>
            </a:pPr>
            <a:endParaRPr lang="en-US" dirty="0">
              <a:solidFill>
                <a:schemeClr val="bg1"/>
              </a:solidFill>
              <a:cs typeface="Arial" charset="0"/>
            </a:endParaRPr>
          </a:p>
          <a:p>
            <a:pPr fontAlgn="base">
              <a:spcBef>
                <a:spcPct val="0"/>
              </a:spcBef>
              <a:spcAft>
                <a:spcPct val="0"/>
              </a:spcAft>
              <a:buFont typeface="Wingdings" pitchFamily="2" charset="2"/>
              <a:buChar char="§"/>
              <a:defRPr/>
            </a:pPr>
            <a:r>
              <a:rPr lang="en-US" dirty="0">
                <a:solidFill>
                  <a:schemeClr val="bg1"/>
                </a:solidFill>
                <a:cs typeface="Arial" charset="0"/>
              </a:rPr>
              <a:t> Roche sell its 50% stake in its joint venture with Bayer in the US	</a:t>
            </a:r>
            <a:endParaRPr lang="fr-FR" dirty="0">
              <a:solidFill>
                <a:schemeClr val="bg1"/>
              </a:solidFill>
              <a:cs typeface="Arial" charset="0"/>
            </a:endParaRPr>
          </a:p>
        </p:txBody>
      </p:sp>
      <p:sp>
        <p:nvSpPr>
          <p:cNvPr id="4" name="ZoneTexte 18"/>
          <p:cNvSpPr txBox="1">
            <a:spLocks noChangeArrowheads="1"/>
          </p:cNvSpPr>
          <p:nvPr/>
        </p:nvSpPr>
        <p:spPr bwMode="auto">
          <a:xfrm>
            <a:off x="251520" y="3212976"/>
            <a:ext cx="6984776" cy="1477328"/>
          </a:xfrm>
          <a:prstGeom prst="rect">
            <a:avLst/>
          </a:prstGeom>
          <a:solidFill>
            <a:schemeClr val="tx2">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schemeClr val="bg1"/>
                </a:solidFill>
                <a:cs typeface="Arial" charset="0"/>
              </a:rPr>
              <a:t> Analgesic, dermatological, gastrointestinal and nutritional products </a:t>
            </a:r>
          </a:p>
          <a:p>
            <a:pPr fontAlgn="base">
              <a:spcBef>
                <a:spcPct val="0"/>
              </a:spcBef>
              <a:spcAft>
                <a:spcPct val="0"/>
              </a:spcAft>
              <a:buFont typeface="Wingdings" pitchFamily="2" charset="2"/>
              <a:buChar char="§"/>
              <a:defRPr/>
            </a:pPr>
            <a:endParaRPr lang="en-US" dirty="0">
              <a:solidFill>
                <a:schemeClr val="bg1"/>
              </a:solidFill>
              <a:cs typeface="Arial" charset="0"/>
            </a:endParaRPr>
          </a:p>
          <a:p>
            <a:pPr fontAlgn="base">
              <a:spcBef>
                <a:spcPct val="0"/>
              </a:spcBef>
              <a:spcAft>
                <a:spcPct val="0"/>
              </a:spcAft>
              <a:buFont typeface="Wingdings" pitchFamily="2" charset="2"/>
              <a:buChar char="§"/>
              <a:defRPr/>
            </a:pPr>
            <a:r>
              <a:rPr lang="en-US" dirty="0">
                <a:solidFill>
                  <a:schemeClr val="bg1"/>
                </a:solidFill>
                <a:cs typeface="Arial" charset="0"/>
              </a:rPr>
              <a:t> Bayer’s Aspirin, Alka-Seltzer, Midol and One-A-Day</a:t>
            </a:r>
          </a:p>
          <a:p>
            <a:pPr fontAlgn="base">
              <a:spcBef>
                <a:spcPct val="0"/>
              </a:spcBef>
              <a:spcAft>
                <a:spcPct val="0"/>
              </a:spcAft>
              <a:buFont typeface="Wingdings" pitchFamily="2" charset="2"/>
              <a:buChar char="§"/>
              <a:defRPr/>
            </a:pPr>
            <a:endParaRPr lang="en-US" dirty="0">
              <a:solidFill>
                <a:schemeClr val="bg1"/>
              </a:solidFill>
              <a:cs typeface="Arial" charset="0"/>
            </a:endParaRPr>
          </a:p>
          <a:p>
            <a:pPr fontAlgn="base">
              <a:spcBef>
                <a:spcPct val="0"/>
              </a:spcBef>
              <a:spcAft>
                <a:spcPct val="0"/>
              </a:spcAft>
              <a:buFont typeface="Wingdings" pitchFamily="2" charset="2"/>
              <a:buChar char="§"/>
              <a:defRPr/>
            </a:pPr>
            <a:r>
              <a:rPr lang="en-US" dirty="0">
                <a:solidFill>
                  <a:schemeClr val="bg1"/>
                </a:solidFill>
                <a:cs typeface="Arial" charset="0"/>
              </a:rPr>
              <a:t> Roche’s Aleve, </a:t>
            </a:r>
            <a:r>
              <a:rPr lang="en-US" dirty="0" err="1">
                <a:solidFill>
                  <a:schemeClr val="bg1"/>
                </a:solidFill>
                <a:cs typeface="Arial" charset="0"/>
              </a:rPr>
              <a:t>Bepanthen</a:t>
            </a:r>
            <a:r>
              <a:rPr lang="en-US" dirty="0">
                <a:solidFill>
                  <a:schemeClr val="bg1"/>
                </a:solidFill>
                <a:cs typeface="Arial" charset="0"/>
              </a:rPr>
              <a:t>, </a:t>
            </a:r>
            <a:r>
              <a:rPr lang="en-US" dirty="0" err="1">
                <a:solidFill>
                  <a:schemeClr val="bg1"/>
                </a:solidFill>
                <a:cs typeface="Arial" charset="0"/>
              </a:rPr>
              <a:t>Berocca</a:t>
            </a:r>
            <a:r>
              <a:rPr lang="en-US" dirty="0">
                <a:solidFill>
                  <a:schemeClr val="bg1"/>
                </a:solidFill>
                <a:cs typeface="Arial" charset="0"/>
              </a:rPr>
              <a:t>, </a:t>
            </a:r>
            <a:r>
              <a:rPr lang="en-US" dirty="0" err="1">
                <a:solidFill>
                  <a:schemeClr val="bg1"/>
                </a:solidFill>
                <a:cs typeface="Arial" charset="0"/>
              </a:rPr>
              <a:t>Flanax</a:t>
            </a:r>
            <a:r>
              <a:rPr lang="en-US" dirty="0">
                <a:solidFill>
                  <a:schemeClr val="bg1"/>
                </a:solidFill>
                <a:cs typeface="Arial" charset="0"/>
              </a:rPr>
              <a:t>, </a:t>
            </a:r>
            <a:r>
              <a:rPr lang="en-US" dirty="0" err="1">
                <a:solidFill>
                  <a:schemeClr val="bg1"/>
                </a:solidFill>
                <a:cs typeface="Arial" charset="0"/>
              </a:rPr>
              <a:t>Redoxon</a:t>
            </a:r>
            <a:r>
              <a:rPr lang="en-US" dirty="0">
                <a:solidFill>
                  <a:schemeClr val="bg1"/>
                </a:solidFill>
                <a:cs typeface="Arial" charset="0"/>
              </a:rPr>
              <a:t>, </a:t>
            </a:r>
            <a:r>
              <a:rPr lang="en-US" dirty="0" err="1">
                <a:solidFill>
                  <a:schemeClr val="bg1"/>
                </a:solidFill>
                <a:cs typeface="Arial" charset="0"/>
              </a:rPr>
              <a:t>Rennie</a:t>
            </a:r>
            <a:r>
              <a:rPr lang="en-US" dirty="0">
                <a:solidFill>
                  <a:schemeClr val="bg1"/>
                </a:solidFill>
                <a:cs typeface="Arial" charset="0"/>
              </a:rPr>
              <a:t>, </a:t>
            </a:r>
            <a:r>
              <a:rPr lang="en-US" dirty="0" err="1">
                <a:solidFill>
                  <a:schemeClr val="bg1"/>
                </a:solidFill>
                <a:cs typeface="Arial" charset="0"/>
              </a:rPr>
              <a:t>Supradyn</a:t>
            </a:r>
            <a:endParaRPr lang="fr-FR" dirty="0">
              <a:solidFill>
                <a:schemeClr val="bg1"/>
              </a:solidFill>
              <a:cs typeface="Arial" charset="0"/>
            </a:endParaRPr>
          </a:p>
        </p:txBody>
      </p:sp>
      <p:sp>
        <p:nvSpPr>
          <p:cNvPr id="5" name="ZoneTexte 4"/>
          <p:cNvSpPr txBox="1"/>
          <p:nvPr/>
        </p:nvSpPr>
        <p:spPr>
          <a:xfrm>
            <a:off x="251520" y="4881934"/>
            <a:ext cx="6984776" cy="923330"/>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defRPr/>
            </a:pPr>
            <a:r>
              <a:rPr lang="en-US" dirty="0">
                <a:solidFill>
                  <a:schemeClr val="bg1"/>
                </a:solidFill>
                <a:cs typeface="Arial" charset="0"/>
              </a:rPr>
              <a:t> </a:t>
            </a:r>
          </a:p>
          <a:p>
            <a:pPr algn="ctr" fontAlgn="base">
              <a:spcBef>
                <a:spcPct val="0"/>
              </a:spcBef>
              <a:spcAft>
                <a:spcPct val="0"/>
              </a:spcAft>
              <a:defRPr/>
            </a:pPr>
            <a:r>
              <a:rPr lang="en-US" dirty="0">
                <a:solidFill>
                  <a:schemeClr val="bg1"/>
                </a:solidFill>
                <a:cs typeface="Arial" charset="0"/>
              </a:rPr>
              <a:t>Top three non-prescription businesses worldwide</a:t>
            </a:r>
          </a:p>
          <a:p>
            <a:pPr algn="ctr" fontAlgn="base">
              <a:spcBef>
                <a:spcPct val="0"/>
              </a:spcBef>
              <a:spcAft>
                <a:spcPct val="0"/>
              </a:spcAft>
              <a:defRPr/>
            </a:pPr>
            <a:endParaRPr lang="fr-FR" dirty="0">
              <a:solidFill>
                <a:schemeClr val="bg1"/>
              </a:solidFill>
              <a:latin typeface="Arial" charset="0"/>
              <a:cs typeface="Arial" charset="0"/>
            </a:endParaRPr>
          </a:p>
        </p:txBody>
      </p:sp>
      <p:pic>
        <p:nvPicPr>
          <p:cNvPr id="12300" name="Picture 6" descr="http://1.bp.blogspot.com/_5Sq_6VB0Z7M/TPd03MZsyNI/AAAAAAAAAP8/z2Q6QrO2Kqc/s1600/Bepanthen.jpg"/>
          <p:cNvPicPr>
            <a:picLocks noChangeAspect="1" noChangeArrowheads="1"/>
          </p:cNvPicPr>
          <p:nvPr/>
        </p:nvPicPr>
        <p:blipFill>
          <a:blip r:embed="rId3" cstate="print">
            <a:extLst>
              <a:ext uri="{28A0092B-C50C-407E-A947-70E740481C1C}">
                <a14:useLocalDpi xmlns:a14="http://schemas.microsoft.com/office/drawing/2010/main" val="0"/>
              </a:ext>
            </a:extLst>
          </a:blip>
          <a:srcRect t="28893" b="31757"/>
          <a:stretch>
            <a:fillRect/>
          </a:stretch>
        </p:blipFill>
        <p:spPr bwMode="auto">
          <a:xfrm>
            <a:off x="863600" y="5994400"/>
            <a:ext cx="21955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8" descr="http://www.superdrug.com/content/ebiz/superdrug/invt/953281/953281_l.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4081" b="25641"/>
          <a:stretch>
            <a:fillRect/>
          </a:stretch>
        </p:blipFill>
        <p:spPr bwMode="auto">
          <a:xfrm>
            <a:off x="4048125" y="5921375"/>
            <a:ext cx="23241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0" descr="http://www.chemist2go.co.uk/i/products/rennie.jpg"/>
          <p:cNvPicPr>
            <a:picLocks noChangeAspect="1" noChangeArrowheads="1"/>
          </p:cNvPicPr>
          <p:nvPr/>
        </p:nvPicPr>
        <p:blipFill>
          <a:blip r:embed="rId5" cstate="print">
            <a:extLst>
              <a:ext uri="{28A0092B-C50C-407E-A947-70E740481C1C}">
                <a14:useLocalDpi xmlns:a14="http://schemas.microsoft.com/office/drawing/2010/main" val="0"/>
              </a:ext>
            </a:extLst>
          </a:blip>
          <a:srcRect l="29282" t="25200" r="17799" b="21881"/>
          <a:stretch>
            <a:fillRect/>
          </a:stretch>
        </p:blipFill>
        <p:spPr bwMode="auto">
          <a:xfrm>
            <a:off x="7667625" y="4724400"/>
            <a:ext cx="11525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2" descr="http://www.supradyn-online.fr/images/mission/supradynJunior.gif"/>
          <p:cNvPicPr>
            <a:picLocks noChangeAspect="1" noChangeArrowheads="1"/>
          </p:cNvPicPr>
          <p:nvPr/>
        </p:nvPicPr>
        <p:blipFill>
          <a:blip r:embed="rId6" cstate="print">
            <a:extLst>
              <a:ext uri="{28A0092B-C50C-407E-A947-70E740481C1C}">
                <a14:useLocalDpi xmlns:a14="http://schemas.microsoft.com/office/drawing/2010/main" val="0"/>
              </a:ext>
            </a:extLst>
          </a:blip>
          <a:srcRect l="9933" b="38095"/>
          <a:stretch>
            <a:fillRect/>
          </a:stretch>
        </p:blipFill>
        <p:spPr bwMode="auto">
          <a:xfrm>
            <a:off x="7651750" y="3573463"/>
            <a:ext cx="1492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4" descr="http://www.marieclaire.com/cm/marieclaire/images/ub/One-a-Day-Womens-med.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88238" y="1196975"/>
            <a:ext cx="14049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16" descr="http://www.bayer.nl/ebbsc/export/sites/nl_bc_internet/nl/_galleries/images/healthcare/prod_aspirine.jpg"/>
          <p:cNvPicPr>
            <a:picLocks noChangeAspect="1" noChangeArrowheads="1"/>
          </p:cNvPicPr>
          <p:nvPr/>
        </p:nvPicPr>
        <p:blipFill>
          <a:blip r:embed="rId8" cstate="print">
            <a:extLst>
              <a:ext uri="{28A0092B-C50C-407E-A947-70E740481C1C}">
                <a14:useLocalDpi xmlns:a14="http://schemas.microsoft.com/office/drawing/2010/main" val="0"/>
              </a:ext>
            </a:extLst>
          </a:blip>
          <a:srcRect l="9785" t="4453" r="11636" b="71487"/>
          <a:stretch>
            <a:fillRect/>
          </a:stretch>
        </p:blipFill>
        <p:spPr bwMode="auto">
          <a:xfrm>
            <a:off x="7451725" y="2349500"/>
            <a:ext cx="15398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11"/>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20</a:t>
            </a:fld>
            <a:endParaRPr lang="fr-FR">
              <a:solidFill>
                <a:prstClr val="black">
                  <a:tint val="75000"/>
                </a:prstClr>
              </a:solidFill>
            </a:endParaRPr>
          </a:p>
        </p:txBody>
      </p:sp>
    </p:spTree>
    <p:extLst>
      <p:ext uri="{BB962C8B-B14F-4D97-AF65-F5344CB8AC3E}">
        <p14:creationId xmlns:p14="http://schemas.microsoft.com/office/powerpoint/2010/main" val="314162449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304"/>
                                        </p:tgtEl>
                                        <p:attrNameLst>
                                          <p:attrName>style.visibility</p:attrName>
                                        </p:attrNameLst>
                                      </p:cBhvr>
                                      <p:to>
                                        <p:strVal val="visible"/>
                                      </p:to>
                                    </p:set>
                                    <p:animEffect transition="in" filter="fade">
                                      <p:cBhvr>
                                        <p:cTn id="17" dur="500"/>
                                        <p:tgtEl>
                                          <p:spTgt spid="12304"/>
                                        </p:tgtEl>
                                      </p:cBhvr>
                                    </p:animEffect>
                                  </p:childTnLst>
                                </p:cTn>
                              </p:par>
                              <p:par>
                                <p:cTn id="18" presetID="10" presetClass="entr" presetSubtype="0" fill="hold" nodeType="withEffect">
                                  <p:stCondLst>
                                    <p:cond delay="500"/>
                                  </p:stCondLst>
                                  <p:childTnLst>
                                    <p:set>
                                      <p:cBhvr>
                                        <p:cTn id="19" dur="1" fill="hold">
                                          <p:stCondLst>
                                            <p:cond delay="0"/>
                                          </p:stCondLst>
                                        </p:cTn>
                                        <p:tgtEl>
                                          <p:spTgt spid="12305"/>
                                        </p:tgtEl>
                                        <p:attrNameLst>
                                          <p:attrName>style.visibility</p:attrName>
                                        </p:attrNameLst>
                                      </p:cBhvr>
                                      <p:to>
                                        <p:strVal val="visible"/>
                                      </p:to>
                                    </p:set>
                                    <p:animEffect transition="in" filter="fade">
                                      <p:cBhvr>
                                        <p:cTn id="20" dur="500"/>
                                        <p:tgtEl>
                                          <p:spTgt spid="1230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2300"/>
                                        </p:tgtEl>
                                        <p:attrNameLst>
                                          <p:attrName>style.visibility</p:attrName>
                                        </p:attrNameLst>
                                      </p:cBhvr>
                                      <p:to>
                                        <p:strVal val="visible"/>
                                      </p:to>
                                    </p:set>
                                    <p:animEffect transition="in" filter="fade">
                                      <p:cBhvr>
                                        <p:cTn id="25" dur="500"/>
                                        <p:tgtEl>
                                          <p:spTgt spid="12300"/>
                                        </p:tgtEl>
                                      </p:cBhvr>
                                    </p:animEffect>
                                  </p:childTnLst>
                                </p:cTn>
                              </p:par>
                              <p:par>
                                <p:cTn id="26" presetID="10" presetClass="entr" presetSubtype="0" fill="hold" nodeType="withEffect">
                                  <p:stCondLst>
                                    <p:cond delay="500"/>
                                  </p:stCondLst>
                                  <p:childTnLst>
                                    <p:set>
                                      <p:cBhvr>
                                        <p:cTn id="27" dur="1" fill="hold">
                                          <p:stCondLst>
                                            <p:cond delay="0"/>
                                          </p:stCondLst>
                                        </p:cTn>
                                        <p:tgtEl>
                                          <p:spTgt spid="12301"/>
                                        </p:tgtEl>
                                        <p:attrNameLst>
                                          <p:attrName>style.visibility</p:attrName>
                                        </p:attrNameLst>
                                      </p:cBhvr>
                                      <p:to>
                                        <p:strVal val="visible"/>
                                      </p:to>
                                    </p:set>
                                    <p:animEffect transition="in" filter="fade">
                                      <p:cBhvr>
                                        <p:cTn id="28" dur="500"/>
                                        <p:tgtEl>
                                          <p:spTgt spid="12301"/>
                                        </p:tgtEl>
                                      </p:cBhvr>
                                    </p:animEffect>
                                  </p:childTnLst>
                                </p:cTn>
                              </p:par>
                              <p:par>
                                <p:cTn id="29" presetID="10" presetClass="entr" presetSubtype="0" fill="hold" nodeType="withEffect">
                                  <p:stCondLst>
                                    <p:cond delay="1000"/>
                                  </p:stCondLst>
                                  <p:childTnLst>
                                    <p:set>
                                      <p:cBhvr>
                                        <p:cTn id="30" dur="1" fill="hold">
                                          <p:stCondLst>
                                            <p:cond delay="0"/>
                                          </p:stCondLst>
                                        </p:cTn>
                                        <p:tgtEl>
                                          <p:spTgt spid="12302"/>
                                        </p:tgtEl>
                                        <p:attrNameLst>
                                          <p:attrName>style.visibility</p:attrName>
                                        </p:attrNameLst>
                                      </p:cBhvr>
                                      <p:to>
                                        <p:strVal val="visible"/>
                                      </p:to>
                                    </p:set>
                                    <p:animEffect transition="in" filter="fade">
                                      <p:cBhvr>
                                        <p:cTn id="31" dur="500"/>
                                        <p:tgtEl>
                                          <p:spTgt spid="12302"/>
                                        </p:tgtEl>
                                      </p:cBhvr>
                                    </p:animEffect>
                                  </p:childTnLst>
                                </p:cTn>
                              </p:par>
                              <p:par>
                                <p:cTn id="32" presetID="10" presetClass="entr" presetSubtype="0" fill="hold" nodeType="withEffect">
                                  <p:stCondLst>
                                    <p:cond delay="1500"/>
                                  </p:stCondLst>
                                  <p:childTnLst>
                                    <p:set>
                                      <p:cBhvr>
                                        <p:cTn id="33" dur="1" fill="hold">
                                          <p:stCondLst>
                                            <p:cond delay="0"/>
                                          </p:stCondLst>
                                        </p:cTn>
                                        <p:tgtEl>
                                          <p:spTgt spid="12303"/>
                                        </p:tgtEl>
                                        <p:attrNameLst>
                                          <p:attrName>style.visibility</p:attrName>
                                        </p:attrNameLst>
                                      </p:cBhvr>
                                      <p:to>
                                        <p:strVal val="visible"/>
                                      </p:to>
                                    </p:set>
                                    <p:animEffect transition="in" filter="fade">
                                      <p:cBhvr>
                                        <p:cTn id="34" dur="500"/>
                                        <p:tgtEl>
                                          <p:spTgt spid="123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1008054"/>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fr-FR"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Bayer Consumer </a:t>
            </a:r>
            <a:r>
              <a:rPr lang="fr-FR" sz="6000" baseline="30000" dirty="0" err="1" smtClean="0">
                <a:solidFill>
                  <a:srgbClr val="CCECFF"/>
                </a:solidFill>
                <a:effectLst>
                  <a:outerShdw blurRad="38100" dist="38100" dir="2700000" algn="tl">
                    <a:srgbClr val="000000">
                      <a:alpha val="43137"/>
                    </a:srgbClr>
                  </a:outerShdw>
                </a:effectLst>
                <a:latin typeface="Book Antiqua" pitchFamily="18" charset="0"/>
                <a:cs typeface="Arial" charset="0"/>
              </a:rPr>
              <a:t>Health</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81590320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9BACBDBC-91E8-4687-9A48-B2E2314DC424}" type="slidenum">
              <a:rPr lang="en-US" sz="1600" b="1" baseline="30000" smtClean="0">
                <a:solidFill>
                  <a:prstClr val="black"/>
                </a:solidFill>
                <a:latin typeface="Arial" charset="0"/>
              </a:rPr>
              <a:pPr fontAlgn="base">
                <a:spcBef>
                  <a:spcPct val="0"/>
                </a:spcBef>
                <a:spcAft>
                  <a:spcPct val="0"/>
                </a:spcAft>
                <a:defRPr/>
              </a:pPr>
              <a:t>22</a:t>
            </a:fld>
            <a:endParaRPr lang="en-US" sz="1600" b="1" baseline="30000" smtClean="0">
              <a:solidFill>
                <a:prstClr val="black"/>
              </a:solidFill>
              <a:latin typeface="Arial" charset="0"/>
            </a:endParaRPr>
          </a:p>
        </p:txBody>
      </p:sp>
      <p:sp>
        <p:nvSpPr>
          <p:cNvPr id="15363" name="Titre 1"/>
          <p:cNvSpPr>
            <a:spLocks noGrp="1"/>
          </p:cNvSpPr>
          <p:nvPr>
            <p:ph type="title"/>
          </p:nvPr>
        </p:nvSpPr>
        <p:spPr>
          <a:xfrm>
            <a:off x="-252413" y="53975"/>
            <a:ext cx="9144001" cy="1143000"/>
          </a:xfrm>
        </p:spPr>
        <p:txBody>
          <a:bodyPr/>
          <a:lstStyle/>
          <a:p>
            <a:pPr eaLnBrk="1" hangingPunct="1"/>
            <a:r>
              <a:rPr lang="fr-FR" dirty="0" smtClean="0">
                <a:solidFill>
                  <a:schemeClr val="bg1"/>
                </a:solidFill>
              </a:rPr>
              <a:t>Consumer </a:t>
            </a:r>
            <a:r>
              <a:rPr lang="fr-FR" dirty="0" err="1" smtClean="0">
                <a:solidFill>
                  <a:schemeClr val="bg1"/>
                </a:solidFill>
              </a:rPr>
              <a:t>Health</a:t>
            </a:r>
            <a:r>
              <a:rPr lang="fr-FR" dirty="0" smtClean="0">
                <a:solidFill>
                  <a:schemeClr val="bg1"/>
                </a:solidFill>
              </a:rPr>
              <a:t> sales</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graphicFrame>
        <p:nvGraphicFramePr>
          <p:cNvPr id="15365" name="Graphique 6"/>
          <p:cNvGraphicFramePr>
            <a:graphicFrameLocks/>
          </p:cNvGraphicFramePr>
          <p:nvPr>
            <p:extLst>
              <p:ext uri="{D42A27DB-BD31-4B8C-83A1-F6EECF244321}">
                <p14:modId xmlns:p14="http://schemas.microsoft.com/office/powerpoint/2010/main" val="524989533"/>
              </p:ext>
            </p:extLst>
          </p:nvPr>
        </p:nvGraphicFramePr>
        <p:xfrm>
          <a:off x="3851920" y="1052736"/>
          <a:ext cx="5400675" cy="5040313"/>
        </p:xfrm>
        <a:graphic>
          <a:graphicData uri="http://schemas.openxmlformats.org/presentationml/2006/ole">
            <mc:AlternateContent xmlns:mc="http://schemas.openxmlformats.org/markup-compatibility/2006">
              <mc:Choice xmlns:v="urn:schemas-microsoft-com:vml" Requires="v">
                <p:oleObj spid="_x0000_s14348" r:id="rId5" imgW="5401524" imgH="5041829" progId="Excel.Sheet.8">
                  <p:embed/>
                </p:oleObj>
              </mc:Choice>
              <mc:Fallback>
                <p:oleObj r:id="rId5" imgW="5401524" imgH="5041829" progId="Excel.Sheet.8">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1052736"/>
                        <a:ext cx="5400675" cy="5040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ZoneTexte 15"/>
          <p:cNvSpPr txBox="1">
            <a:spLocks noChangeArrowheads="1"/>
          </p:cNvSpPr>
          <p:nvPr/>
        </p:nvSpPr>
        <p:spPr bwMode="auto">
          <a:xfrm>
            <a:off x="179512" y="3679284"/>
            <a:ext cx="424894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4 434</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9M2010 (+4,3%) </a:t>
            </a:r>
          </a:p>
        </p:txBody>
      </p:sp>
      <p:sp>
        <p:nvSpPr>
          <p:cNvPr id="7" name="ZoneTexte 15"/>
          <p:cNvSpPr txBox="1">
            <a:spLocks noChangeArrowheads="1"/>
          </p:cNvSpPr>
          <p:nvPr/>
        </p:nvSpPr>
        <p:spPr bwMode="auto">
          <a:xfrm>
            <a:off x="191716" y="5122932"/>
            <a:ext cx="36004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801</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of  EBIT 9M2010  (+11,9%)</a:t>
            </a:r>
          </a:p>
        </p:txBody>
      </p:sp>
      <p:sp>
        <p:nvSpPr>
          <p:cNvPr id="8" name="ZoneTexte 15"/>
          <p:cNvSpPr txBox="1">
            <a:spLocks noChangeArrowheads="1"/>
          </p:cNvSpPr>
          <p:nvPr/>
        </p:nvSpPr>
        <p:spPr bwMode="auto">
          <a:xfrm>
            <a:off x="179512" y="2381979"/>
            <a:ext cx="424894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5 521 </a:t>
            </a:r>
            <a:r>
              <a:rPr lang="fr-FR" sz="2800" dirty="0" smtClean="0">
                <a:solidFill>
                  <a:prstClr val="black"/>
                </a:solidFill>
                <a:latin typeface="Calibri" pitchFamily="34" charset="0"/>
              </a:rPr>
              <a:t>million € in sales in 2009  (+2,7%)</a:t>
            </a:r>
          </a:p>
        </p:txBody>
      </p:sp>
      <p:sp>
        <p:nvSpPr>
          <p:cNvPr id="9" name="ZoneTexte 15"/>
          <p:cNvSpPr txBox="1">
            <a:spLocks noChangeArrowheads="1"/>
          </p:cNvSpPr>
          <p:nvPr/>
        </p:nvSpPr>
        <p:spPr bwMode="auto">
          <a:xfrm>
            <a:off x="323528" y="1340768"/>
            <a:ext cx="4248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3 </a:t>
            </a:r>
            <a:r>
              <a:rPr lang="fr-FR" sz="2800" dirty="0" smtClean="0">
                <a:solidFill>
                  <a:prstClr val="black"/>
                </a:solidFill>
                <a:latin typeface="Calibri" pitchFamily="34" charset="0"/>
              </a:rPr>
              <a:t>divisions </a:t>
            </a:r>
          </a:p>
        </p:txBody>
      </p:sp>
    </p:spTree>
    <p:extLst>
      <p:ext uri="{BB962C8B-B14F-4D97-AF65-F5344CB8AC3E}">
        <p14:creationId xmlns:p14="http://schemas.microsoft.com/office/powerpoint/2010/main" val="25661818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6">
                                            <p:txEl>
                                              <p:pRg st="0" end="0"/>
                                            </p:txEl>
                                          </p:spTgt>
                                        </p:tgtEl>
                                        <p:attrNameLst>
                                          <p:attrName>style.visibility</p:attrName>
                                        </p:attrNameLst>
                                      </p:cBhvr>
                                      <p:to>
                                        <p:strVal val="visible"/>
                                      </p:to>
                                    </p:set>
                                    <p:anim calcmode="lin" valueType="num">
                                      <p:cBhvr additive="base">
                                        <p:cTn id="19" dur="500" fill="hold"/>
                                        <p:tgtEl>
                                          <p:spTgt spid="1536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365"/>
                                        </p:tgtEl>
                                        <p:attrNameLst>
                                          <p:attrName>style.visibility</p:attrName>
                                        </p:attrNameLst>
                                      </p:cBhvr>
                                      <p:to>
                                        <p:strVal val="visible"/>
                                      </p:to>
                                    </p:set>
                                    <p:animEffect transition="in" filter="wipe(down)">
                                      <p:cBhvr>
                                        <p:cTn id="31"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allAtOnce"/>
      <p:bldP spid="7" grpId="0" build="allAtOnce"/>
      <p:bldP spid="8" grpId="0" build="allAtOnce"/>
      <p:bldP spid="9"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115888"/>
            <a:ext cx="6142038" cy="2376487"/>
          </a:xfrm>
          <a:prstGeom prst="rect">
            <a:avLst/>
          </a:prstGeom>
          <a:noFill/>
          <a:ln>
            <a:noFill/>
          </a:ln>
          <a:extLst/>
        </p:spPr>
        <p:txBody>
          <a:bodyPr lIns="0" tIns="0" rIns="0" bIns="0"/>
          <a:lstStyle/>
          <a:p>
            <a:pPr algn="ctr" fontAlgn="base">
              <a:lnSpc>
                <a:spcPct val="110000"/>
              </a:lnSpc>
              <a:spcBef>
                <a:spcPct val="0"/>
              </a:spcBef>
              <a:spcAft>
                <a:spcPct val="0"/>
              </a:spcAft>
              <a:defRPr/>
            </a:pP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Care</a:t>
            </a:r>
            <a:endPar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marL="571500" indent="-571500" algn="ctr" fontAlgn="base">
              <a:lnSpc>
                <a:spcPct val="110000"/>
              </a:lnSpc>
              <a:spcBef>
                <a:spcPct val="0"/>
              </a:spcBef>
              <a:spcAft>
                <a:spcPct val="0"/>
              </a:spcAft>
              <a:defRPr/>
            </a:pPr>
            <a:r>
              <a:rPr lang="de-DE" sz="6000" baseline="30000" dirty="0" err="1">
                <a:solidFill>
                  <a:srgbClr val="CCECFF"/>
                </a:solidFill>
                <a:effectLst>
                  <a:outerShdw blurRad="38100" dist="38100" dir="2700000" algn="tl">
                    <a:srgbClr val="000000">
                      <a:alpha val="43137"/>
                    </a:srgbClr>
                  </a:outerShdw>
                </a:effectLst>
                <a:latin typeface="Book Antiqua" pitchFamily="18" charset="0"/>
                <a:cs typeface="Arial" charset="0"/>
              </a:rPr>
              <a:t>Animal</a:t>
            </a:r>
            <a:r>
              <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 </a:t>
            </a:r>
            <a:r>
              <a:rPr lang="de-DE" sz="6000" baseline="30000" dirty="0" err="1">
                <a:solidFill>
                  <a:srgbClr val="CCECFF"/>
                </a:solidFill>
                <a:effectLst>
                  <a:outerShdw blurRad="38100" dist="38100" dir="2700000" algn="tl">
                    <a:srgbClr val="000000">
                      <a:alpha val="43137"/>
                    </a:srgbClr>
                  </a:outerShdw>
                </a:effectLst>
                <a:latin typeface="Book Antiqua" pitchFamily="18" charset="0"/>
                <a:cs typeface="Arial" charset="0"/>
              </a:rPr>
              <a:t>Health</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213762655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A2928714-02BD-4F45-84D1-FC305EB32086}" type="slidenum">
              <a:rPr lang="en-US" sz="1600" b="1" baseline="30000" smtClean="0">
                <a:solidFill>
                  <a:prstClr val="black"/>
                </a:solidFill>
                <a:latin typeface="Arial" charset="0"/>
              </a:rPr>
              <a:pPr fontAlgn="base">
                <a:spcBef>
                  <a:spcPct val="0"/>
                </a:spcBef>
                <a:spcAft>
                  <a:spcPct val="0"/>
                </a:spcAft>
                <a:defRPr/>
              </a:pPr>
              <a:t>24</a:t>
            </a:fld>
            <a:endParaRPr lang="en-US" sz="1600" b="1" baseline="30000" smtClean="0">
              <a:solidFill>
                <a:prstClr val="black"/>
              </a:solidFill>
              <a:latin typeface="Arial" charset="0"/>
            </a:endParaRPr>
          </a:p>
        </p:txBody>
      </p:sp>
      <p:sp>
        <p:nvSpPr>
          <p:cNvPr id="18435" name="Titre 1"/>
          <p:cNvSpPr>
            <a:spLocks noGrp="1"/>
          </p:cNvSpPr>
          <p:nvPr>
            <p:ph type="title"/>
          </p:nvPr>
        </p:nvSpPr>
        <p:spPr>
          <a:xfrm>
            <a:off x="0" y="44450"/>
            <a:ext cx="9144000" cy="1143000"/>
          </a:xfrm>
        </p:spPr>
        <p:txBody>
          <a:bodyPr/>
          <a:lstStyle/>
          <a:p>
            <a:pPr eaLnBrk="1" hangingPunct="1"/>
            <a:r>
              <a:rPr lang="fr-FR" dirty="0" smtClean="0">
                <a:solidFill>
                  <a:schemeClr val="bg1"/>
                </a:solidFill>
              </a:rPr>
              <a:t>Animal </a:t>
            </a:r>
            <a:r>
              <a:rPr lang="fr-FR" dirty="0" err="1" smtClean="0">
                <a:solidFill>
                  <a:schemeClr val="bg1"/>
                </a:solidFill>
              </a:rPr>
              <a:t>Health</a:t>
            </a:r>
            <a:r>
              <a:rPr lang="fr-FR" dirty="0" smtClean="0">
                <a:solidFill>
                  <a:schemeClr val="bg1"/>
                </a:solidFill>
              </a:rPr>
              <a:t> 2010</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sp>
        <p:nvSpPr>
          <p:cNvPr id="18437" name="ZoneTexte 15"/>
          <p:cNvSpPr txBox="1">
            <a:spLocks noChangeArrowheads="1"/>
          </p:cNvSpPr>
          <p:nvPr/>
        </p:nvSpPr>
        <p:spPr bwMode="auto">
          <a:xfrm>
            <a:off x="395288" y="1230313"/>
            <a:ext cx="8497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865</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9M2010 (+4,1%) </a:t>
            </a:r>
          </a:p>
        </p:txBody>
      </p:sp>
      <p:sp>
        <p:nvSpPr>
          <p:cNvPr id="18438" name="ZoneTexte 17"/>
          <p:cNvSpPr txBox="1">
            <a:spLocks noChangeArrowheads="1"/>
          </p:cNvSpPr>
          <p:nvPr/>
        </p:nvSpPr>
        <p:spPr bwMode="auto">
          <a:xfrm>
            <a:off x="900113" y="1989138"/>
            <a:ext cx="84963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2800" dirty="0" smtClean="0">
                <a:solidFill>
                  <a:prstClr val="black"/>
                </a:solidFill>
                <a:latin typeface="Calibri" pitchFamily="34" charset="0"/>
              </a:rPr>
              <a:t>More </a:t>
            </a:r>
            <a:r>
              <a:rPr lang="fr-FR" sz="2800" dirty="0" err="1" smtClean="0">
                <a:solidFill>
                  <a:prstClr val="black"/>
                </a:solidFill>
                <a:latin typeface="Calibri" pitchFamily="34" charset="0"/>
              </a:rPr>
              <a:t>than</a:t>
            </a:r>
            <a:r>
              <a:rPr lang="fr-FR" sz="2800" dirty="0" smtClean="0">
                <a:solidFill>
                  <a:prstClr val="black"/>
                </a:solidFill>
                <a:latin typeface="Calibri" pitchFamily="34" charset="0"/>
              </a:rPr>
              <a:t> </a:t>
            </a:r>
            <a:r>
              <a:rPr lang="fr-FR" sz="4800" dirty="0" smtClean="0">
                <a:solidFill>
                  <a:srgbClr val="00B0F0"/>
                </a:solidFill>
                <a:latin typeface="Calibri" pitchFamily="34" charset="0"/>
              </a:rPr>
              <a:t>100 </a:t>
            </a:r>
            <a:r>
              <a:rPr lang="fr-FR" sz="2800" dirty="0" err="1" smtClean="0">
                <a:solidFill>
                  <a:prstClr val="black"/>
                </a:solidFill>
                <a:latin typeface="Calibri" pitchFamily="34" charset="0"/>
              </a:rPr>
              <a:t>different</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health</a:t>
            </a:r>
            <a:r>
              <a:rPr lang="fr-FR" sz="2800" dirty="0" smtClean="0">
                <a:solidFill>
                  <a:prstClr val="black"/>
                </a:solidFill>
                <a:latin typeface="Calibri" pitchFamily="34" charset="0"/>
              </a:rPr>
              <a:t> and care </a:t>
            </a:r>
            <a:r>
              <a:rPr lang="fr-FR" sz="2800" dirty="0" err="1" smtClean="0">
                <a:solidFill>
                  <a:prstClr val="black"/>
                </a:solidFill>
                <a:latin typeface="Calibri" pitchFamily="34" charset="0"/>
              </a:rPr>
              <a:t>products</a:t>
            </a:r>
            <a:endParaRPr lang="fr-FR" sz="2800" dirty="0" smtClean="0">
              <a:solidFill>
                <a:prstClr val="black"/>
              </a:solidFill>
              <a:latin typeface="Calibri" pitchFamily="34" charset="0"/>
            </a:endParaRPr>
          </a:p>
          <a:p>
            <a:pPr eaLnBrk="1" fontAlgn="base" hangingPunct="1">
              <a:spcBef>
                <a:spcPct val="0"/>
              </a:spcBef>
              <a:spcAft>
                <a:spcPct val="0"/>
              </a:spcAft>
            </a:pPr>
            <a:r>
              <a:rPr lang="fr-FR" sz="2800" dirty="0" smtClean="0">
                <a:solidFill>
                  <a:srgbClr val="00B0F0"/>
                </a:solidFill>
                <a:latin typeface="Calibri" pitchFamily="34" charset="0"/>
              </a:rPr>
              <a:t>	</a:t>
            </a:r>
            <a:r>
              <a:rPr lang="fr-FR" sz="4800" dirty="0" smtClean="0">
                <a:solidFill>
                  <a:srgbClr val="00B0F0"/>
                </a:solidFill>
                <a:latin typeface="Calibri" pitchFamily="34" charset="0"/>
              </a:rPr>
              <a:t>4th </a:t>
            </a:r>
            <a:r>
              <a:rPr lang="fr-FR" sz="2800" dirty="0" smtClean="0">
                <a:solidFill>
                  <a:prstClr val="black"/>
                </a:solidFill>
                <a:latin typeface="Calibri" pitchFamily="34" charset="0"/>
              </a:rPr>
              <a:t>place in </a:t>
            </a:r>
            <a:r>
              <a:rPr lang="fr-FR" sz="2800" dirty="0" err="1" smtClean="0">
                <a:solidFill>
                  <a:prstClr val="black"/>
                </a:solidFill>
                <a:latin typeface="Calibri" pitchFamily="34" charset="0"/>
              </a:rPr>
              <a:t>vetenary</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medicine</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market</a:t>
            </a:r>
            <a:r>
              <a:rPr lang="fr-FR" sz="2000" dirty="0" smtClean="0">
                <a:solidFill>
                  <a:prstClr val="black"/>
                </a:solidFill>
                <a:latin typeface="Calibri" pitchFamily="34" charset="0"/>
              </a:rPr>
              <a:t>			</a:t>
            </a:r>
          </a:p>
        </p:txBody>
      </p:sp>
      <p:sp>
        <p:nvSpPr>
          <p:cNvPr id="18439" name="ZoneTexte 7"/>
          <p:cNvSpPr txBox="1">
            <a:spLocks noChangeArrowheads="1"/>
          </p:cNvSpPr>
          <p:nvPr/>
        </p:nvSpPr>
        <p:spPr bwMode="auto">
          <a:xfrm>
            <a:off x="250825" y="3573463"/>
            <a:ext cx="8497888"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Key </a:t>
            </a:r>
            <a:r>
              <a:rPr lang="fr-FR" sz="4800" dirty="0" err="1" smtClean="0">
                <a:solidFill>
                  <a:srgbClr val="00B0F0"/>
                </a:solidFill>
                <a:latin typeface="Calibri" pitchFamily="34" charset="0"/>
              </a:rPr>
              <a:t>Products</a:t>
            </a:r>
            <a:endParaRPr lang="fr-FR" sz="4800" dirty="0" smtClean="0">
              <a:solidFill>
                <a:srgbClr val="00B0F0"/>
              </a:solidFill>
              <a:latin typeface="Calibri" pitchFamily="34" charset="0"/>
            </a:endParaRPr>
          </a:p>
          <a:p>
            <a:pPr eaLnBrk="1" fontAlgn="base" hangingPunct="1">
              <a:spcBef>
                <a:spcPct val="0"/>
              </a:spcBef>
              <a:spcAft>
                <a:spcPct val="0"/>
              </a:spcAft>
            </a:pPr>
            <a:endParaRPr lang="fr-FR" sz="1000" dirty="0" smtClean="0">
              <a:solidFill>
                <a:srgbClr val="00B0F0"/>
              </a:solidFill>
              <a:latin typeface="Calibri" pitchFamily="34" charset="0"/>
            </a:endParaRP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ADVANTAGE </a:t>
            </a:r>
            <a:r>
              <a:rPr lang="fr-FR" sz="2000" dirty="0" err="1" smtClean="0">
                <a:solidFill>
                  <a:prstClr val="black"/>
                </a:solidFill>
                <a:latin typeface="Calibri" pitchFamily="34" charset="0"/>
              </a:rPr>
              <a:t>against</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ticks</a:t>
            </a:r>
            <a:r>
              <a:rPr lang="fr-FR" sz="2000" dirty="0" smtClean="0">
                <a:solidFill>
                  <a:prstClr val="black"/>
                </a:solidFill>
                <a:latin typeface="Calibri" pitchFamily="34" charset="0"/>
              </a:rPr>
              <a:t> for </a:t>
            </a:r>
            <a:r>
              <a:rPr lang="fr-FR" sz="2000" dirty="0" err="1" smtClean="0">
                <a:solidFill>
                  <a:prstClr val="black"/>
                </a:solidFill>
                <a:latin typeface="Calibri" pitchFamily="34" charset="0"/>
              </a:rPr>
              <a:t>dogs</a:t>
            </a:r>
            <a:r>
              <a:rPr lang="fr-FR" sz="2000" dirty="0" smtClean="0">
                <a:solidFill>
                  <a:prstClr val="black"/>
                </a:solidFill>
                <a:latin typeface="Calibri" pitchFamily="34" charset="0"/>
              </a:rPr>
              <a:t> and cats</a:t>
            </a: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BAYTRIL </a:t>
            </a:r>
            <a:r>
              <a:rPr lang="fr-FR" sz="2000" dirty="0" smtClean="0">
                <a:solidFill>
                  <a:prstClr val="black"/>
                </a:solidFill>
                <a:latin typeface="Calibri" pitchFamily="34" charset="0"/>
              </a:rPr>
              <a:t>to </a:t>
            </a:r>
            <a:r>
              <a:rPr lang="fr-FR" sz="2000" dirty="0" err="1" smtClean="0">
                <a:solidFill>
                  <a:prstClr val="black"/>
                </a:solidFill>
                <a:latin typeface="Calibri" pitchFamily="34" charset="0"/>
              </a:rPr>
              <a:t>treat</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infectious</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diseases</a:t>
            </a:r>
            <a:r>
              <a:rPr lang="fr-FR" sz="2000" dirty="0" smtClean="0">
                <a:solidFill>
                  <a:prstClr val="black"/>
                </a:solidFill>
                <a:latin typeface="Calibri" pitchFamily="34" charset="0"/>
              </a:rPr>
              <a:t> in </a:t>
            </a:r>
            <a:r>
              <a:rPr lang="fr-FR" sz="2000" dirty="0" err="1" smtClean="0">
                <a:solidFill>
                  <a:prstClr val="black"/>
                </a:solidFill>
                <a:latin typeface="Calibri" pitchFamily="34" charset="0"/>
              </a:rPr>
              <a:t>livestock</a:t>
            </a:r>
            <a:r>
              <a:rPr lang="fr-FR" sz="2000" dirty="0" smtClean="0">
                <a:solidFill>
                  <a:prstClr val="black"/>
                </a:solidFill>
                <a:latin typeface="Calibri" pitchFamily="34" charset="0"/>
              </a:rPr>
              <a:t> and </a:t>
            </a:r>
            <a:r>
              <a:rPr lang="fr-FR" sz="2000" dirty="0" err="1" smtClean="0">
                <a:solidFill>
                  <a:prstClr val="black"/>
                </a:solidFill>
                <a:latin typeface="Calibri" pitchFamily="34" charset="0"/>
              </a:rPr>
              <a:t>companion</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animals</a:t>
            </a:r>
            <a:endParaRPr lang="fr-FR" sz="2000" dirty="0" smtClean="0">
              <a:solidFill>
                <a:prstClr val="black"/>
              </a:solidFill>
              <a:latin typeface="Calibri" pitchFamily="34" charset="0"/>
            </a:endParaRP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DRONTAL </a:t>
            </a:r>
            <a:r>
              <a:rPr lang="fr-FR" sz="2000" dirty="0" smtClean="0">
                <a:solidFill>
                  <a:prstClr val="black"/>
                </a:solidFill>
                <a:latin typeface="Calibri" pitchFamily="34" charset="0"/>
              </a:rPr>
              <a:t>to control endoparasites in pets</a:t>
            </a:r>
          </a:p>
          <a:p>
            <a:pPr lvl="1" eaLnBrk="1" fontAlgn="base" hangingPunct="1">
              <a:spcBef>
                <a:spcPct val="0"/>
              </a:spcBef>
              <a:spcAft>
                <a:spcPct val="0"/>
              </a:spcAft>
              <a:buFont typeface="Arial" charset="0"/>
              <a:buChar char="•"/>
            </a:pPr>
            <a:r>
              <a:rPr lang="fr-FR" sz="2400" dirty="0" smtClean="0">
                <a:solidFill>
                  <a:prstClr val="black"/>
                </a:solidFill>
                <a:latin typeface="Calibri" pitchFamily="34" charset="0"/>
              </a:rPr>
              <a:t> BAYCOX </a:t>
            </a:r>
            <a:r>
              <a:rPr lang="fr-FR" sz="2000" dirty="0" smtClean="0">
                <a:solidFill>
                  <a:prstClr val="black"/>
                </a:solidFill>
                <a:latin typeface="Calibri" pitchFamily="34" charset="0"/>
              </a:rPr>
              <a:t>to control </a:t>
            </a:r>
            <a:r>
              <a:rPr lang="fr-FR" sz="2000" dirty="0" err="1" smtClean="0">
                <a:solidFill>
                  <a:prstClr val="black"/>
                </a:solidFill>
                <a:latin typeface="Calibri" pitchFamily="34" charset="0"/>
              </a:rPr>
              <a:t>coccidia</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problems</a:t>
            </a:r>
            <a:r>
              <a:rPr lang="fr-FR" sz="2000" dirty="0" smtClean="0">
                <a:solidFill>
                  <a:prstClr val="black"/>
                </a:solidFill>
                <a:latin typeface="Calibri" pitchFamily="34" charset="0"/>
              </a:rPr>
              <a:t> in </a:t>
            </a:r>
            <a:r>
              <a:rPr lang="fr-FR" sz="2000" dirty="0" err="1" smtClean="0">
                <a:solidFill>
                  <a:prstClr val="black"/>
                </a:solidFill>
                <a:latin typeface="Calibri" pitchFamily="34" charset="0"/>
              </a:rPr>
              <a:t>farm</a:t>
            </a:r>
            <a:r>
              <a:rPr lang="fr-FR" sz="2000" dirty="0" smtClean="0">
                <a:solidFill>
                  <a:prstClr val="black"/>
                </a:solidFill>
                <a:latin typeface="Calibri" pitchFamily="34" charset="0"/>
              </a:rPr>
              <a:t> </a:t>
            </a:r>
            <a:r>
              <a:rPr lang="fr-FR" sz="2000" dirty="0" err="1" smtClean="0">
                <a:solidFill>
                  <a:prstClr val="black"/>
                </a:solidFill>
                <a:latin typeface="Calibri" pitchFamily="34" charset="0"/>
              </a:rPr>
              <a:t>animals</a:t>
            </a:r>
            <a:endParaRPr lang="fr-FR" sz="2000" dirty="0" smtClean="0">
              <a:solidFill>
                <a:prstClr val="black"/>
              </a:solidFill>
              <a:latin typeface="Calibri" pitchFamily="34" charset="0"/>
            </a:endParaRPr>
          </a:p>
        </p:txBody>
      </p:sp>
      <p:pic>
        <p:nvPicPr>
          <p:cNvPr id="18440" name="Picture 2" descr="Picture: Pi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588" y="908050"/>
            <a:ext cx="13684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8398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additive="base">
                                        <p:cTn id="7"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8">
                                            <p:txEl>
                                              <p:pRg st="0" end="0"/>
                                            </p:txEl>
                                          </p:spTgt>
                                        </p:tgtEl>
                                        <p:attrNameLst>
                                          <p:attrName>style.visibility</p:attrName>
                                        </p:attrNameLst>
                                      </p:cBhvr>
                                      <p:to>
                                        <p:strVal val="visible"/>
                                      </p:to>
                                    </p:set>
                                    <p:anim calcmode="lin" valueType="num">
                                      <p:cBhvr additive="base">
                                        <p:cTn id="13" dur="500" fill="hold"/>
                                        <p:tgtEl>
                                          <p:spTgt spid="1843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438">
                                            <p:txEl>
                                              <p:pRg st="1" end="1"/>
                                            </p:txEl>
                                          </p:spTgt>
                                        </p:tgtEl>
                                        <p:attrNameLst>
                                          <p:attrName>style.visibility</p:attrName>
                                        </p:attrNameLst>
                                      </p:cBhvr>
                                      <p:to>
                                        <p:strVal val="visible"/>
                                      </p:to>
                                    </p:set>
                                    <p:anim calcmode="lin" valueType="num">
                                      <p:cBhvr additive="base">
                                        <p:cTn id="17" dur="500" fill="hold"/>
                                        <p:tgtEl>
                                          <p:spTgt spid="1843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439">
                                            <p:txEl>
                                              <p:pRg st="0" end="0"/>
                                            </p:txEl>
                                          </p:spTgt>
                                        </p:tgtEl>
                                        <p:attrNameLst>
                                          <p:attrName>style.visibility</p:attrName>
                                        </p:attrNameLst>
                                      </p:cBhvr>
                                      <p:to>
                                        <p:strVal val="visible"/>
                                      </p:to>
                                    </p:set>
                                    <p:anim calcmode="lin" valueType="num">
                                      <p:cBhvr additive="base">
                                        <p:cTn id="23" dur="500" fill="hold"/>
                                        <p:tgtEl>
                                          <p:spTgt spid="1843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439">
                                            <p:txEl>
                                              <p:pRg st="2" end="2"/>
                                            </p:txEl>
                                          </p:spTgt>
                                        </p:tgtEl>
                                        <p:attrNameLst>
                                          <p:attrName>style.visibility</p:attrName>
                                        </p:attrNameLst>
                                      </p:cBhvr>
                                      <p:to>
                                        <p:strVal val="visible"/>
                                      </p:to>
                                    </p:set>
                                    <p:anim calcmode="lin" valueType="num">
                                      <p:cBhvr additive="base">
                                        <p:cTn id="27" dur="500" fill="hold"/>
                                        <p:tgtEl>
                                          <p:spTgt spid="1843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439">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439">
                                            <p:txEl>
                                              <p:pRg st="3" end="3"/>
                                            </p:txEl>
                                          </p:spTgt>
                                        </p:tgtEl>
                                        <p:attrNameLst>
                                          <p:attrName>style.visibility</p:attrName>
                                        </p:attrNameLst>
                                      </p:cBhvr>
                                      <p:to>
                                        <p:strVal val="visible"/>
                                      </p:to>
                                    </p:set>
                                    <p:anim calcmode="lin" valueType="num">
                                      <p:cBhvr additive="base">
                                        <p:cTn id="31" dur="500" fill="hold"/>
                                        <p:tgtEl>
                                          <p:spTgt spid="1843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9">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439">
                                            <p:txEl>
                                              <p:pRg st="4" end="4"/>
                                            </p:txEl>
                                          </p:spTgt>
                                        </p:tgtEl>
                                        <p:attrNameLst>
                                          <p:attrName>style.visibility</p:attrName>
                                        </p:attrNameLst>
                                      </p:cBhvr>
                                      <p:to>
                                        <p:strVal val="visible"/>
                                      </p:to>
                                    </p:set>
                                    <p:anim calcmode="lin" valueType="num">
                                      <p:cBhvr additive="base">
                                        <p:cTn id="35" dur="500" fill="hold"/>
                                        <p:tgtEl>
                                          <p:spTgt spid="1843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8439">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439">
                                            <p:txEl>
                                              <p:pRg st="5" end="5"/>
                                            </p:txEl>
                                          </p:spTgt>
                                        </p:tgtEl>
                                        <p:attrNameLst>
                                          <p:attrName>style.visibility</p:attrName>
                                        </p:attrNameLst>
                                      </p:cBhvr>
                                      <p:to>
                                        <p:strVal val="visible"/>
                                      </p:to>
                                    </p:set>
                                    <p:anim calcmode="lin" valueType="num">
                                      <p:cBhvr additive="base">
                                        <p:cTn id="39" dur="500" fill="hold"/>
                                        <p:tgtEl>
                                          <p:spTgt spid="18439">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4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allAtOnce"/>
      <p:bldP spid="18438" grpId="0" build="allAtOnce"/>
      <p:bldP spid="18439"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628650"/>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Care</a:t>
            </a:r>
          </a:p>
          <a:p>
            <a:pPr marL="571500" indent="-571500" algn="ctr" fontAlgn="base">
              <a:lnSpc>
                <a:spcPct val="110000"/>
              </a:lnSpc>
              <a:spcBef>
                <a:spcPct val="0"/>
              </a:spcBef>
              <a:spcAft>
                <a:spcPct val="0"/>
              </a:spcAft>
              <a:defRPr/>
            </a:pPr>
            <a:r>
              <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Medical Care</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357671164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7A91C6AB-AD33-4D54-B82B-940B30AA8173}" type="slidenum">
              <a:rPr lang="en-US" sz="1600" b="1" baseline="30000" smtClean="0">
                <a:solidFill>
                  <a:prstClr val="black"/>
                </a:solidFill>
                <a:latin typeface="Arial" charset="0"/>
              </a:rPr>
              <a:pPr fontAlgn="base">
                <a:spcBef>
                  <a:spcPct val="0"/>
                </a:spcBef>
                <a:spcAft>
                  <a:spcPct val="0"/>
                </a:spcAft>
                <a:defRPr/>
              </a:pPr>
              <a:t>26</a:t>
            </a:fld>
            <a:endParaRPr lang="en-US" sz="1600" b="1" baseline="30000" smtClean="0">
              <a:solidFill>
                <a:prstClr val="black"/>
              </a:solidFill>
              <a:latin typeface="Arial" charset="0"/>
            </a:endParaRPr>
          </a:p>
        </p:txBody>
      </p:sp>
      <p:sp>
        <p:nvSpPr>
          <p:cNvPr id="20483" name="Titre 1"/>
          <p:cNvSpPr>
            <a:spLocks noGrp="1"/>
          </p:cNvSpPr>
          <p:nvPr>
            <p:ph type="title"/>
          </p:nvPr>
        </p:nvSpPr>
        <p:spPr>
          <a:xfrm>
            <a:off x="0" y="44450"/>
            <a:ext cx="9144000" cy="1143000"/>
          </a:xfrm>
        </p:spPr>
        <p:txBody>
          <a:bodyPr/>
          <a:lstStyle/>
          <a:p>
            <a:pPr eaLnBrk="1" hangingPunct="1"/>
            <a:r>
              <a:rPr lang="fr-FR" dirty="0" err="1" smtClean="0">
                <a:solidFill>
                  <a:schemeClr val="bg1"/>
                </a:solidFill>
              </a:rPr>
              <a:t>Medical</a:t>
            </a:r>
            <a:r>
              <a:rPr lang="fr-FR" dirty="0" smtClean="0">
                <a:solidFill>
                  <a:schemeClr val="bg1"/>
                </a:solidFill>
              </a:rPr>
              <a:t> care</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sp>
        <p:nvSpPr>
          <p:cNvPr id="20485" name="ZoneTexte 15"/>
          <p:cNvSpPr txBox="1">
            <a:spLocks noChangeArrowheads="1"/>
          </p:cNvSpPr>
          <p:nvPr/>
        </p:nvSpPr>
        <p:spPr bwMode="auto">
          <a:xfrm>
            <a:off x="395288" y="2670745"/>
            <a:ext cx="8497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1 109</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9M2010 (+3,2%) </a:t>
            </a:r>
          </a:p>
        </p:txBody>
      </p:sp>
      <p:sp>
        <p:nvSpPr>
          <p:cNvPr id="20486" name="ZoneTexte 17"/>
          <p:cNvSpPr txBox="1">
            <a:spLocks noChangeArrowheads="1"/>
          </p:cNvSpPr>
          <p:nvPr/>
        </p:nvSpPr>
        <p:spPr bwMode="auto">
          <a:xfrm>
            <a:off x="1116013" y="3641303"/>
            <a:ext cx="84963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2 </a:t>
            </a:r>
            <a:r>
              <a:rPr lang="fr-FR" sz="2800" dirty="0" smtClean="0">
                <a:solidFill>
                  <a:prstClr val="black"/>
                </a:solidFill>
                <a:latin typeface="Calibri" pitchFamily="34" charset="0"/>
              </a:rPr>
              <a:t>divisions </a:t>
            </a:r>
          </a:p>
          <a:p>
            <a:pPr eaLnBrk="1" fontAlgn="base" hangingPunct="1">
              <a:spcBef>
                <a:spcPct val="0"/>
              </a:spcBef>
              <a:spcAft>
                <a:spcPct val="0"/>
              </a:spcAft>
            </a:pPr>
            <a:endParaRPr lang="fr-FR" sz="1200" dirty="0" smtClean="0">
              <a:solidFill>
                <a:prstClr val="black"/>
              </a:solidFill>
              <a:latin typeface="Calibri" pitchFamily="34" charset="0"/>
            </a:endParaRPr>
          </a:p>
          <a:p>
            <a:pPr eaLnBrk="1" fontAlgn="base" hangingPunct="1">
              <a:spcBef>
                <a:spcPct val="0"/>
              </a:spcBef>
              <a:spcAft>
                <a:spcPct val="0"/>
              </a:spcAft>
            </a:pPr>
            <a:r>
              <a:rPr lang="fr-FR" sz="2800" dirty="0" smtClean="0">
                <a:solidFill>
                  <a:srgbClr val="00B0F0"/>
                </a:solidFill>
                <a:latin typeface="Calibri" pitchFamily="34" charset="0"/>
              </a:rPr>
              <a:t>	</a:t>
            </a:r>
            <a:r>
              <a:rPr lang="fr-FR" sz="4800" dirty="0" err="1" smtClean="0">
                <a:solidFill>
                  <a:srgbClr val="00B0F0"/>
                </a:solidFill>
                <a:latin typeface="Calibri" pitchFamily="34" charset="0"/>
              </a:rPr>
              <a:t>Diabetes</a:t>
            </a:r>
            <a:r>
              <a:rPr lang="fr-FR" sz="4800" dirty="0" smtClean="0">
                <a:solidFill>
                  <a:srgbClr val="00B0F0"/>
                </a:solidFill>
                <a:latin typeface="Calibri" pitchFamily="34" charset="0"/>
              </a:rPr>
              <a:t> Care</a:t>
            </a:r>
          </a:p>
          <a:p>
            <a:pPr eaLnBrk="1" fontAlgn="base" hangingPunct="1">
              <a:spcBef>
                <a:spcPct val="0"/>
              </a:spcBef>
              <a:spcAft>
                <a:spcPct val="0"/>
              </a:spcAft>
            </a:pPr>
            <a:r>
              <a:rPr lang="fr-FR" sz="1600" dirty="0" smtClean="0">
                <a:solidFill>
                  <a:srgbClr val="00B0F0"/>
                </a:solidFill>
                <a:latin typeface="Calibri" pitchFamily="34" charset="0"/>
              </a:rPr>
              <a:t>	</a:t>
            </a:r>
          </a:p>
          <a:p>
            <a:pPr eaLnBrk="1" fontAlgn="base" hangingPunct="1">
              <a:spcBef>
                <a:spcPct val="0"/>
              </a:spcBef>
              <a:spcAft>
                <a:spcPct val="0"/>
              </a:spcAft>
            </a:pPr>
            <a:r>
              <a:rPr lang="fr-FR" sz="4800" dirty="0" smtClean="0">
                <a:solidFill>
                  <a:srgbClr val="00B0F0"/>
                </a:solidFill>
                <a:latin typeface="Calibri" pitchFamily="34" charset="0"/>
              </a:rPr>
              <a:t>	</a:t>
            </a:r>
            <a:r>
              <a:rPr lang="fr-FR" sz="4800" dirty="0" err="1" smtClean="0">
                <a:solidFill>
                  <a:srgbClr val="00B0F0"/>
                </a:solidFill>
                <a:latin typeface="Calibri" pitchFamily="34" charset="0"/>
              </a:rPr>
              <a:t>Medrad</a:t>
            </a:r>
            <a:endParaRPr lang="fr-FR" sz="2000" dirty="0" smtClean="0">
              <a:solidFill>
                <a:prstClr val="black"/>
              </a:solidFill>
              <a:latin typeface="Calibri" pitchFamily="34" charset="0"/>
            </a:endParaRPr>
          </a:p>
        </p:txBody>
      </p:sp>
      <p:pic>
        <p:nvPicPr>
          <p:cNvPr id="20487" name="Picture 2" descr="Image: Patient with blood glucose me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1052736"/>
            <a:ext cx="195262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15"/>
          <p:cNvSpPr txBox="1">
            <a:spLocks noChangeArrowheads="1"/>
          </p:cNvSpPr>
          <p:nvPr/>
        </p:nvSpPr>
        <p:spPr bwMode="auto">
          <a:xfrm>
            <a:off x="395536" y="1628800"/>
            <a:ext cx="8497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1 464</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in 2009 (+5,0%) </a:t>
            </a:r>
          </a:p>
        </p:txBody>
      </p:sp>
    </p:spTree>
    <p:extLst>
      <p:ext uri="{BB962C8B-B14F-4D97-AF65-F5344CB8AC3E}">
        <p14:creationId xmlns:p14="http://schemas.microsoft.com/office/powerpoint/2010/main" val="6270809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5">
                                            <p:txEl>
                                              <p:pRg st="0" end="0"/>
                                            </p:txEl>
                                          </p:spTgt>
                                        </p:tgtEl>
                                        <p:attrNameLst>
                                          <p:attrName>style.visibility</p:attrName>
                                        </p:attrNameLst>
                                      </p:cBhvr>
                                      <p:to>
                                        <p:strVal val="visible"/>
                                      </p:to>
                                    </p:set>
                                    <p:anim calcmode="lin" valueType="num">
                                      <p:cBhvr additive="base">
                                        <p:cTn id="13" dur="500" fill="hold"/>
                                        <p:tgtEl>
                                          <p:spTgt spid="204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6">
                                            <p:txEl>
                                              <p:pRg st="0" end="0"/>
                                            </p:txEl>
                                          </p:spTgt>
                                        </p:tgtEl>
                                        <p:attrNameLst>
                                          <p:attrName>style.visibility</p:attrName>
                                        </p:attrNameLst>
                                      </p:cBhvr>
                                      <p:to>
                                        <p:strVal val="visible"/>
                                      </p:to>
                                    </p:set>
                                    <p:anim calcmode="lin" valueType="num">
                                      <p:cBhvr additive="base">
                                        <p:cTn id="19" dur="500" fill="hold"/>
                                        <p:tgtEl>
                                          <p:spTgt spid="2048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486">
                                            <p:txEl>
                                              <p:pRg st="2" end="2"/>
                                            </p:txEl>
                                          </p:spTgt>
                                        </p:tgtEl>
                                        <p:attrNameLst>
                                          <p:attrName>style.visibility</p:attrName>
                                        </p:attrNameLst>
                                      </p:cBhvr>
                                      <p:to>
                                        <p:strVal val="visible"/>
                                      </p:to>
                                    </p:set>
                                    <p:anim calcmode="lin" valueType="num">
                                      <p:cBhvr additive="base">
                                        <p:cTn id="23" dur="500" fill="hold"/>
                                        <p:tgtEl>
                                          <p:spTgt spid="2048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486">
                                            <p:txEl>
                                              <p:pRg st="3" end="3"/>
                                            </p:txEl>
                                          </p:spTgt>
                                        </p:tgtEl>
                                        <p:attrNameLst>
                                          <p:attrName>style.visibility</p:attrName>
                                        </p:attrNameLst>
                                      </p:cBhvr>
                                      <p:to>
                                        <p:strVal val="visible"/>
                                      </p:to>
                                    </p:set>
                                    <p:anim calcmode="lin" valueType="num">
                                      <p:cBhvr additive="base">
                                        <p:cTn id="27" dur="500" fill="hold"/>
                                        <p:tgtEl>
                                          <p:spTgt spid="2048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486">
                                            <p:txEl>
                                              <p:pRg st="4" end="4"/>
                                            </p:txEl>
                                          </p:spTgt>
                                        </p:tgtEl>
                                        <p:attrNameLst>
                                          <p:attrName>style.visibility</p:attrName>
                                        </p:attrNameLst>
                                      </p:cBhvr>
                                      <p:to>
                                        <p:strVal val="visible"/>
                                      </p:to>
                                    </p:set>
                                    <p:anim calcmode="lin" valueType="num">
                                      <p:cBhvr additive="base">
                                        <p:cTn id="31" dur="500" fill="hold"/>
                                        <p:tgtEl>
                                          <p:spTgt spid="204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allAtOnce"/>
      <p:bldP spid="20486" grpId="0" build="allAtOnce"/>
      <p:bldP spid="8"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 y="6616700"/>
            <a:ext cx="365125" cy="276225"/>
          </a:xfrm>
          <a:prstGeom prst="rect">
            <a:avLst/>
          </a:prstGeom>
          <a:solidFill>
            <a:schemeClr val="bg1"/>
          </a:solidFill>
          <a:ln w="9525" algn="ctr">
            <a:solidFill>
              <a:schemeClr val="bg1"/>
            </a:solidFill>
            <a:round/>
            <a:headEnd/>
            <a:tailEnd type="triangle" w="med" len="med"/>
          </a:ln>
        </p:spPr>
        <p:txBody>
          <a:bodyPr wrap="none" lIns="0" tIns="0" rIns="0" bIns="0">
            <a:spAutoFit/>
          </a:bodyPr>
          <a:lstStyle/>
          <a:p>
            <a:pPr marL="361950" indent="-361950" fontAlgn="base">
              <a:spcBef>
                <a:spcPct val="0"/>
              </a:spcBef>
              <a:spcAft>
                <a:spcPct val="0"/>
              </a:spcAft>
              <a:buFont typeface="Wingdings" pitchFamily="2" charset="2"/>
              <a:buBlip>
                <a:blip r:embed="rId3"/>
              </a:buBlip>
            </a:pPr>
            <a:endParaRPr lang="fr-FR" smtClean="0">
              <a:solidFill>
                <a:srgbClr val="000000"/>
              </a:solidFill>
              <a:cs typeface="Arial" charset="0"/>
            </a:endParaRPr>
          </a:p>
        </p:txBody>
      </p:sp>
      <p:sp>
        <p:nvSpPr>
          <p:cNvPr id="22531" name="Titre 1"/>
          <p:cNvSpPr>
            <a:spLocks noGrp="1"/>
          </p:cNvSpPr>
          <p:nvPr>
            <p:ph type="title"/>
          </p:nvPr>
        </p:nvSpPr>
        <p:spPr>
          <a:xfrm>
            <a:off x="457200" y="44450"/>
            <a:ext cx="8229600" cy="1143000"/>
          </a:xfrm>
        </p:spPr>
        <p:txBody>
          <a:bodyPr/>
          <a:lstStyle/>
          <a:p>
            <a:pPr eaLnBrk="1" hangingPunct="1"/>
            <a:r>
              <a:rPr lang="fr-FR" smtClean="0">
                <a:solidFill>
                  <a:schemeClr val="bg1"/>
                </a:solidFill>
              </a:rPr>
              <a:t>Diabetes Care</a:t>
            </a:r>
          </a:p>
        </p:txBody>
      </p:sp>
      <p:sp>
        <p:nvSpPr>
          <p:cNvPr id="8" name="Rectangle 7"/>
          <p:cNvSpPr/>
          <p:nvPr/>
        </p:nvSpPr>
        <p:spPr>
          <a:xfrm>
            <a:off x="153988" y="6584950"/>
            <a:ext cx="5857875" cy="231775"/>
          </a:xfrm>
          <a:prstGeom prst="rect">
            <a:avLst/>
          </a:prstGeom>
        </p:spPr>
        <p:txBody>
          <a:bodyPr>
            <a:spAutoFit/>
          </a:bodyPr>
          <a:lstStyle/>
          <a:p>
            <a:pPr>
              <a:defRPr/>
            </a:pPr>
            <a:r>
              <a:rPr lang="fr-FR" sz="900" dirty="0">
                <a:solidFill>
                  <a:prstClr val="white">
                    <a:lumMod val="65000"/>
                  </a:prstClr>
                </a:solidFill>
                <a:cs typeface="Arial" charset="0"/>
              </a:rPr>
              <a:t>JP Morgan</a:t>
            </a:r>
          </a:p>
        </p:txBody>
      </p:sp>
      <p:sp>
        <p:nvSpPr>
          <p:cNvPr id="2" name="Rectangle 1"/>
          <p:cNvSpPr/>
          <p:nvPr/>
        </p:nvSpPr>
        <p:spPr>
          <a:xfrm>
            <a:off x="82550" y="1052513"/>
            <a:ext cx="10034588" cy="2586037"/>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cs typeface="Arial" charset="0"/>
              </a:rPr>
              <a:t>ASCENSIA</a:t>
            </a:r>
          </a:p>
          <a:p>
            <a:pPr lvl="1">
              <a:buFont typeface="Wingdings" pitchFamily="2" charset="2"/>
              <a:buChar char="ü"/>
              <a:defRPr/>
            </a:pPr>
            <a:r>
              <a:rPr lang="en-US" sz="2400" dirty="0">
                <a:solidFill>
                  <a:prstClr val="black"/>
                </a:solidFill>
                <a:cs typeface="Arial" charset="0"/>
              </a:rPr>
              <a:t>	 Blood glucose monitoring systems</a:t>
            </a:r>
          </a:p>
          <a:p>
            <a:pPr lvl="1">
              <a:buFont typeface="Wingdings" pitchFamily="2" charset="2"/>
              <a:buChar char="ü"/>
              <a:defRPr/>
            </a:pPr>
            <a:r>
              <a:rPr lang="en-US" sz="2400" dirty="0">
                <a:solidFill>
                  <a:prstClr val="black"/>
                </a:solidFill>
                <a:cs typeface="Arial" charset="0"/>
              </a:rPr>
              <a:t> 	 Lancets</a:t>
            </a:r>
          </a:p>
          <a:p>
            <a:pPr lvl="1">
              <a:buFont typeface="Wingdings" pitchFamily="2" charset="2"/>
              <a:buChar char="ü"/>
              <a:defRPr/>
            </a:pPr>
            <a:r>
              <a:rPr lang="en-US" sz="2400" dirty="0">
                <a:solidFill>
                  <a:prstClr val="black"/>
                </a:solidFill>
                <a:cs typeface="Arial" charset="0"/>
              </a:rPr>
              <a:t>    Individual test strips</a:t>
            </a:r>
          </a:p>
          <a:p>
            <a:pPr lvl="1">
              <a:buFont typeface="Wingdings" pitchFamily="2" charset="2"/>
              <a:buChar char="ü"/>
              <a:defRPr/>
            </a:pPr>
            <a:r>
              <a:rPr lang="en-US" sz="2400" dirty="0">
                <a:solidFill>
                  <a:prstClr val="black"/>
                </a:solidFill>
                <a:cs typeface="Arial" charset="0"/>
              </a:rPr>
              <a:t>    No coding technology</a:t>
            </a:r>
          </a:p>
          <a:p>
            <a:pPr>
              <a:defRPr/>
            </a:pPr>
            <a:endParaRPr lang="en-US" dirty="0">
              <a:solidFill>
                <a:prstClr val="black"/>
              </a:solidFill>
              <a:cs typeface="Arial" charset="0"/>
            </a:endParaRPr>
          </a:p>
        </p:txBody>
      </p:sp>
      <p:pic>
        <p:nvPicPr>
          <p:cNvPr id="22534" name="Picture 9" descr="BREEZE®2 Me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750" y="1341438"/>
            <a:ext cx="1249363"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3" descr="Lectaur Ascensia">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4650" y="1196975"/>
            <a:ext cx="11334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5" descr="Autopiqueur Microlet">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6688" y="2997200"/>
            <a:ext cx="10382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7" descr="Bandelettes urinaires Ketodiastix">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4663" y="4005263"/>
            <a:ext cx="12192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179388" y="3213100"/>
            <a:ext cx="10034587" cy="1200150"/>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cs typeface="Arial" charset="0"/>
              </a:rPr>
              <a:t>MICROLET</a:t>
            </a:r>
          </a:p>
          <a:p>
            <a:pPr lvl="1">
              <a:buFont typeface="Wingdings" pitchFamily="2" charset="2"/>
              <a:buChar char="ü"/>
              <a:defRPr/>
            </a:pPr>
            <a:r>
              <a:rPr lang="en-US" sz="2400" dirty="0">
                <a:solidFill>
                  <a:prstClr val="black"/>
                </a:solidFill>
                <a:cs typeface="Arial" charset="0"/>
              </a:rPr>
              <a:t>	Lancing</a:t>
            </a:r>
            <a:endParaRPr lang="en-US" dirty="0">
              <a:solidFill>
                <a:prstClr val="black"/>
              </a:solidFill>
              <a:cs typeface="Arial" charset="0"/>
            </a:endParaRPr>
          </a:p>
        </p:txBody>
      </p:sp>
      <p:sp>
        <p:nvSpPr>
          <p:cNvPr id="14" name="Rectangle 13"/>
          <p:cNvSpPr/>
          <p:nvPr/>
        </p:nvSpPr>
        <p:spPr>
          <a:xfrm>
            <a:off x="225425" y="4221163"/>
            <a:ext cx="10034588" cy="1200150"/>
          </a:xfrm>
          <a:prstGeom prst="rect">
            <a:avLst/>
          </a:prstGeom>
        </p:spPr>
        <p:txBody>
          <a:bodyPr>
            <a:spAutoFit/>
          </a:bodyPr>
          <a:lstStyle/>
          <a:p>
            <a:pPr marL="285750" indent="-285750">
              <a:buClr>
                <a:srgbClr val="1F497D">
                  <a:lumMod val="60000"/>
                  <a:lumOff val="40000"/>
                </a:srgbClr>
              </a:buClr>
              <a:defRPr/>
            </a:pPr>
            <a:r>
              <a:rPr lang="en-US" sz="4800" dirty="0">
                <a:solidFill>
                  <a:srgbClr val="00B0F0"/>
                </a:solidFill>
                <a:cs typeface="Arial" charset="0"/>
              </a:rPr>
              <a:t>KETODIASTIX</a:t>
            </a:r>
          </a:p>
          <a:p>
            <a:pPr lvl="1">
              <a:buFont typeface="Wingdings" pitchFamily="2" charset="2"/>
              <a:buChar char="ü"/>
              <a:defRPr/>
            </a:pPr>
            <a:r>
              <a:rPr lang="en-US" sz="2400" dirty="0">
                <a:solidFill>
                  <a:prstClr val="black"/>
                </a:solidFill>
                <a:cs typeface="Arial" charset="0"/>
              </a:rPr>
              <a:t>	Urinary bandage</a:t>
            </a:r>
            <a:endParaRPr lang="en-US" dirty="0">
              <a:solidFill>
                <a:prstClr val="black"/>
              </a:solidFill>
              <a:cs typeface="Arial" charset="0"/>
            </a:endParaRPr>
          </a:p>
        </p:txBody>
      </p:sp>
      <p:sp>
        <p:nvSpPr>
          <p:cNvPr id="15" name="Rectangle 14"/>
          <p:cNvSpPr/>
          <p:nvPr/>
        </p:nvSpPr>
        <p:spPr>
          <a:xfrm>
            <a:off x="298450" y="5300663"/>
            <a:ext cx="10034588" cy="1477962"/>
          </a:xfrm>
          <a:prstGeom prst="rect">
            <a:avLst/>
          </a:prstGeom>
        </p:spPr>
        <p:txBody>
          <a:bodyPr>
            <a:spAutoFit/>
          </a:bodyPr>
          <a:lstStyle/>
          <a:p>
            <a:pPr marL="285750" indent="-285750">
              <a:buClr>
                <a:srgbClr val="1F497D">
                  <a:lumMod val="60000"/>
                  <a:lumOff val="40000"/>
                </a:srgbClr>
              </a:buClr>
              <a:defRPr/>
            </a:pPr>
            <a:r>
              <a:rPr lang="en-US" sz="4800" dirty="0" smtClean="0">
                <a:solidFill>
                  <a:srgbClr val="00B0F0"/>
                </a:solidFill>
                <a:cs typeface="Arial" charset="0"/>
              </a:rPr>
              <a:t>A1cNow</a:t>
            </a:r>
            <a:endParaRPr lang="en-US" sz="4800" dirty="0">
              <a:solidFill>
                <a:srgbClr val="00B0F0"/>
              </a:solidFill>
              <a:cs typeface="Arial" charset="0"/>
            </a:endParaRPr>
          </a:p>
          <a:p>
            <a:pPr lvl="1">
              <a:buFont typeface="Wingdings" pitchFamily="2" charset="2"/>
              <a:buChar char="ü"/>
              <a:defRPr/>
            </a:pPr>
            <a:r>
              <a:rPr lang="en-US" sz="2400" dirty="0">
                <a:solidFill>
                  <a:prstClr val="black"/>
                </a:solidFill>
                <a:cs typeface="Arial" charset="0"/>
              </a:rPr>
              <a:t>	Monitor to test </a:t>
            </a:r>
            <a:r>
              <a:rPr lang="en-US" sz="2400" dirty="0" err="1">
                <a:solidFill>
                  <a:prstClr val="black"/>
                </a:solidFill>
                <a:cs typeface="Arial" charset="0"/>
              </a:rPr>
              <a:t>glycated</a:t>
            </a:r>
            <a:r>
              <a:rPr lang="en-US" sz="2400" dirty="0">
                <a:solidFill>
                  <a:prstClr val="black"/>
                </a:solidFill>
                <a:cs typeface="Arial" charset="0"/>
              </a:rPr>
              <a:t> hemoglobin</a:t>
            </a:r>
            <a:endParaRPr lang="en-US" dirty="0">
              <a:solidFill>
                <a:prstClr val="black"/>
              </a:solidFill>
              <a:latin typeface="Arial" charset="0"/>
              <a:cs typeface="Arial" charset="0"/>
            </a:endParaRPr>
          </a:p>
          <a:p>
            <a:pPr lvl="1">
              <a:buFont typeface="Wingdings" pitchFamily="2" charset="2"/>
              <a:buChar char="ü"/>
              <a:defRPr/>
            </a:pPr>
            <a:endParaRPr lang="en-US" dirty="0">
              <a:solidFill>
                <a:prstClr val="black"/>
              </a:solidFill>
              <a:cs typeface="Arial" charset="0"/>
            </a:endParaRPr>
          </a:p>
        </p:txBody>
      </p:sp>
    </p:spTree>
    <p:extLst>
      <p:ext uri="{BB962C8B-B14F-4D97-AF65-F5344CB8AC3E}">
        <p14:creationId xmlns:p14="http://schemas.microsoft.com/office/powerpoint/2010/main" val="9008349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5"/>
                                        </p:tgtEl>
                                        <p:attrNameLst>
                                          <p:attrName>style.visibility</p:attrName>
                                        </p:attrNameLst>
                                      </p:cBhvr>
                                      <p:to>
                                        <p:strVal val="visible"/>
                                      </p:to>
                                    </p:set>
                                    <p:anim calcmode="lin" valueType="num">
                                      <p:cBhvr additive="base">
                                        <p:cTn id="11" dur="500" fill="hold"/>
                                        <p:tgtEl>
                                          <p:spTgt spid="22535"/>
                                        </p:tgtEl>
                                        <p:attrNameLst>
                                          <p:attrName>ppt_x</p:attrName>
                                        </p:attrNameLst>
                                      </p:cBhvr>
                                      <p:tavLst>
                                        <p:tav tm="0">
                                          <p:val>
                                            <p:strVal val="#ppt_x"/>
                                          </p:val>
                                        </p:tav>
                                        <p:tav tm="100000">
                                          <p:val>
                                            <p:strVal val="#ppt_x"/>
                                          </p:val>
                                        </p:tav>
                                      </p:tavLst>
                                    </p:anim>
                                    <p:anim calcmode="lin" valueType="num">
                                      <p:cBhvr additive="base">
                                        <p:cTn id="12" dur="500" fill="hold"/>
                                        <p:tgtEl>
                                          <p:spTgt spid="225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34"/>
                                        </p:tgtEl>
                                        <p:attrNameLst>
                                          <p:attrName>style.visibility</p:attrName>
                                        </p:attrNameLst>
                                      </p:cBhvr>
                                      <p:to>
                                        <p:strVal val="visible"/>
                                      </p:to>
                                    </p:set>
                                    <p:anim calcmode="lin" valueType="num">
                                      <p:cBhvr additive="base">
                                        <p:cTn id="15" dur="500" fill="hold"/>
                                        <p:tgtEl>
                                          <p:spTgt spid="22534"/>
                                        </p:tgtEl>
                                        <p:attrNameLst>
                                          <p:attrName>ppt_x</p:attrName>
                                        </p:attrNameLst>
                                      </p:cBhvr>
                                      <p:tavLst>
                                        <p:tav tm="0">
                                          <p:val>
                                            <p:strVal val="#ppt_x"/>
                                          </p:val>
                                        </p:tav>
                                        <p:tav tm="100000">
                                          <p:val>
                                            <p:strVal val="#ppt_x"/>
                                          </p:val>
                                        </p:tav>
                                      </p:tavLst>
                                    </p:anim>
                                    <p:anim calcmode="lin" valueType="num">
                                      <p:cBhvr additive="base">
                                        <p:cTn id="16"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536"/>
                                        </p:tgtEl>
                                        <p:attrNameLst>
                                          <p:attrName>style.visibility</p:attrName>
                                        </p:attrNameLst>
                                      </p:cBhvr>
                                      <p:to>
                                        <p:strVal val="visible"/>
                                      </p:to>
                                    </p:set>
                                    <p:anim calcmode="lin" valueType="num">
                                      <p:cBhvr additive="base">
                                        <p:cTn id="25" dur="500" fill="hold"/>
                                        <p:tgtEl>
                                          <p:spTgt spid="22536"/>
                                        </p:tgtEl>
                                        <p:attrNameLst>
                                          <p:attrName>ppt_x</p:attrName>
                                        </p:attrNameLst>
                                      </p:cBhvr>
                                      <p:tavLst>
                                        <p:tav tm="0">
                                          <p:val>
                                            <p:strVal val="#ppt_x"/>
                                          </p:val>
                                        </p:tav>
                                        <p:tav tm="100000">
                                          <p:val>
                                            <p:strVal val="#ppt_x"/>
                                          </p:val>
                                        </p:tav>
                                      </p:tavLst>
                                    </p:anim>
                                    <p:anim calcmode="lin" valueType="num">
                                      <p:cBhvr additive="base">
                                        <p:cTn id="26"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537"/>
                                        </p:tgtEl>
                                        <p:attrNameLst>
                                          <p:attrName>style.visibility</p:attrName>
                                        </p:attrNameLst>
                                      </p:cBhvr>
                                      <p:to>
                                        <p:strVal val="visible"/>
                                      </p:to>
                                    </p:set>
                                    <p:anim calcmode="lin" valueType="num">
                                      <p:cBhvr additive="base">
                                        <p:cTn id="35" dur="500" fill="hold"/>
                                        <p:tgtEl>
                                          <p:spTgt spid="22537"/>
                                        </p:tgtEl>
                                        <p:attrNameLst>
                                          <p:attrName>ppt_x</p:attrName>
                                        </p:attrNameLst>
                                      </p:cBhvr>
                                      <p:tavLst>
                                        <p:tav tm="0">
                                          <p:val>
                                            <p:strVal val="#ppt_x"/>
                                          </p:val>
                                        </p:tav>
                                        <p:tav tm="100000">
                                          <p:val>
                                            <p:strVal val="#ppt_x"/>
                                          </p:val>
                                        </p:tav>
                                      </p:tavLst>
                                    </p:anim>
                                    <p:anim calcmode="lin" valueType="num">
                                      <p:cBhvr additive="base">
                                        <p:cTn id="36"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xEl>
                                              <p:pRg st="1" end="1"/>
                                            </p:txEl>
                                          </p:spTgt>
                                        </p:tgtEl>
                                        <p:attrNameLst>
                                          <p:attrName>style.visibility</p:attrName>
                                        </p:attrNameLst>
                                      </p:cBhvr>
                                      <p:to>
                                        <p:strVal val="visible"/>
                                      </p:to>
                                    </p:set>
                                    <p:anim calcmode="lin" valueType="num">
                                      <p:cBhvr additive="base">
                                        <p:cTn id="4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57200" y="6616700"/>
            <a:ext cx="365125" cy="276225"/>
          </a:xfrm>
          <a:prstGeom prst="rect">
            <a:avLst/>
          </a:prstGeom>
          <a:solidFill>
            <a:schemeClr val="bg1"/>
          </a:solidFill>
          <a:ln w="9525" algn="ctr">
            <a:solidFill>
              <a:schemeClr val="bg1"/>
            </a:solidFill>
            <a:round/>
            <a:headEnd/>
            <a:tailEnd type="triangle" w="med" len="med"/>
          </a:ln>
        </p:spPr>
        <p:txBody>
          <a:bodyPr wrap="none" lIns="0" tIns="0" rIns="0" bIns="0">
            <a:spAutoFit/>
          </a:bodyPr>
          <a:lstStyle/>
          <a:p>
            <a:pPr marL="361950" indent="-361950" fontAlgn="base">
              <a:spcBef>
                <a:spcPct val="0"/>
              </a:spcBef>
              <a:spcAft>
                <a:spcPct val="0"/>
              </a:spcAft>
              <a:buFont typeface="Wingdings" pitchFamily="2" charset="2"/>
              <a:buBlip>
                <a:blip r:embed="rId3"/>
              </a:buBlip>
            </a:pPr>
            <a:endParaRPr lang="fr-FR" smtClean="0">
              <a:solidFill>
                <a:srgbClr val="000000"/>
              </a:solidFill>
              <a:cs typeface="Arial" charset="0"/>
            </a:endParaRPr>
          </a:p>
        </p:txBody>
      </p:sp>
      <p:sp>
        <p:nvSpPr>
          <p:cNvPr id="23555" name="Titre 1"/>
          <p:cNvSpPr>
            <a:spLocks noGrp="1"/>
          </p:cNvSpPr>
          <p:nvPr>
            <p:ph type="title"/>
          </p:nvPr>
        </p:nvSpPr>
        <p:spPr>
          <a:xfrm>
            <a:off x="457200" y="44450"/>
            <a:ext cx="8229600" cy="1143000"/>
          </a:xfrm>
        </p:spPr>
        <p:txBody>
          <a:bodyPr/>
          <a:lstStyle/>
          <a:p>
            <a:pPr eaLnBrk="1" hangingPunct="1"/>
            <a:r>
              <a:rPr lang="fr-FR" smtClean="0">
                <a:solidFill>
                  <a:schemeClr val="bg1"/>
                </a:solidFill>
              </a:rPr>
              <a:t>Diabetes Care</a:t>
            </a:r>
          </a:p>
        </p:txBody>
      </p:sp>
      <p:sp>
        <p:nvSpPr>
          <p:cNvPr id="8" name="Rectangle 7"/>
          <p:cNvSpPr/>
          <p:nvPr/>
        </p:nvSpPr>
        <p:spPr>
          <a:xfrm>
            <a:off x="153988" y="6584950"/>
            <a:ext cx="5857875" cy="231775"/>
          </a:xfrm>
          <a:prstGeom prst="rect">
            <a:avLst/>
          </a:prstGeom>
        </p:spPr>
        <p:txBody>
          <a:bodyPr>
            <a:spAutoFit/>
          </a:bodyPr>
          <a:lstStyle/>
          <a:p>
            <a:pPr>
              <a:defRPr/>
            </a:pPr>
            <a:r>
              <a:rPr lang="fr-FR" sz="900" dirty="0">
                <a:solidFill>
                  <a:prstClr val="white">
                    <a:lumMod val="65000"/>
                  </a:prstClr>
                </a:solidFill>
                <a:cs typeface="Arial" charset="0"/>
              </a:rPr>
              <a:t>JP Morgan</a:t>
            </a:r>
          </a:p>
        </p:txBody>
      </p:sp>
      <p:pic>
        <p:nvPicPr>
          <p:cNvPr id="23557" name="Picture 2" descr="Bay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263" y="1341438"/>
            <a:ext cx="29527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descr="Bay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3716338"/>
            <a:ext cx="35242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4067175" y="4005263"/>
            <a:ext cx="5076825" cy="1878012"/>
          </a:xfrm>
          <a:prstGeom prst="rect">
            <a:avLst/>
          </a:prstGeom>
        </p:spPr>
        <p:txBody>
          <a:bodyPr>
            <a:spAutoFit/>
          </a:bodyPr>
          <a:lstStyle/>
          <a:p>
            <a:pPr fontAlgn="base">
              <a:spcBef>
                <a:spcPct val="0"/>
              </a:spcBef>
              <a:spcAft>
                <a:spcPct val="0"/>
              </a:spcAft>
              <a:defRPr/>
            </a:pPr>
            <a:r>
              <a:rPr lang="en-US" sz="2400" dirty="0">
                <a:solidFill>
                  <a:srgbClr val="00B0F0"/>
                </a:solidFill>
                <a:cs typeface="Arial" charset="0"/>
              </a:rPr>
              <a:t>Bayer’s CONTOUR® USB meter</a:t>
            </a:r>
          </a:p>
          <a:p>
            <a:pPr fontAlgn="base">
              <a:spcBef>
                <a:spcPct val="0"/>
              </a:spcBef>
              <a:spcAft>
                <a:spcPct val="0"/>
              </a:spcAft>
              <a:defRPr/>
            </a:pPr>
            <a:r>
              <a:rPr lang="en-US" sz="1200" dirty="0">
                <a:solidFill>
                  <a:srgbClr val="00B0F0"/>
                </a:solidFill>
                <a:cs typeface="Arial" charset="0"/>
              </a:rPr>
              <a:t> </a:t>
            </a:r>
          </a:p>
          <a:p>
            <a:pPr fontAlgn="base">
              <a:spcBef>
                <a:spcPct val="0"/>
              </a:spcBef>
              <a:spcAft>
                <a:spcPct val="0"/>
              </a:spcAft>
              <a:buFont typeface="Wingdings" pitchFamily="2" charset="2"/>
              <a:buChar char="Ø"/>
              <a:defRPr/>
            </a:pPr>
            <a:r>
              <a:rPr lang="en-US" dirty="0">
                <a:solidFill>
                  <a:prstClr val="black"/>
                </a:solidFill>
                <a:cs typeface="Arial" charset="0"/>
              </a:rPr>
              <a:t> </a:t>
            </a:r>
            <a:r>
              <a:rPr lang="en-US" sz="2000" dirty="0">
                <a:solidFill>
                  <a:prstClr val="black"/>
                </a:solidFill>
                <a:cs typeface="Arial" charset="0"/>
              </a:rPr>
              <a:t>A new level of diabetes management</a:t>
            </a:r>
          </a:p>
          <a:p>
            <a:pPr fontAlgn="base">
              <a:spcBef>
                <a:spcPct val="0"/>
              </a:spcBef>
              <a:spcAft>
                <a:spcPct val="0"/>
              </a:spcAft>
              <a:buFont typeface="Wingdings" pitchFamily="2" charset="2"/>
              <a:buChar char="Ø"/>
              <a:defRPr/>
            </a:pPr>
            <a:r>
              <a:rPr lang="en-US" sz="2000" dirty="0">
                <a:solidFill>
                  <a:prstClr val="black"/>
                </a:solidFill>
                <a:cs typeface="Arial" charset="0"/>
              </a:rPr>
              <a:t> Share with your healthcare professional</a:t>
            </a:r>
          </a:p>
          <a:p>
            <a:pPr fontAlgn="base">
              <a:spcBef>
                <a:spcPct val="0"/>
              </a:spcBef>
              <a:spcAft>
                <a:spcPct val="0"/>
              </a:spcAft>
              <a:buFont typeface="Wingdings" pitchFamily="2" charset="2"/>
              <a:buChar char="Ø"/>
              <a:defRPr/>
            </a:pPr>
            <a:r>
              <a:rPr lang="en-US" sz="2000" dirty="0">
                <a:solidFill>
                  <a:prstClr val="black"/>
                </a:solidFill>
                <a:cs typeface="Arial" charset="0"/>
              </a:rPr>
              <a:t> Better manage your diabetes.</a:t>
            </a:r>
            <a:br>
              <a:rPr lang="en-US" sz="2000" dirty="0">
                <a:solidFill>
                  <a:prstClr val="black"/>
                </a:solidFill>
                <a:cs typeface="Arial" charset="0"/>
              </a:rPr>
            </a:br>
            <a:endParaRPr lang="en-US" sz="2000" dirty="0">
              <a:solidFill>
                <a:prstClr val="black"/>
              </a:solidFill>
              <a:cs typeface="Arial" charset="0"/>
            </a:endParaRPr>
          </a:p>
        </p:txBody>
      </p:sp>
      <p:sp>
        <p:nvSpPr>
          <p:cNvPr id="17" name="Rectangle 16"/>
          <p:cNvSpPr/>
          <p:nvPr/>
        </p:nvSpPr>
        <p:spPr>
          <a:xfrm>
            <a:off x="107950" y="1773238"/>
            <a:ext cx="6245225" cy="1568450"/>
          </a:xfrm>
          <a:prstGeom prst="rect">
            <a:avLst/>
          </a:prstGeom>
        </p:spPr>
        <p:txBody>
          <a:bodyPr>
            <a:spAutoFit/>
          </a:bodyPr>
          <a:lstStyle/>
          <a:p>
            <a:pPr fontAlgn="base">
              <a:spcBef>
                <a:spcPct val="0"/>
              </a:spcBef>
              <a:spcAft>
                <a:spcPct val="0"/>
              </a:spcAft>
              <a:defRPr/>
            </a:pPr>
            <a:r>
              <a:rPr lang="fr-FR" sz="2400" dirty="0" err="1">
                <a:solidFill>
                  <a:srgbClr val="00B0F0"/>
                </a:solidFill>
                <a:cs typeface="Arial" charset="0"/>
              </a:rPr>
              <a:t>Bayer’s</a:t>
            </a:r>
            <a:r>
              <a:rPr lang="fr-FR" sz="2400" dirty="0">
                <a:solidFill>
                  <a:srgbClr val="00B0F0"/>
                </a:solidFill>
                <a:cs typeface="Arial" charset="0"/>
              </a:rPr>
              <a:t> DIDGET</a:t>
            </a:r>
          </a:p>
          <a:p>
            <a:pPr fontAlgn="base">
              <a:spcBef>
                <a:spcPct val="0"/>
              </a:spcBef>
              <a:spcAft>
                <a:spcPct val="0"/>
              </a:spcAft>
              <a:defRPr/>
            </a:pPr>
            <a:endParaRPr lang="fr-FR" sz="1200" dirty="0">
              <a:solidFill>
                <a:srgbClr val="00B0F0"/>
              </a:solidFill>
              <a:cs typeface="Arial" charset="0"/>
            </a:endParaRPr>
          </a:p>
          <a:p>
            <a:pPr fontAlgn="base">
              <a:spcBef>
                <a:spcPct val="0"/>
              </a:spcBef>
              <a:spcAft>
                <a:spcPct val="0"/>
              </a:spcAft>
              <a:buFont typeface="Wingdings" pitchFamily="2" charset="2"/>
              <a:buChar char="Ø"/>
              <a:defRPr/>
            </a:pPr>
            <a:r>
              <a:rPr lang="fr-FR" dirty="0">
                <a:solidFill>
                  <a:prstClr val="black"/>
                </a:solidFill>
                <a:cs typeface="Arial" charset="0"/>
              </a:rPr>
              <a:t> </a:t>
            </a:r>
            <a:r>
              <a:rPr lang="fr-FR" sz="2000" dirty="0" err="1">
                <a:solidFill>
                  <a:prstClr val="black"/>
                </a:solidFill>
                <a:cs typeface="Arial" charset="0"/>
              </a:rPr>
              <a:t>Plugs</a:t>
            </a:r>
            <a:r>
              <a:rPr lang="fr-FR" sz="2000" dirty="0">
                <a:solidFill>
                  <a:prstClr val="black"/>
                </a:solidFill>
                <a:cs typeface="Arial" charset="0"/>
              </a:rPr>
              <a:t> </a:t>
            </a:r>
            <a:r>
              <a:rPr lang="fr-FR" sz="2000" dirty="0" err="1">
                <a:solidFill>
                  <a:prstClr val="black"/>
                </a:solidFill>
                <a:cs typeface="Arial" charset="0"/>
              </a:rPr>
              <a:t>into</a:t>
            </a:r>
            <a:r>
              <a:rPr lang="fr-FR" sz="2000" dirty="0">
                <a:solidFill>
                  <a:prstClr val="black"/>
                </a:solidFill>
                <a:cs typeface="Arial" charset="0"/>
              </a:rPr>
              <a:t> a Nintendo DS </a:t>
            </a:r>
          </a:p>
          <a:p>
            <a:pPr fontAlgn="base">
              <a:spcBef>
                <a:spcPct val="0"/>
              </a:spcBef>
              <a:spcAft>
                <a:spcPct val="0"/>
              </a:spcAft>
              <a:buFont typeface="Wingdings" pitchFamily="2" charset="2"/>
              <a:buChar char="Ø"/>
              <a:defRPr/>
            </a:pPr>
            <a:r>
              <a:rPr lang="fr-FR" sz="2000" dirty="0">
                <a:solidFill>
                  <a:prstClr val="black"/>
                </a:solidFill>
                <a:cs typeface="Arial" charset="0"/>
              </a:rPr>
              <a:t> Encourage consistent </a:t>
            </a:r>
            <a:r>
              <a:rPr lang="fr-FR" sz="2000" dirty="0" err="1">
                <a:solidFill>
                  <a:prstClr val="black"/>
                </a:solidFill>
                <a:cs typeface="Arial" charset="0"/>
              </a:rPr>
              <a:t>testing</a:t>
            </a:r>
            <a:r>
              <a:rPr lang="fr-FR" sz="2000" dirty="0">
                <a:solidFill>
                  <a:prstClr val="black"/>
                </a:solidFill>
                <a:cs typeface="Arial" charset="0"/>
              </a:rPr>
              <a:t> </a:t>
            </a:r>
            <a:r>
              <a:rPr lang="fr-FR" sz="2000" dirty="0" err="1">
                <a:solidFill>
                  <a:prstClr val="black"/>
                </a:solidFill>
                <a:cs typeface="Arial" charset="0"/>
              </a:rPr>
              <a:t>with</a:t>
            </a:r>
            <a:r>
              <a:rPr lang="fr-FR" sz="2000" dirty="0">
                <a:solidFill>
                  <a:prstClr val="black"/>
                </a:solidFill>
                <a:cs typeface="Arial" charset="0"/>
              </a:rPr>
              <a:t> </a:t>
            </a:r>
            <a:r>
              <a:rPr lang="fr-FR" sz="2000" dirty="0" err="1">
                <a:solidFill>
                  <a:prstClr val="black"/>
                </a:solidFill>
                <a:cs typeface="Arial" charset="0"/>
              </a:rPr>
              <a:t>reward</a:t>
            </a:r>
            <a:r>
              <a:rPr lang="fr-FR" sz="2000" dirty="0">
                <a:solidFill>
                  <a:prstClr val="black"/>
                </a:solidFill>
                <a:cs typeface="Arial" charset="0"/>
              </a:rPr>
              <a:t> points </a:t>
            </a:r>
          </a:p>
          <a:p>
            <a:pPr fontAlgn="base">
              <a:spcBef>
                <a:spcPct val="0"/>
              </a:spcBef>
              <a:spcAft>
                <a:spcPct val="0"/>
              </a:spcAft>
              <a:buFont typeface="Wingdings" pitchFamily="2" charset="2"/>
              <a:buChar char="Ø"/>
              <a:defRPr/>
            </a:pPr>
            <a:r>
              <a:rPr lang="fr-FR" sz="2000" dirty="0">
                <a:solidFill>
                  <a:prstClr val="black"/>
                </a:solidFill>
                <a:cs typeface="Arial" charset="0"/>
              </a:rPr>
              <a:t> </a:t>
            </a:r>
            <a:r>
              <a:rPr lang="fr-FR" sz="2000" dirty="0" err="1">
                <a:solidFill>
                  <a:prstClr val="black"/>
                </a:solidFill>
                <a:cs typeface="Arial" charset="0"/>
              </a:rPr>
              <a:t>Getting</a:t>
            </a:r>
            <a:r>
              <a:rPr lang="fr-FR" sz="2000" dirty="0">
                <a:solidFill>
                  <a:prstClr val="black"/>
                </a:solidFill>
                <a:cs typeface="Arial" charset="0"/>
              </a:rPr>
              <a:t> a </a:t>
            </a:r>
            <a:r>
              <a:rPr lang="fr-FR" sz="2000" dirty="0" err="1">
                <a:solidFill>
                  <a:prstClr val="black"/>
                </a:solidFill>
                <a:cs typeface="Arial" charset="0"/>
              </a:rPr>
              <a:t>meter</a:t>
            </a:r>
            <a:r>
              <a:rPr lang="fr-FR" sz="2000" dirty="0">
                <a:solidFill>
                  <a:prstClr val="black"/>
                </a:solidFill>
                <a:cs typeface="Arial" charset="0"/>
              </a:rPr>
              <a:t> </a:t>
            </a:r>
            <a:r>
              <a:rPr lang="fr-FR" sz="2000" dirty="0" err="1">
                <a:solidFill>
                  <a:prstClr val="black"/>
                </a:solidFill>
                <a:cs typeface="Arial" charset="0"/>
              </a:rPr>
              <a:t>that’s</a:t>
            </a:r>
            <a:r>
              <a:rPr lang="fr-FR" sz="2000" dirty="0">
                <a:solidFill>
                  <a:prstClr val="black"/>
                </a:solidFill>
                <a:cs typeface="Arial" charset="0"/>
              </a:rPr>
              <a:t> </a:t>
            </a:r>
            <a:r>
              <a:rPr lang="fr-FR" sz="2000" dirty="0" err="1">
                <a:solidFill>
                  <a:prstClr val="black"/>
                </a:solidFill>
                <a:cs typeface="Arial" charset="0"/>
              </a:rPr>
              <a:t>reliable</a:t>
            </a:r>
            <a:r>
              <a:rPr lang="fr-FR" sz="2000" dirty="0">
                <a:solidFill>
                  <a:prstClr val="black"/>
                </a:solidFill>
                <a:cs typeface="Arial" charset="0"/>
              </a:rPr>
              <a:t>.</a:t>
            </a:r>
          </a:p>
        </p:txBody>
      </p:sp>
    </p:spTree>
    <p:extLst>
      <p:ext uri="{BB962C8B-B14F-4D97-AF65-F5344CB8AC3E}">
        <p14:creationId xmlns:p14="http://schemas.microsoft.com/office/powerpoint/2010/main" val="22909179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557"/>
                                        </p:tgtEl>
                                        <p:attrNameLst>
                                          <p:attrName>style.visibility</p:attrName>
                                        </p:attrNameLst>
                                      </p:cBhvr>
                                      <p:to>
                                        <p:strVal val="visible"/>
                                      </p:to>
                                    </p:set>
                                    <p:anim calcmode="lin" valueType="num">
                                      <p:cBhvr additive="base">
                                        <p:cTn id="11" dur="500" fill="hold"/>
                                        <p:tgtEl>
                                          <p:spTgt spid="23557"/>
                                        </p:tgtEl>
                                        <p:attrNameLst>
                                          <p:attrName>ppt_x</p:attrName>
                                        </p:attrNameLst>
                                      </p:cBhvr>
                                      <p:tavLst>
                                        <p:tav tm="0">
                                          <p:val>
                                            <p:strVal val="#ppt_x"/>
                                          </p:val>
                                        </p:tav>
                                        <p:tav tm="100000">
                                          <p:val>
                                            <p:strVal val="#ppt_x"/>
                                          </p:val>
                                        </p:tav>
                                      </p:tavLst>
                                    </p:anim>
                                    <p:anim calcmode="lin" valueType="num">
                                      <p:cBhvr additive="base">
                                        <p:cTn id="12"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558"/>
                                        </p:tgtEl>
                                        <p:attrNameLst>
                                          <p:attrName>style.visibility</p:attrName>
                                        </p:attrNameLst>
                                      </p:cBhvr>
                                      <p:to>
                                        <p:strVal val="visible"/>
                                      </p:to>
                                    </p:set>
                                    <p:anim calcmode="lin" valueType="num">
                                      <p:cBhvr additive="base">
                                        <p:cTn id="17" dur="500" fill="hold"/>
                                        <p:tgtEl>
                                          <p:spTgt spid="23558"/>
                                        </p:tgtEl>
                                        <p:attrNameLst>
                                          <p:attrName>ppt_x</p:attrName>
                                        </p:attrNameLst>
                                      </p:cBhvr>
                                      <p:tavLst>
                                        <p:tav tm="0">
                                          <p:val>
                                            <p:strVal val="#ppt_x"/>
                                          </p:val>
                                        </p:tav>
                                        <p:tav tm="100000">
                                          <p:val>
                                            <p:strVal val="#ppt_x"/>
                                          </p:val>
                                        </p:tav>
                                      </p:tavLst>
                                    </p:anim>
                                    <p:anim calcmode="lin" valueType="num">
                                      <p:cBhvr additive="base">
                                        <p:cTn id="18" dur="500" fill="hold"/>
                                        <p:tgtEl>
                                          <p:spTgt spid="235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865178"/>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Care</a:t>
            </a:r>
            <a:endPar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marL="571500" indent="-571500" algn="ctr" fontAlgn="base">
              <a:lnSpc>
                <a:spcPct val="110000"/>
              </a:lnSpc>
              <a:spcBef>
                <a:spcPct val="0"/>
              </a:spcBef>
              <a:spcAft>
                <a:spcPct val="0"/>
              </a:spcAft>
              <a:defRPr/>
            </a:pPr>
            <a:r>
              <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Consumer Care</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234011465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F0ED55E6-C897-40FC-B65D-2C24148E63B6}" type="slidenum">
              <a:rPr lang="en-US" sz="1600" b="1" baseline="30000" smtClean="0">
                <a:solidFill>
                  <a:prstClr val="black"/>
                </a:solidFill>
                <a:latin typeface="Arial" charset="0"/>
              </a:rPr>
              <a:pPr fontAlgn="base">
                <a:spcBef>
                  <a:spcPct val="0"/>
                </a:spcBef>
                <a:spcAft>
                  <a:spcPct val="0"/>
                </a:spcAft>
                <a:defRPr/>
              </a:pPr>
              <a:t>3</a:t>
            </a:fld>
            <a:endParaRPr lang="en-US" sz="1600" b="1" baseline="30000" smtClean="0">
              <a:solidFill>
                <a:prstClr val="black"/>
              </a:solidFill>
              <a:latin typeface="Arial" charset="0"/>
            </a:endParaRPr>
          </a:p>
        </p:txBody>
      </p:sp>
      <p:sp>
        <p:nvSpPr>
          <p:cNvPr id="9219" name="Titre 1"/>
          <p:cNvSpPr>
            <a:spLocks noGrp="1"/>
          </p:cNvSpPr>
          <p:nvPr>
            <p:ph type="title"/>
          </p:nvPr>
        </p:nvSpPr>
        <p:spPr>
          <a:xfrm>
            <a:off x="0" y="44450"/>
            <a:ext cx="9144000" cy="1143000"/>
          </a:xfrm>
        </p:spPr>
        <p:txBody>
          <a:bodyPr/>
          <a:lstStyle/>
          <a:p>
            <a:pPr eaLnBrk="1" hangingPunct="1"/>
            <a:r>
              <a:rPr lang="fr-FR" smtClean="0">
                <a:solidFill>
                  <a:schemeClr val="bg1"/>
                </a:solidFill>
              </a:rPr>
              <a:t>Bayer AG</a:t>
            </a:r>
          </a:p>
        </p:txBody>
      </p:sp>
      <p:pic>
        <p:nvPicPr>
          <p:cNvPr id="92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768" t="20737" r="1566" b="8279"/>
          <a:stretch>
            <a:fillRect/>
          </a:stretch>
        </p:blipFill>
        <p:spPr bwMode="auto">
          <a:xfrm>
            <a:off x="9972675" y="1557338"/>
            <a:ext cx="6191250" cy="3419475"/>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graphicFrame>
        <p:nvGraphicFramePr>
          <p:cNvPr id="7" name="Graphique 6"/>
          <p:cNvGraphicFramePr>
            <a:graphicFrameLocks/>
          </p:cNvGraphicFramePr>
          <p:nvPr/>
        </p:nvGraphicFramePr>
        <p:xfrm>
          <a:off x="2286000" y="2057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Diagramme 18"/>
          <p:cNvGraphicFramePr/>
          <p:nvPr/>
        </p:nvGraphicFramePr>
        <p:xfrm>
          <a:off x="-2484784" y="1340768"/>
          <a:ext cx="8424936" cy="52565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4" name="Tableau 23"/>
          <p:cNvGraphicFramePr>
            <a:graphicFrameLocks noGrp="1"/>
          </p:cNvGraphicFramePr>
          <p:nvPr/>
        </p:nvGraphicFramePr>
        <p:xfrm>
          <a:off x="3347864" y="1268760"/>
          <a:ext cx="5652120" cy="1920070"/>
        </p:xfrm>
        <a:graphic>
          <a:graphicData uri="http://schemas.openxmlformats.org/drawingml/2006/table">
            <a:tbl>
              <a:tblPr firstRow="1" bandRow="1">
                <a:tableStyleId>{F5AB1C69-6EDB-4FF4-983F-18BD219EF322}</a:tableStyleId>
              </a:tblPr>
              <a:tblGrid>
                <a:gridCol w="1884040"/>
                <a:gridCol w="2070746"/>
                <a:gridCol w="1697334"/>
              </a:tblGrid>
              <a:tr h="517971">
                <a:tc>
                  <a:txBody>
                    <a:bodyPr/>
                    <a:lstStyle/>
                    <a:p>
                      <a:pPr algn="ctr"/>
                      <a:r>
                        <a:rPr lang="fr-FR" sz="1600" dirty="0" err="1" smtClean="0"/>
                        <a:t>Crop</a:t>
                      </a:r>
                      <a:r>
                        <a:rPr lang="fr-FR" sz="1600" baseline="0" dirty="0" smtClean="0"/>
                        <a:t> Protection</a:t>
                      </a:r>
                      <a:endParaRPr lang="fr-FR" sz="1600" dirty="0"/>
                    </a:p>
                  </a:txBody>
                  <a:tcPr marL="91426" marR="91426" marT="45703" marB="45703" anchor="ctr">
                    <a:solidFill>
                      <a:srgbClr val="92D050"/>
                    </a:solidFill>
                  </a:tcPr>
                </a:tc>
                <a:tc>
                  <a:txBody>
                    <a:bodyPr/>
                    <a:lstStyle/>
                    <a:p>
                      <a:pPr algn="ctr"/>
                      <a:r>
                        <a:rPr lang="fr-FR" sz="1600" dirty="0" err="1" smtClean="0"/>
                        <a:t>Environmental</a:t>
                      </a:r>
                      <a:r>
                        <a:rPr lang="fr-FR" sz="1600" dirty="0" smtClean="0"/>
                        <a:t> Science</a:t>
                      </a:r>
                    </a:p>
                  </a:txBody>
                  <a:tcPr marL="91426" marR="91426" marT="45703" marB="45703" anchor="ctr">
                    <a:solidFill>
                      <a:srgbClr val="92D050"/>
                    </a:solidFill>
                  </a:tcPr>
                </a:tc>
                <a:tc>
                  <a:txBody>
                    <a:bodyPr/>
                    <a:lstStyle/>
                    <a:p>
                      <a:pPr algn="ctr"/>
                      <a:r>
                        <a:rPr lang="fr-FR" sz="1600" dirty="0" err="1" smtClean="0"/>
                        <a:t>BioScience</a:t>
                      </a:r>
                      <a:endParaRPr lang="fr-FR" sz="1600" dirty="0"/>
                    </a:p>
                  </a:txBody>
                  <a:tcPr marL="91426" marR="91426" marT="45703" marB="45703" anchor="ctr">
                    <a:solidFill>
                      <a:srgbClr val="92D050"/>
                    </a:solidFill>
                  </a:tcPr>
                </a:tc>
              </a:tr>
              <a:tr h="304689">
                <a:tc>
                  <a:txBody>
                    <a:bodyPr/>
                    <a:lstStyle/>
                    <a:p>
                      <a:pPr algn="ctr"/>
                      <a:r>
                        <a:rPr lang="fr-FR" sz="1600" dirty="0" smtClean="0"/>
                        <a:t>Herbicides</a:t>
                      </a:r>
                      <a:endParaRPr lang="fr-FR" sz="1600" dirty="0"/>
                    </a:p>
                  </a:txBody>
                  <a:tcPr marL="91426" marR="91426" marT="45703" marB="45703" anchor="ctr">
                    <a:solidFill>
                      <a:schemeClr val="bg1">
                        <a:lumMod val="95000"/>
                      </a:schemeClr>
                    </a:solidFill>
                  </a:tcPr>
                </a:tc>
                <a:tc>
                  <a:txBody>
                    <a:bodyPr/>
                    <a:lstStyle/>
                    <a:p>
                      <a:pPr algn="ctr"/>
                      <a:r>
                        <a:rPr lang="fr-FR" sz="1600" dirty="0" smtClean="0"/>
                        <a:t>Professional</a:t>
                      </a:r>
                      <a:r>
                        <a:rPr lang="fr-FR" sz="1600" baseline="0" dirty="0" smtClean="0"/>
                        <a:t> </a:t>
                      </a:r>
                      <a:r>
                        <a:rPr lang="fr-FR" sz="1600" baseline="0" dirty="0" err="1" smtClean="0"/>
                        <a:t>products</a:t>
                      </a:r>
                      <a:endParaRPr lang="fr-FR" sz="1600" dirty="0"/>
                    </a:p>
                  </a:txBody>
                  <a:tcPr marL="91426" marR="91426" marT="45703" marB="45703" anchor="ctr">
                    <a:solidFill>
                      <a:schemeClr val="bg1">
                        <a:lumMod val="95000"/>
                      </a:schemeClr>
                    </a:solidFill>
                  </a:tcPr>
                </a:tc>
                <a:tc>
                  <a:txBody>
                    <a:bodyPr/>
                    <a:lstStyle/>
                    <a:p>
                      <a:pPr algn="ctr"/>
                      <a:r>
                        <a:rPr lang="fr-FR" sz="1600" dirty="0" err="1" smtClean="0"/>
                        <a:t>Vegetables</a:t>
                      </a:r>
                      <a:endParaRPr lang="fr-FR" sz="1600" dirty="0"/>
                    </a:p>
                  </a:txBody>
                  <a:tcPr marL="91426" marR="91426" marT="45703" marB="45703" anchor="ctr">
                    <a:solidFill>
                      <a:schemeClr val="bg1">
                        <a:lumMod val="95000"/>
                      </a:schemeClr>
                    </a:solidFill>
                  </a:tcPr>
                </a:tc>
              </a:tr>
              <a:tr h="304689">
                <a:tc>
                  <a:txBody>
                    <a:bodyPr/>
                    <a:lstStyle/>
                    <a:p>
                      <a:pPr algn="ctr"/>
                      <a:r>
                        <a:rPr lang="fr-FR" sz="1600" dirty="0" err="1" smtClean="0"/>
                        <a:t>Fungicides</a:t>
                      </a:r>
                      <a:endParaRPr lang="fr-FR" sz="1600" dirty="0"/>
                    </a:p>
                  </a:txBody>
                  <a:tcPr marL="91426" marR="91426" marT="45703" marB="45703" anchor="ctr">
                    <a:solidFill>
                      <a:schemeClr val="bg1">
                        <a:lumMod val="95000"/>
                      </a:schemeClr>
                    </a:solidFill>
                  </a:tcPr>
                </a:tc>
                <a:tc>
                  <a:txBody>
                    <a:bodyPr/>
                    <a:lstStyle/>
                    <a:p>
                      <a:pPr algn="ctr"/>
                      <a:r>
                        <a:rPr lang="fr-FR" sz="1600" dirty="0" smtClean="0"/>
                        <a:t>Consumer </a:t>
                      </a:r>
                      <a:r>
                        <a:rPr lang="fr-FR" sz="1600" dirty="0" err="1" smtClean="0"/>
                        <a:t>products</a:t>
                      </a:r>
                      <a:endParaRPr lang="fr-FR" sz="1600" dirty="0"/>
                    </a:p>
                  </a:txBody>
                  <a:tcPr marL="91426" marR="91426" marT="45703" marB="45703" anchor="ctr">
                    <a:solidFill>
                      <a:schemeClr val="bg1">
                        <a:lumMod val="95000"/>
                      </a:schemeClr>
                    </a:solidFill>
                  </a:tcPr>
                </a:tc>
                <a:tc>
                  <a:txBody>
                    <a:bodyPr/>
                    <a:lstStyle/>
                    <a:p>
                      <a:pPr algn="ctr"/>
                      <a:r>
                        <a:rPr lang="fr-FR" sz="1600" dirty="0" smtClean="0"/>
                        <a:t>Agricultural </a:t>
                      </a:r>
                      <a:r>
                        <a:rPr lang="fr-FR" sz="1600" dirty="0" err="1" smtClean="0"/>
                        <a:t>Crops</a:t>
                      </a:r>
                      <a:endParaRPr lang="fr-FR" sz="1600" dirty="0"/>
                    </a:p>
                  </a:txBody>
                  <a:tcPr marL="91426" marR="91426" marT="45703" marB="45703" anchor="ctr">
                    <a:solidFill>
                      <a:schemeClr val="bg1">
                        <a:lumMod val="95000"/>
                      </a:schemeClr>
                    </a:solidFill>
                  </a:tcPr>
                </a:tc>
              </a:tr>
              <a:tr h="304689">
                <a:tc>
                  <a:txBody>
                    <a:bodyPr/>
                    <a:lstStyle/>
                    <a:p>
                      <a:pPr algn="ctr"/>
                      <a:r>
                        <a:rPr lang="fr-FR" sz="1600" dirty="0" smtClean="0"/>
                        <a:t>Insecticides</a:t>
                      </a:r>
                      <a:endParaRPr lang="fr-FR" sz="1600" dirty="0"/>
                    </a:p>
                  </a:txBody>
                  <a:tcPr marL="91426" marR="91426" marT="45703" marB="45703" anchor="ctr">
                    <a:solidFill>
                      <a:schemeClr val="bg1">
                        <a:lumMod val="95000"/>
                      </a:schemeClr>
                    </a:solidFill>
                  </a:tcPr>
                </a:tc>
                <a:tc>
                  <a:txBody>
                    <a:bodyPr/>
                    <a:lstStyle/>
                    <a:p>
                      <a:pPr algn="ctr"/>
                      <a:endParaRPr lang="fr-FR" sz="1600" dirty="0"/>
                    </a:p>
                  </a:txBody>
                  <a:tcPr marL="91426" marR="91426" marT="45703" marB="45703" anchor="ctr">
                    <a:solidFill>
                      <a:schemeClr val="bg1">
                        <a:lumMod val="95000"/>
                      </a:schemeClr>
                    </a:solidFill>
                  </a:tcPr>
                </a:tc>
                <a:tc>
                  <a:txBody>
                    <a:bodyPr/>
                    <a:lstStyle/>
                    <a:p>
                      <a:pPr algn="ctr"/>
                      <a:endParaRPr lang="fr-FR" sz="1600" dirty="0"/>
                    </a:p>
                  </a:txBody>
                  <a:tcPr marL="91426" marR="91426" marT="45703" marB="45703" anchor="ctr">
                    <a:solidFill>
                      <a:schemeClr val="bg1">
                        <a:lumMod val="95000"/>
                      </a:schemeClr>
                    </a:solidFill>
                  </a:tcPr>
                </a:tc>
              </a:tr>
              <a:tr h="304689">
                <a:tc>
                  <a:txBody>
                    <a:bodyPr/>
                    <a:lstStyle/>
                    <a:p>
                      <a:pPr algn="ctr"/>
                      <a:r>
                        <a:rPr lang="fr-FR" sz="1600" dirty="0" err="1" smtClean="0"/>
                        <a:t>Seed</a:t>
                      </a:r>
                      <a:r>
                        <a:rPr lang="fr-FR" sz="1600" dirty="0" smtClean="0"/>
                        <a:t> </a:t>
                      </a:r>
                      <a:r>
                        <a:rPr lang="fr-FR" sz="1600" dirty="0" err="1" smtClean="0"/>
                        <a:t>Treatment</a:t>
                      </a:r>
                      <a:endParaRPr lang="fr-FR" sz="1600" dirty="0"/>
                    </a:p>
                  </a:txBody>
                  <a:tcPr marL="91426" marR="91426" marT="45703" marB="45703" anchor="ctr">
                    <a:solidFill>
                      <a:schemeClr val="bg1">
                        <a:lumMod val="95000"/>
                      </a:schemeClr>
                    </a:solidFill>
                  </a:tcPr>
                </a:tc>
                <a:tc>
                  <a:txBody>
                    <a:bodyPr/>
                    <a:lstStyle/>
                    <a:p>
                      <a:pPr algn="ctr"/>
                      <a:endParaRPr lang="fr-FR" sz="1600" dirty="0"/>
                    </a:p>
                  </a:txBody>
                  <a:tcPr marL="91426" marR="91426" marT="45703" marB="45703" anchor="ctr">
                    <a:solidFill>
                      <a:schemeClr val="bg1">
                        <a:lumMod val="95000"/>
                      </a:schemeClr>
                    </a:solidFill>
                  </a:tcPr>
                </a:tc>
                <a:tc>
                  <a:txBody>
                    <a:bodyPr/>
                    <a:lstStyle/>
                    <a:p>
                      <a:pPr algn="ctr"/>
                      <a:endParaRPr lang="fr-FR" sz="1600" dirty="0"/>
                    </a:p>
                  </a:txBody>
                  <a:tcPr marL="91426" marR="91426" marT="45703" marB="45703" anchor="ctr">
                    <a:solidFill>
                      <a:schemeClr val="bg1">
                        <a:lumMod val="95000"/>
                      </a:schemeClr>
                    </a:solidFill>
                  </a:tcPr>
                </a:tc>
              </a:tr>
            </a:tbl>
          </a:graphicData>
        </a:graphic>
      </p:graphicFrame>
      <p:graphicFrame>
        <p:nvGraphicFramePr>
          <p:cNvPr id="25" name="Tableau 24"/>
          <p:cNvGraphicFramePr>
            <a:graphicFrameLocks noGrp="1"/>
          </p:cNvGraphicFramePr>
          <p:nvPr/>
        </p:nvGraphicFramePr>
        <p:xfrm>
          <a:off x="3347864" y="3284538"/>
          <a:ext cx="5616624" cy="1480753"/>
        </p:xfrm>
        <a:graphic>
          <a:graphicData uri="http://schemas.openxmlformats.org/drawingml/2006/table">
            <a:tbl>
              <a:tblPr firstRow="1" bandRow="1">
                <a:tableStyleId>{F5AB1C69-6EDB-4FF4-983F-18BD219EF322}</a:tableStyleId>
              </a:tblPr>
              <a:tblGrid>
                <a:gridCol w="5616624"/>
              </a:tblGrid>
              <a:tr h="475021">
                <a:tc>
                  <a:txBody>
                    <a:bodyPr/>
                    <a:lstStyle/>
                    <a:p>
                      <a:pPr algn="ctr"/>
                      <a:endParaRPr lang="fr-FR" sz="1400" dirty="0"/>
                    </a:p>
                  </a:txBody>
                  <a:tcPr marL="91426" marR="91426" marT="45702" marB="45702" anchor="ctr">
                    <a:solidFill>
                      <a:srgbClr val="67B9CF"/>
                    </a:solidFill>
                  </a:tcPr>
                </a:tc>
              </a:tr>
              <a:tr h="304680">
                <a:tc>
                  <a:txBody>
                    <a:bodyPr/>
                    <a:lstStyle/>
                    <a:p>
                      <a:pPr algn="ctr"/>
                      <a:r>
                        <a:rPr lang="fr-FR" sz="1600" dirty="0" err="1" smtClean="0"/>
                        <a:t>Polyurethanes</a:t>
                      </a:r>
                      <a:endParaRPr lang="fr-FR" sz="1600" dirty="0"/>
                    </a:p>
                  </a:txBody>
                  <a:tcPr marL="91426" marR="91426" marT="45702" marB="45702" anchor="ctr">
                    <a:solidFill>
                      <a:schemeClr val="bg1">
                        <a:lumMod val="95000"/>
                      </a:schemeClr>
                    </a:solidFill>
                  </a:tcPr>
                </a:tc>
              </a:tr>
              <a:tr h="304680">
                <a:tc>
                  <a:txBody>
                    <a:bodyPr/>
                    <a:lstStyle/>
                    <a:p>
                      <a:pPr algn="ctr"/>
                      <a:r>
                        <a:rPr lang="fr-FR" sz="1600" dirty="0" smtClean="0"/>
                        <a:t>Polycarbonates</a:t>
                      </a:r>
                      <a:endParaRPr lang="fr-FR" sz="1600" dirty="0"/>
                    </a:p>
                  </a:txBody>
                  <a:tcPr marL="91426" marR="91426" marT="45702" marB="45702" anchor="ctr">
                    <a:solidFill>
                      <a:schemeClr val="bg1">
                        <a:lumMod val="95000"/>
                      </a:schemeClr>
                    </a:solidFill>
                  </a:tcPr>
                </a:tc>
              </a:tr>
              <a:tr h="304680">
                <a:tc>
                  <a:txBody>
                    <a:bodyPr/>
                    <a:lstStyle/>
                    <a:p>
                      <a:pPr algn="ctr"/>
                      <a:r>
                        <a:rPr lang="fr-FR" sz="1600" dirty="0" err="1" smtClean="0"/>
                        <a:t>Coating</a:t>
                      </a:r>
                      <a:r>
                        <a:rPr lang="fr-FR" sz="1600" dirty="0" smtClean="0"/>
                        <a:t> – </a:t>
                      </a:r>
                      <a:r>
                        <a:rPr lang="fr-FR" sz="1600" dirty="0" err="1" smtClean="0"/>
                        <a:t>Adhesives</a:t>
                      </a:r>
                      <a:r>
                        <a:rPr lang="fr-FR" sz="1600" dirty="0" smtClean="0"/>
                        <a:t> – </a:t>
                      </a:r>
                      <a:r>
                        <a:rPr lang="fr-FR" sz="1600" dirty="0" err="1" smtClean="0"/>
                        <a:t>Specialties</a:t>
                      </a:r>
                      <a:r>
                        <a:rPr lang="fr-FR" sz="1600" dirty="0" smtClean="0"/>
                        <a:t> </a:t>
                      </a:r>
                      <a:endParaRPr lang="fr-FR" sz="1600" dirty="0"/>
                    </a:p>
                  </a:txBody>
                  <a:tcPr marL="91426" marR="91426" marT="45702" marB="45702" anchor="ctr">
                    <a:solidFill>
                      <a:schemeClr val="bg1">
                        <a:lumMod val="95000"/>
                      </a:schemeClr>
                    </a:solidFill>
                  </a:tcPr>
                </a:tc>
              </a:tr>
            </a:tbl>
          </a:graphicData>
        </a:graphic>
      </p:graphicFrame>
      <p:graphicFrame>
        <p:nvGraphicFramePr>
          <p:cNvPr id="11" name="Tableau 10"/>
          <p:cNvGraphicFramePr>
            <a:graphicFrameLocks noGrp="1"/>
          </p:cNvGraphicFramePr>
          <p:nvPr/>
        </p:nvGraphicFramePr>
        <p:xfrm>
          <a:off x="3383978" y="5085184"/>
          <a:ext cx="5652518" cy="1295424"/>
        </p:xfrm>
        <a:graphic>
          <a:graphicData uri="http://schemas.openxmlformats.org/drawingml/2006/table">
            <a:tbl>
              <a:tblPr firstRow="1" bandRow="1">
                <a:tableStyleId>{5C22544A-7EE6-4342-B048-85BDC9FD1C3A}</a:tableStyleId>
              </a:tblPr>
              <a:tblGrid>
                <a:gridCol w="2826259"/>
                <a:gridCol w="2826259"/>
              </a:tblGrid>
              <a:tr h="647712">
                <a:tc>
                  <a:txBody>
                    <a:bodyPr/>
                    <a:lstStyle/>
                    <a:p>
                      <a:pPr algn="ctr"/>
                      <a:r>
                        <a:rPr lang="fr-FR" sz="1800" b="1" dirty="0" smtClean="0">
                          <a:solidFill>
                            <a:schemeClr val="bg1"/>
                          </a:solidFill>
                          <a:effectLst>
                            <a:outerShdw blurRad="38100" dist="38100" dir="2700000" algn="tl">
                              <a:srgbClr val="000000">
                                <a:alpha val="43137"/>
                              </a:srgbClr>
                            </a:outerShdw>
                          </a:effectLst>
                        </a:rPr>
                        <a:t>Consumer Care</a:t>
                      </a:r>
                      <a:endParaRPr lang="fr-FR" sz="1800" b="1" dirty="0">
                        <a:solidFill>
                          <a:schemeClr val="bg1"/>
                        </a:solidFill>
                        <a:effectLst>
                          <a:outerShdw blurRad="38100" dist="38100" dir="2700000" algn="tl">
                            <a:srgbClr val="000000">
                              <a:alpha val="43137"/>
                            </a:srgbClr>
                          </a:outerShdw>
                        </a:effectLst>
                      </a:endParaRPr>
                    </a:p>
                  </a:txBody>
                  <a:tcPr marL="91451" marR="91451" anchor="ctr">
                    <a:solidFill>
                      <a:schemeClr val="tx2">
                        <a:lumMod val="60000"/>
                        <a:lumOff val="40000"/>
                      </a:schemeClr>
                    </a:solidFill>
                  </a:tcPr>
                </a:tc>
                <a:tc>
                  <a:txBody>
                    <a:bodyPr/>
                    <a:lstStyle/>
                    <a:p>
                      <a:pPr algn="ctr"/>
                      <a:r>
                        <a:rPr lang="fr-FR" sz="1800" b="1" dirty="0" smtClean="0">
                          <a:solidFill>
                            <a:schemeClr val="bg1"/>
                          </a:solidFill>
                          <a:effectLst>
                            <a:outerShdw blurRad="38100" dist="38100" dir="2700000" algn="tl">
                              <a:srgbClr val="000000">
                                <a:alpha val="43137"/>
                              </a:srgbClr>
                            </a:outerShdw>
                          </a:effectLst>
                        </a:rPr>
                        <a:t>Pharmaceuticals Care</a:t>
                      </a:r>
                      <a:endParaRPr lang="fr-FR" sz="1800" b="1" dirty="0">
                        <a:solidFill>
                          <a:schemeClr val="bg1"/>
                        </a:solidFill>
                        <a:effectLst>
                          <a:outerShdw blurRad="38100" dist="38100" dir="2700000" algn="tl">
                            <a:srgbClr val="000000">
                              <a:alpha val="43137"/>
                            </a:srgbClr>
                          </a:outerShdw>
                        </a:effectLst>
                      </a:endParaRPr>
                    </a:p>
                  </a:txBody>
                  <a:tcPr marL="91451" marR="91451" anchor="ctr">
                    <a:solidFill>
                      <a:schemeClr val="tx2">
                        <a:lumMod val="60000"/>
                        <a:lumOff val="40000"/>
                      </a:schemeClr>
                    </a:solidFill>
                  </a:tcPr>
                </a:tc>
              </a:tr>
              <a:tr h="647712">
                <a:tc>
                  <a:txBody>
                    <a:bodyPr/>
                    <a:lstStyle/>
                    <a:p>
                      <a:pPr algn="ctr"/>
                      <a:r>
                        <a:rPr lang="fr-FR" sz="1800" b="1" dirty="0" smtClean="0">
                          <a:solidFill>
                            <a:schemeClr val="bg1"/>
                          </a:solidFill>
                          <a:effectLst>
                            <a:outerShdw blurRad="38100" dist="38100" dir="2700000" algn="tl">
                              <a:srgbClr val="000000">
                                <a:alpha val="43137"/>
                              </a:srgbClr>
                            </a:outerShdw>
                          </a:effectLst>
                        </a:rPr>
                        <a:t>Animal</a:t>
                      </a:r>
                      <a:r>
                        <a:rPr lang="fr-FR" sz="1800" b="1" baseline="0" dirty="0" smtClean="0">
                          <a:solidFill>
                            <a:schemeClr val="bg1"/>
                          </a:solidFill>
                          <a:effectLst>
                            <a:outerShdw blurRad="38100" dist="38100" dir="2700000" algn="tl">
                              <a:srgbClr val="000000">
                                <a:alpha val="43137"/>
                              </a:srgbClr>
                            </a:outerShdw>
                          </a:effectLst>
                        </a:rPr>
                        <a:t> </a:t>
                      </a:r>
                      <a:r>
                        <a:rPr lang="fr-FR" sz="1800" b="1" baseline="0" dirty="0" err="1" smtClean="0">
                          <a:solidFill>
                            <a:schemeClr val="bg1"/>
                          </a:solidFill>
                          <a:effectLst>
                            <a:outerShdw blurRad="38100" dist="38100" dir="2700000" algn="tl">
                              <a:srgbClr val="000000">
                                <a:alpha val="43137"/>
                              </a:srgbClr>
                            </a:outerShdw>
                          </a:effectLst>
                        </a:rPr>
                        <a:t>Health</a:t>
                      </a:r>
                      <a:endParaRPr lang="fr-FR" sz="1800" b="1" dirty="0">
                        <a:solidFill>
                          <a:schemeClr val="bg1"/>
                        </a:solidFill>
                        <a:effectLst>
                          <a:outerShdw blurRad="38100" dist="38100" dir="2700000" algn="tl">
                            <a:srgbClr val="000000">
                              <a:alpha val="43137"/>
                            </a:srgbClr>
                          </a:outerShdw>
                        </a:effectLst>
                      </a:endParaRPr>
                    </a:p>
                  </a:txBody>
                  <a:tcPr marL="91451" marR="91451" anchor="ctr">
                    <a:solidFill>
                      <a:schemeClr val="tx2">
                        <a:lumMod val="60000"/>
                        <a:lumOff val="40000"/>
                      </a:schemeClr>
                    </a:solidFill>
                  </a:tcPr>
                </a:tc>
                <a:tc>
                  <a:txBody>
                    <a:bodyPr/>
                    <a:lstStyle/>
                    <a:p>
                      <a:pPr algn="ctr"/>
                      <a:r>
                        <a:rPr lang="fr-FR" sz="1800" b="1" dirty="0" err="1" smtClean="0">
                          <a:solidFill>
                            <a:schemeClr val="bg1"/>
                          </a:solidFill>
                          <a:effectLst>
                            <a:outerShdw blurRad="38100" dist="38100" dir="2700000" algn="tl">
                              <a:srgbClr val="000000">
                                <a:alpha val="43137"/>
                              </a:srgbClr>
                            </a:outerShdw>
                          </a:effectLst>
                        </a:rPr>
                        <a:t>Diabetes</a:t>
                      </a:r>
                      <a:r>
                        <a:rPr lang="fr-FR" sz="1800" b="1" dirty="0" smtClean="0">
                          <a:solidFill>
                            <a:schemeClr val="bg1"/>
                          </a:solidFill>
                          <a:effectLst>
                            <a:outerShdw blurRad="38100" dist="38100" dir="2700000" algn="tl">
                              <a:srgbClr val="000000">
                                <a:alpha val="43137"/>
                              </a:srgbClr>
                            </a:outerShdw>
                          </a:effectLst>
                        </a:rPr>
                        <a:t> care</a:t>
                      </a:r>
                      <a:endParaRPr lang="fr-FR" sz="1800" b="1" dirty="0">
                        <a:solidFill>
                          <a:schemeClr val="bg1"/>
                        </a:solidFill>
                        <a:effectLst>
                          <a:outerShdw blurRad="38100" dist="38100" dir="2700000" algn="tl">
                            <a:srgbClr val="000000">
                              <a:alpha val="43137"/>
                            </a:srgbClr>
                          </a:outerShdw>
                        </a:effectLst>
                      </a:endParaRPr>
                    </a:p>
                  </a:txBody>
                  <a:tcPr marL="91451" marR="91451" anchor="ctr">
                    <a:solidFill>
                      <a:schemeClr val="tx2">
                        <a:lumMod val="60000"/>
                        <a:lumOff val="40000"/>
                      </a:schemeClr>
                    </a:solidFill>
                  </a:tcPr>
                </a:tc>
              </a:tr>
            </a:tbl>
          </a:graphicData>
        </a:graphic>
      </p:graphicFrame>
    </p:spTree>
    <p:extLst>
      <p:ext uri="{BB962C8B-B14F-4D97-AF65-F5344CB8AC3E}">
        <p14:creationId xmlns:p14="http://schemas.microsoft.com/office/powerpoint/2010/main" val="13598261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graphicEl>
                                              <a:dgm id="{4C3BFEA0-B296-45ED-AE2E-DAEA6DEF6148}"/>
                                            </p:graphicEl>
                                          </p:spTgt>
                                        </p:tgtEl>
                                        <p:attrNameLst>
                                          <p:attrName>style.visibility</p:attrName>
                                        </p:attrNameLst>
                                      </p:cBhvr>
                                      <p:to>
                                        <p:strVal val="visible"/>
                                      </p:to>
                                    </p:set>
                                    <p:animEffect transition="in" filter="fade">
                                      <p:cBhvr>
                                        <p:cTn id="7" dur="2000"/>
                                        <p:tgtEl>
                                          <p:spTgt spid="19">
                                            <p:graphicEl>
                                              <a:dgm id="{4C3BFEA0-B296-45ED-AE2E-DAEA6DEF614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graphicEl>
                                              <a:dgm id="{0D4A9EF4-675E-4AC7-A224-1004D731BFAE}"/>
                                            </p:graphicEl>
                                          </p:spTgt>
                                        </p:tgtEl>
                                        <p:attrNameLst>
                                          <p:attrName>style.visibility</p:attrName>
                                        </p:attrNameLst>
                                      </p:cBhvr>
                                      <p:to>
                                        <p:strVal val="visible"/>
                                      </p:to>
                                    </p:set>
                                    <p:animEffect transition="in" filter="fade">
                                      <p:cBhvr>
                                        <p:cTn id="12" dur="2000"/>
                                        <p:tgtEl>
                                          <p:spTgt spid="19">
                                            <p:graphicEl>
                                              <a:dgm id="{0D4A9EF4-675E-4AC7-A224-1004D731BFA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graphicEl>
                                              <a:dgm id="{9B6BFC4E-595A-4266-84F0-350ADB9045F2}"/>
                                            </p:graphicEl>
                                          </p:spTgt>
                                        </p:tgtEl>
                                        <p:attrNameLst>
                                          <p:attrName>style.visibility</p:attrName>
                                        </p:attrNameLst>
                                      </p:cBhvr>
                                      <p:to>
                                        <p:strVal val="visible"/>
                                      </p:to>
                                    </p:set>
                                    <p:animEffect transition="in" filter="fade">
                                      <p:cBhvr>
                                        <p:cTn id="17" dur="2000"/>
                                        <p:tgtEl>
                                          <p:spTgt spid="19">
                                            <p:graphicEl>
                                              <a:dgm id="{9B6BFC4E-595A-4266-84F0-350ADB9045F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661D56B7-2DD1-45B2-9410-DFD1042FC60A}" type="slidenum">
              <a:rPr lang="en-US" sz="1600" b="1" baseline="30000" smtClean="0">
                <a:solidFill>
                  <a:prstClr val="black"/>
                </a:solidFill>
                <a:latin typeface="Arial" charset="0"/>
              </a:rPr>
              <a:pPr fontAlgn="base">
                <a:spcBef>
                  <a:spcPct val="0"/>
                </a:spcBef>
                <a:spcAft>
                  <a:spcPct val="0"/>
                </a:spcAft>
                <a:defRPr/>
              </a:pPr>
              <a:t>30</a:t>
            </a:fld>
            <a:endParaRPr lang="en-US" sz="1600" b="1" baseline="30000" smtClean="0">
              <a:solidFill>
                <a:prstClr val="black"/>
              </a:solidFill>
              <a:latin typeface="Arial" charset="0"/>
            </a:endParaRPr>
          </a:p>
        </p:txBody>
      </p:sp>
      <p:sp>
        <p:nvSpPr>
          <p:cNvPr id="26627" name="Titre 1"/>
          <p:cNvSpPr>
            <a:spLocks noGrp="1"/>
          </p:cNvSpPr>
          <p:nvPr>
            <p:ph type="title"/>
          </p:nvPr>
        </p:nvSpPr>
        <p:spPr>
          <a:xfrm>
            <a:off x="0" y="44450"/>
            <a:ext cx="9144000" cy="1143000"/>
          </a:xfrm>
        </p:spPr>
        <p:txBody>
          <a:bodyPr/>
          <a:lstStyle/>
          <a:p>
            <a:pPr eaLnBrk="1" hangingPunct="1"/>
            <a:r>
              <a:rPr lang="fr-FR" dirty="0" smtClean="0">
                <a:solidFill>
                  <a:schemeClr val="bg1"/>
                </a:solidFill>
              </a:rPr>
              <a:t>Consumer care</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sp>
        <p:nvSpPr>
          <p:cNvPr id="26629" name="ZoneTexte 15"/>
          <p:cNvSpPr txBox="1">
            <a:spLocks noChangeArrowheads="1"/>
          </p:cNvSpPr>
          <p:nvPr/>
        </p:nvSpPr>
        <p:spPr bwMode="auto">
          <a:xfrm>
            <a:off x="1187624" y="2708920"/>
            <a:ext cx="637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3 080 </a:t>
            </a:r>
            <a:r>
              <a:rPr lang="fr-FR" sz="2800" dirty="0" smtClean="0">
                <a:solidFill>
                  <a:prstClr val="black"/>
                </a:solidFill>
                <a:latin typeface="Calibri" pitchFamily="34" charset="0"/>
              </a:rPr>
              <a:t>million in sales 2009 (+2%) </a:t>
            </a:r>
          </a:p>
        </p:txBody>
      </p:sp>
      <p:graphicFrame>
        <p:nvGraphicFramePr>
          <p:cNvPr id="8" name="Graphique 7"/>
          <p:cNvGraphicFramePr/>
          <p:nvPr/>
        </p:nvGraphicFramePr>
        <p:xfrm>
          <a:off x="-1260648" y="764704"/>
          <a:ext cx="11521280" cy="60932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72048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anim calcmode="lin" valueType="num">
                                      <p:cBhvr additive="base">
                                        <p:cTn id="7" dur="500" fill="hold"/>
                                        <p:tgtEl>
                                          <p:spTgt spid="266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629">
                                            <p:txEl>
                                              <p:pRg st="0" end="0"/>
                                            </p:txEl>
                                          </p:spTgt>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uild="allAtOnce"/>
      <p:bldP spid="26629" grpId="1" build="allAtOnce"/>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u numéro de diapositive 2"/>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61EBFE42-3941-44F0-B304-33B6FEE25727}" type="slidenum">
              <a:rPr lang="en-US" sz="1600" b="1" baseline="30000" smtClean="0">
                <a:solidFill>
                  <a:srgbClr val="000000"/>
                </a:solidFill>
                <a:latin typeface="Arial" charset="0"/>
              </a:rPr>
              <a:pPr fontAlgn="base">
                <a:spcBef>
                  <a:spcPct val="0"/>
                </a:spcBef>
                <a:spcAft>
                  <a:spcPct val="0"/>
                </a:spcAft>
                <a:defRPr/>
              </a:pPr>
              <a:t>31</a:t>
            </a:fld>
            <a:endParaRPr lang="en-US" sz="1600" b="1" baseline="30000" smtClean="0">
              <a:solidFill>
                <a:srgbClr val="000000"/>
              </a:solidFill>
              <a:latin typeface="Arial" charset="0"/>
            </a:endParaRPr>
          </a:p>
        </p:txBody>
      </p:sp>
      <p:sp>
        <p:nvSpPr>
          <p:cNvPr id="27651" name="Text Box 10"/>
          <p:cNvSpPr txBox="1">
            <a:spLocks noChangeArrowheads="1"/>
          </p:cNvSpPr>
          <p:nvPr/>
        </p:nvSpPr>
        <p:spPr bwMode="white">
          <a:xfrm rot="-5400000">
            <a:off x="-26987" y="6403975"/>
            <a:ext cx="2476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a:solidFill>
                  <a:schemeClr val="tx1"/>
                </a:solidFill>
                <a:latin typeface="Arial" charset="0"/>
                <a:cs typeface="Arial" charset="0"/>
              </a:defRPr>
            </a:lvl1pPr>
            <a:lvl2pPr marL="742950" indent="-285750" eaLnBrk="0" hangingPunct="0">
              <a:tabLst>
                <a:tab pos="285750" algn="r"/>
              </a:tabLst>
              <a:defRPr>
                <a:solidFill>
                  <a:schemeClr val="tx1"/>
                </a:solidFill>
                <a:latin typeface="Arial" charset="0"/>
                <a:cs typeface="Arial" charset="0"/>
              </a:defRPr>
            </a:lvl2pPr>
            <a:lvl3pPr marL="1143000" indent="-228600" eaLnBrk="0" hangingPunct="0">
              <a:tabLst>
                <a:tab pos="285750" algn="r"/>
              </a:tabLst>
              <a:defRPr>
                <a:solidFill>
                  <a:schemeClr val="tx1"/>
                </a:solidFill>
                <a:latin typeface="Arial" charset="0"/>
                <a:cs typeface="Arial" charset="0"/>
              </a:defRPr>
            </a:lvl3pPr>
            <a:lvl4pPr marL="1600200" indent="-228600" eaLnBrk="0" hangingPunct="0">
              <a:tabLst>
                <a:tab pos="285750" algn="r"/>
              </a:tabLst>
              <a:defRPr>
                <a:solidFill>
                  <a:schemeClr val="tx1"/>
                </a:solidFill>
                <a:latin typeface="Arial" charset="0"/>
                <a:cs typeface="Arial" charset="0"/>
              </a:defRPr>
            </a:lvl4pPr>
            <a:lvl5pPr marL="2057400" indent="-228600" eaLnBrk="0" hangingPunct="0">
              <a:tabLst>
                <a:tab pos="28575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8575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8575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8575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85750" algn="r"/>
              </a:tabLst>
              <a:defRPr>
                <a:solidFill>
                  <a:schemeClr val="tx1"/>
                </a:solidFill>
                <a:latin typeface="Arial" charset="0"/>
                <a:cs typeface="Arial" charset="0"/>
              </a:defRPr>
            </a:lvl9pPr>
          </a:lstStyle>
          <a:p>
            <a:pPr fontAlgn="base">
              <a:lnSpc>
                <a:spcPts val="900"/>
              </a:lnSpc>
              <a:spcBef>
                <a:spcPct val="0"/>
              </a:spcBef>
              <a:spcAft>
                <a:spcPct val="0"/>
              </a:spcAft>
            </a:pPr>
            <a:r>
              <a:rPr lang="en-US" sz="800" b="1" baseline="30000" smtClean="0">
                <a:solidFill>
                  <a:srgbClr val="00417D"/>
                </a:solidFill>
              </a:rPr>
              <a:t>E0504A</a:t>
            </a:r>
          </a:p>
        </p:txBody>
      </p:sp>
      <p:sp>
        <p:nvSpPr>
          <p:cNvPr id="27652" name="Titre 1"/>
          <p:cNvSpPr>
            <a:spLocks noGrp="1"/>
          </p:cNvSpPr>
          <p:nvPr>
            <p:ph type="title"/>
          </p:nvPr>
        </p:nvSpPr>
        <p:spPr>
          <a:xfrm>
            <a:off x="395536" y="53752"/>
            <a:ext cx="8229600" cy="1143000"/>
          </a:xfrm>
        </p:spPr>
        <p:txBody>
          <a:bodyPr/>
          <a:lstStyle/>
          <a:p>
            <a:pPr eaLnBrk="1" hangingPunct="1"/>
            <a:r>
              <a:rPr lang="fr-FR" dirty="0" smtClean="0">
                <a:solidFill>
                  <a:schemeClr val="bg1"/>
                </a:solidFill>
              </a:rPr>
              <a:t>Consumer Care</a:t>
            </a:r>
          </a:p>
        </p:txBody>
      </p:sp>
      <p:pic>
        <p:nvPicPr>
          <p:cNvPr id="2765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204864"/>
            <a:ext cx="7345363"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3"/>
          <p:cNvSpPr>
            <a:spLocks noChangeArrowheads="1"/>
          </p:cNvSpPr>
          <p:nvPr/>
        </p:nvSpPr>
        <p:spPr bwMode="auto">
          <a:xfrm>
            <a:off x="-833041" y="2204864"/>
            <a:ext cx="8861425" cy="523875"/>
          </a:xfrm>
          <a:prstGeom prst="rect">
            <a:avLst/>
          </a:prstGeom>
          <a:noFill/>
          <a:ln w="9525">
            <a:noFill/>
            <a:miter lim="800000"/>
            <a:headEnd/>
            <a:tailEnd/>
          </a:ln>
        </p:spPr>
        <p:txBody>
          <a:bodyPr>
            <a:spAutoFit/>
          </a:bodyPr>
          <a:lstStyle/>
          <a:p>
            <a:pPr fontAlgn="base">
              <a:spcBef>
                <a:spcPct val="0"/>
              </a:spcBef>
              <a:spcAft>
                <a:spcPct val="0"/>
              </a:spcAft>
              <a:defRPr/>
            </a:pPr>
            <a:r>
              <a:rPr lang="en-US" sz="2800" dirty="0" smtClean="0">
                <a:solidFill>
                  <a:srgbClr val="1F497D">
                    <a:lumMod val="60000"/>
                    <a:lumOff val="40000"/>
                  </a:srgbClr>
                </a:solidFill>
                <a:effectLst>
                  <a:outerShdw blurRad="38100" dist="38100" dir="2700000" algn="tl">
                    <a:srgbClr val="000000">
                      <a:alpha val="43137"/>
                    </a:srgbClr>
                  </a:outerShdw>
                </a:effectLst>
                <a:cs typeface="Arial" charset="0"/>
              </a:rPr>
              <a:t>	2008 </a:t>
            </a:r>
            <a:r>
              <a:rPr lang="en-US" sz="2800" dirty="0">
                <a:solidFill>
                  <a:srgbClr val="1F497D">
                    <a:lumMod val="60000"/>
                    <a:lumOff val="40000"/>
                  </a:srgbClr>
                </a:solidFill>
                <a:effectLst>
                  <a:outerShdw blurRad="38100" dist="38100" dir="2700000" algn="tl">
                    <a:srgbClr val="000000">
                      <a:alpha val="43137"/>
                    </a:srgbClr>
                  </a:outerShdw>
                </a:effectLst>
                <a:cs typeface="Arial" charset="0"/>
              </a:rPr>
              <a:t>Global OTC Company ranking</a:t>
            </a:r>
          </a:p>
        </p:txBody>
      </p:sp>
      <p:sp>
        <p:nvSpPr>
          <p:cNvPr id="10" name="Rectangle 9"/>
          <p:cNvSpPr/>
          <p:nvPr/>
        </p:nvSpPr>
        <p:spPr>
          <a:xfrm>
            <a:off x="153988" y="6584950"/>
            <a:ext cx="6146800" cy="231775"/>
          </a:xfrm>
          <a:prstGeom prst="rect">
            <a:avLst/>
          </a:prstGeom>
        </p:spPr>
        <p:txBody>
          <a:bodyPr>
            <a:spAutoFit/>
          </a:bodyPr>
          <a:lstStyle/>
          <a:p>
            <a:pPr>
              <a:defRPr/>
            </a:pPr>
            <a:r>
              <a:rPr lang="fr-FR" sz="900" dirty="0">
                <a:solidFill>
                  <a:prstClr val="white">
                    <a:lumMod val="65000"/>
                  </a:prstClr>
                </a:solidFill>
                <a:cs typeface="Arial" charset="0"/>
              </a:rPr>
              <a:t>Bayer Consumer Care </a:t>
            </a:r>
            <a:r>
              <a:rPr lang="fr-FR" sz="900" dirty="0" err="1">
                <a:solidFill>
                  <a:prstClr val="white">
                    <a:lumMod val="65000"/>
                  </a:prstClr>
                </a:solidFill>
                <a:cs typeface="Arial" charset="0"/>
              </a:rPr>
              <a:t>presentation</a:t>
            </a:r>
            <a:r>
              <a:rPr lang="fr-FR" sz="900" dirty="0">
                <a:solidFill>
                  <a:prstClr val="white">
                    <a:lumMod val="65000"/>
                  </a:prstClr>
                </a:solidFill>
                <a:cs typeface="Arial" charset="0"/>
              </a:rPr>
              <a:t> for AIPM</a:t>
            </a:r>
          </a:p>
        </p:txBody>
      </p:sp>
      <p:sp>
        <p:nvSpPr>
          <p:cNvPr id="9" name="Rectangle 8"/>
          <p:cNvSpPr/>
          <p:nvPr/>
        </p:nvSpPr>
        <p:spPr>
          <a:xfrm>
            <a:off x="5220072" y="2924944"/>
            <a:ext cx="2447925" cy="360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FR">
              <a:solidFill>
                <a:prstClr val="white"/>
              </a:solidFill>
            </a:endParaRPr>
          </a:p>
        </p:txBody>
      </p:sp>
      <p:sp>
        <p:nvSpPr>
          <p:cNvPr id="12" name="ZoneTexte 11"/>
          <p:cNvSpPr txBox="1"/>
          <p:nvPr/>
        </p:nvSpPr>
        <p:spPr>
          <a:xfrm>
            <a:off x="323528" y="1291407"/>
            <a:ext cx="7344816" cy="769441"/>
          </a:xfrm>
          <a:prstGeom prst="rect">
            <a:avLst/>
          </a:prstGeom>
          <a:noFill/>
        </p:spPr>
        <p:txBody>
          <a:bodyPr wrap="square" rtlCol="0">
            <a:spAutoFit/>
          </a:bodyPr>
          <a:lstStyle/>
          <a:p>
            <a:pPr fontAlgn="base">
              <a:spcBef>
                <a:spcPct val="0"/>
              </a:spcBef>
              <a:spcAft>
                <a:spcPct val="0"/>
              </a:spcAft>
            </a:pPr>
            <a:r>
              <a:rPr lang="fr-FR" sz="4400" dirty="0" smtClean="0">
                <a:solidFill>
                  <a:srgbClr val="00B0F0"/>
                </a:solidFill>
              </a:rPr>
              <a:t>3 020 </a:t>
            </a:r>
            <a:r>
              <a:rPr lang="fr-FR" sz="2400" dirty="0" smtClean="0">
                <a:solidFill>
                  <a:prstClr val="black"/>
                </a:solidFill>
              </a:rPr>
              <a:t>million € in sales 2008</a:t>
            </a:r>
          </a:p>
        </p:txBody>
      </p:sp>
    </p:spTree>
    <p:extLst>
      <p:ext uri="{BB962C8B-B14F-4D97-AF65-F5344CB8AC3E}">
        <p14:creationId xmlns:p14="http://schemas.microsoft.com/office/powerpoint/2010/main" val="27843011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9BACBDBC-91E8-4687-9A48-B2E2314DC424}" type="slidenum">
              <a:rPr lang="en-US" sz="1600" b="1" baseline="30000" smtClean="0">
                <a:solidFill>
                  <a:prstClr val="black"/>
                </a:solidFill>
                <a:latin typeface="Arial" charset="0"/>
              </a:rPr>
              <a:pPr fontAlgn="base">
                <a:spcBef>
                  <a:spcPct val="0"/>
                </a:spcBef>
                <a:spcAft>
                  <a:spcPct val="0"/>
                </a:spcAft>
                <a:defRPr/>
              </a:pPr>
              <a:t>32</a:t>
            </a:fld>
            <a:endParaRPr lang="en-US" sz="1600" b="1" baseline="30000" smtClean="0">
              <a:solidFill>
                <a:prstClr val="black"/>
              </a:solidFill>
              <a:latin typeface="Arial" charset="0"/>
            </a:endParaRPr>
          </a:p>
        </p:txBody>
      </p:sp>
      <p:sp>
        <p:nvSpPr>
          <p:cNvPr id="15363" name="Titre 1"/>
          <p:cNvSpPr>
            <a:spLocks noGrp="1"/>
          </p:cNvSpPr>
          <p:nvPr>
            <p:ph type="title"/>
          </p:nvPr>
        </p:nvSpPr>
        <p:spPr>
          <a:xfrm>
            <a:off x="-252413" y="53975"/>
            <a:ext cx="9144001" cy="1143000"/>
          </a:xfrm>
        </p:spPr>
        <p:txBody>
          <a:bodyPr/>
          <a:lstStyle/>
          <a:p>
            <a:pPr eaLnBrk="1" hangingPunct="1"/>
            <a:r>
              <a:rPr lang="fr-FR" dirty="0" smtClean="0">
                <a:solidFill>
                  <a:schemeClr val="bg1"/>
                </a:solidFill>
              </a:rPr>
              <a:t>Consumer care</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pic>
        <p:nvPicPr>
          <p:cNvPr id="108546" name="Picture 2" descr="SUPRADYN INTENSIA Femme Effervescents 30 Comprimés"/>
          <p:cNvPicPr>
            <a:picLocks noChangeAspect="1" noChangeArrowheads="1"/>
          </p:cNvPicPr>
          <p:nvPr/>
        </p:nvPicPr>
        <p:blipFill>
          <a:blip r:embed="rId3" cstate="print"/>
          <a:srcRect/>
          <a:stretch>
            <a:fillRect/>
          </a:stretch>
        </p:blipFill>
        <p:spPr bwMode="auto">
          <a:xfrm>
            <a:off x="395536" y="1268760"/>
            <a:ext cx="2857500" cy="2057401"/>
          </a:xfrm>
          <a:prstGeom prst="rect">
            <a:avLst/>
          </a:prstGeom>
          <a:noFill/>
        </p:spPr>
      </p:pic>
      <p:pic>
        <p:nvPicPr>
          <p:cNvPr id="108548" name="Picture 4" descr="http://www.superdrug.com/content/ebiz/superdrug/invt/953281/953281_l.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2492896"/>
            <a:ext cx="2828156" cy="2324100"/>
          </a:xfrm>
          <a:prstGeom prst="rect">
            <a:avLst/>
          </a:prstGeom>
          <a:noFill/>
        </p:spPr>
      </p:pic>
      <p:pic>
        <p:nvPicPr>
          <p:cNvPr id="108550" name="Picture 6" descr="http://photos.be.com/private/photo/75540755/private-category/bepanthen20100g-128707f95.jpg"/>
          <p:cNvPicPr>
            <a:picLocks noChangeAspect="1" noChangeArrowheads="1"/>
          </p:cNvPicPr>
          <p:nvPr/>
        </p:nvPicPr>
        <p:blipFill>
          <a:blip r:embed="rId5" cstate="print">
            <a:clrChange>
              <a:clrFrom>
                <a:srgbClr val="FDFDFB"/>
              </a:clrFrom>
              <a:clrTo>
                <a:srgbClr val="FDFDFB">
                  <a:alpha val="0"/>
                </a:srgbClr>
              </a:clrTo>
            </a:clrChange>
          </a:blip>
          <a:srcRect/>
          <a:stretch>
            <a:fillRect/>
          </a:stretch>
        </p:blipFill>
        <p:spPr bwMode="auto">
          <a:xfrm>
            <a:off x="6286500" y="2348880"/>
            <a:ext cx="2857500" cy="2857500"/>
          </a:xfrm>
          <a:prstGeom prst="rect">
            <a:avLst/>
          </a:prstGeom>
          <a:noFill/>
        </p:spPr>
      </p:pic>
      <p:pic>
        <p:nvPicPr>
          <p:cNvPr id="8" name="Picture 10" descr="http://www.chemist2go.co.uk/i/products/rennie.jpg"/>
          <p:cNvPicPr>
            <a:picLocks noChangeAspect="1" noChangeArrowheads="1"/>
          </p:cNvPicPr>
          <p:nvPr/>
        </p:nvPicPr>
        <p:blipFill>
          <a:blip r:embed="rId6" cstate="print">
            <a:extLst>
              <a:ext uri="{28A0092B-C50C-407E-A947-70E740481C1C}">
                <a14:useLocalDpi xmlns:a14="http://schemas.microsoft.com/office/drawing/2010/main" val="0"/>
              </a:ext>
            </a:extLst>
          </a:blip>
          <a:srcRect l="29282" t="25200" r="17799" b="21881"/>
          <a:stretch>
            <a:fillRect/>
          </a:stretch>
        </p:blipFill>
        <p:spPr bwMode="auto">
          <a:xfrm>
            <a:off x="1187624" y="4653136"/>
            <a:ext cx="2231926" cy="167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http://www.marieclaire.com/cm/marieclaire/images/ub/One-a-Day-Womens-med.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088" y="980728"/>
            <a:ext cx="2952328" cy="226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descr="http://www.bayer.nl/ebbsc/export/sites/nl_bc_internet/nl/_galleries/images/healthcare/prod_aspirine.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9785" t="4453" r="11636" b="71487"/>
          <a:stretch>
            <a:fillRect/>
          </a:stretch>
        </p:blipFill>
        <p:spPr bwMode="auto">
          <a:xfrm>
            <a:off x="4932040" y="4797152"/>
            <a:ext cx="15398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p:cNvSpPr txBox="1"/>
          <p:nvPr/>
        </p:nvSpPr>
        <p:spPr>
          <a:xfrm>
            <a:off x="2915816" y="2852936"/>
            <a:ext cx="3528392" cy="1569660"/>
          </a:xfrm>
          <a:prstGeom prst="rect">
            <a:avLst/>
          </a:prstGeom>
          <a:noFill/>
        </p:spPr>
        <p:txBody>
          <a:bodyPr wrap="square" rtlCol="0">
            <a:spAutoFit/>
          </a:bodyPr>
          <a:lstStyle/>
          <a:p>
            <a:pPr algn="ctr"/>
            <a:r>
              <a:rPr lang="fr-FR" sz="4800" dirty="0" err="1" smtClean="0">
                <a:solidFill>
                  <a:prstClr val="black"/>
                </a:solidFill>
                <a:effectLst>
                  <a:outerShdw blurRad="38100" dist="38100" dir="2700000" algn="tl">
                    <a:srgbClr val="000000">
                      <a:alpha val="43137"/>
                    </a:srgbClr>
                  </a:outerShdw>
                </a:effectLst>
              </a:rPr>
              <a:t>Well</a:t>
            </a:r>
            <a:r>
              <a:rPr lang="fr-FR" sz="4800" dirty="0" smtClean="0">
                <a:solidFill>
                  <a:prstClr val="black"/>
                </a:solidFill>
                <a:effectLst>
                  <a:outerShdw blurRad="38100" dist="38100" dir="2700000" algn="tl">
                    <a:srgbClr val="000000">
                      <a:alpha val="43137"/>
                    </a:srgbClr>
                  </a:outerShdw>
                </a:effectLst>
              </a:rPr>
              <a:t>-</a:t>
            </a:r>
            <a:r>
              <a:rPr lang="fr-FR" sz="4800" dirty="0" err="1" smtClean="0">
                <a:solidFill>
                  <a:prstClr val="black"/>
                </a:solidFill>
                <a:effectLst>
                  <a:outerShdw blurRad="38100" dist="38100" dir="2700000" algn="tl">
                    <a:srgbClr val="000000">
                      <a:alpha val="43137"/>
                    </a:srgbClr>
                  </a:outerShdw>
                </a:effectLst>
              </a:rPr>
              <a:t>known</a:t>
            </a:r>
            <a:r>
              <a:rPr lang="fr-FR" sz="4800" dirty="0" smtClean="0">
                <a:solidFill>
                  <a:prstClr val="black"/>
                </a:solidFill>
                <a:effectLst>
                  <a:outerShdw blurRad="38100" dist="38100" dir="2700000" algn="tl">
                    <a:srgbClr val="000000">
                      <a:alpha val="43137"/>
                    </a:srgbClr>
                  </a:outerShdw>
                </a:effectLst>
              </a:rPr>
              <a:t> brand </a:t>
            </a:r>
            <a:r>
              <a:rPr lang="fr-FR" sz="4800" dirty="0" err="1" smtClean="0">
                <a:solidFill>
                  <a:prstClr val="black"/>
                </a:solidFill>
                <a:effectLst>
                  <a:outerShdw blurRad="38100" dist="38100" dir="2700000" algn="tl">
                    <a:srgbClr val="000000">
                      <a:alpha val="43137"/>
                    </a:srgbClr>
                  </a:outerShdw>
                </a:effectLst>
              </a:rPr>
              <a:t>names</a:t>
            </a:r>
            <a:endParaRPr lang="fr-FR" sz="4800"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483386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8546"/>
                                        </p:tgtEl>
                                        <p:attrNameLst>
                                          <p:attrName>style.visibility</p:attrName>
                                        </p:attrNameLst>
                                      </p:cBhvr>
                                      <p:to>
                                        <p:strVal val="visible"/>
                                      </p:to>
                                    </p:set>
                                    <p:anim calcmode="lin" valueType="num">
                                      <p:cBhvr additive="base">
                                        <p:cTn id="12" dur="500" fill="hold"/>
                                        <p:tgtEl>
                                          <p:spTgt spid="108546"/>
                                        </p:tgtEl>
                                        <p:attrNameLst>
                                          <p:attrName>ppt_x</p:attrName>
                                        </p:attrNameLst>
                                      </p:cBhvr>
                                      <p:tavLst>
                                        <p:tav tm="0">
                                          <p:val>
                                            <p:strVal val="#ppt_x"/>
                                          </p:val>
                                        </p:tav>
                                        <p:tav tm="100000">
                                          <p:val>
                                            <p:strVal val="#ppt_x"/>
                                          </p:val>
                                        </p:tav>
                                      </p:tavLst>
                                    </p:anim>
                                    <p:anim calcmode="lin" valueType="num">
                                      <p:cBhvr additive="base">
                                        <p:cTn id="13" dur="500" fill="hold"/>
                                        <p:tgtEl>
                                          <p:spTgt spid="1085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8548"/>
                                        </p:tgtEl>
                                        <p:attrNameLst>
                                          <p:attrName>style.visibility</p:attrName>
                                        </p:attrNameLst>
                                      </p:cBhvr>
                                      <p:to>
                                        <p:strVal val="visible"/>
                                      </p:to>
                                    </p:set>
                                    <p:anim calcmode="lin" valueType="num">
                                      <p:cBhvr additive="base">
                                        <p:cTn id="18" dur="500" fill="hold"/>
                                        <p:tgtEl>
                                          <p:spTgt spid="108548"/>
                                        </p:tgtEl>
                                        <p:attrNameLst>
                                          <p:attrName>ppt_x</p:attrName>
                                        </p:attrNameLst>
                                      </p:cBhvr>
                                      <p:tavLst>
                                        <p:tav tm="0">
                                          <p:val>
                                            <p:strVal val="#ppt_x"/>
                                          </p:val>
                                        </p:tav>
                                        <p:tav tm="100000">
                                          <p:val>
                                            <p:strVal val="#ppt_x"/>
                                          </p:val>
                                        </p:tav>
                                      </p:tavLst>
                                    </p:anim>
                                    <p:anim calcmode="lin" valueType="num">
                                      <p:cBhvr additive="base">
                                        <p:cTn id="19"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8550"/>
                                        </p:tgtEl>
                                        <p:attrNameLst>
                                          <p:attrName>style.visibility</p:attrName>
                                        </p:attrNameLst>
                                      </p:cBhvr>
                                      <p:to>
                                        <p:strVal val="visible"/>
                                      </p:to>
                                    </p:set>
                                    <p:anim calcmode="lin" valueType="num">
                                      <p:cBhvr additive="base">
                                        <p:cTn id="36" dur="500" fill="hold"/>
                                        <p:tgtEl>
                                          <p:spTgt spid="108550"/>
                                        </p:tgtEl>
                                        <p:attrNameLst>
                                          <p:attrName>ppt_x</p:attrName>
                                        </p:attrNameLst>
                                      </p:cBhvr>
                                      <p:tavLst>
                                        <p:tav tm="0">
                                          <p:val>
                                            <p:strVal val="#ppt_x"/>
                                          </p:val>
                                        </p:tav>
                                        <p:tav tm="100000">
                                          <p:val>
                                            <p:strVal val="#ppt_x"/>
                                          </p:val>
                                        </p:tav>
                                      </p:tavLst>
                                    </p:anim>
                                    <p:anim calcmode="lin" valueType="num">
                                      <p:cBhvr additive="base">
                                        <p:cTn id="37" dur="500" fill="hold"/>
                                        <p:tgtEl>
                                          <p:spTgt spid="1085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15"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8"/>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3316" name="ZoneTexte 11"/>
          <p:cNvSpPr txBox="1">
            <a:spLocks noChangeArrowheads="1"/>
          </p:cNvSpPr>
          <p:nvPr/>
        </p:nvSpPr>
        <p:spPr bwMode="auto">
          <a:xfrm>
            <a:off x="1979613" y="333375"/>
            <a:ext cx="5472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3200" smtClean="0">
                <a:solidFill>
                  <a:prstClr val="white"/>
                </a:solidFill>
                <a:latin typeface="Calibri" pitchFamily="34" charset="0"/>
              </a:rPr>
              <a:t>Bayer Health Care History</a:t>
            </a:r>
          </a:p>
        </p:txBody>
      </p:sp>
      <p:grpSp>
        <p:nvGrpSpPr>
          <p:cNvPr id="13317" name="Groupe 33"/>
          <p:cNvGrpSpPr>
            <a:grpSpLocks/>
          </p:cNvGrpSpPr>
          <p:nvPr/>
        </p:nvGrpSpPr>
        <p:grpSpPr bwMode="auto">
          <a:xfrm>
            <a:off x="3059113" y="3355975"/>
            <a:ext cx="1512887" cy="360363"/>
            <a:chOff x="4452158" y="-2351533"/>
            <a:chExt cx="3085478" cy="3924458"/>
          </a:xfrm>
        </p:grpSpPr>
        <p:sp>
          <p:nvSpPr>
            <p:cNvPr id="44" name="Rectangle 43"/>
            <p:cNvSpPr/>
            <p:nvPr/>
          </p:nvSpPr>
          <p:spPr>
            <a:xfrm>
              <a:off x="6038606" y="535625"/>
              <a:ext cx="1499030" cy="10373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Rectangle 44"/>
            <p:cNvSpPr/>
            <p:nvPr/>
          </p:nvSpPr>
          <p:spPr>
            <a:xfrm>
              <a:off x="4452158" y="-2351533"/>
              <a:ext cx="2939785" cy="10373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2004</a:t>
              </a:r>
            </a:p>
          </p:txBody>
        </p:sp>
      </p:grpSp>
      <p:sp>
        <p:nvSpPr>
          <p:cNvPr id="42" name="Rectangle 41"/>
          <p:cNvSpPr/>
          <p:nvPr/>
        </p:nvSpPr>
        <p:spPr>
          <a:xfrm>
            <a:off x="4721225" y="2906713"/>
            <a:ext cx="1498600" cy="10445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 name="Groupe 49"/>
          <p:cNvGrpSpPr>
            <a:grpSpLocks/>
          </p:cNvGrpSpPr>
          <p:nvPr/>
        </p:nvGrpSpPr>
        <p:grpSpPr bwMode="auto">
          <a:xfrm>
            <a:off x="4211638" y="4652963"/>
            <a:ext cx="1584325" cy="503237"/>
            <a:chOff x="4304284" y="-3911807"/>
            <a:chExt cx="3233352" cy="5484732"/>
          </a:xfrm>
        </p:grpSpPr>
        <p:sp>
          <p:nvSpPr>
            <p:cNvPr id="51" name="Rectangle 50"/>
            <p:cNvSpPr/>
            <p:nvPr/>
          </p:nvSpPr>
          <p:spPr>
            <a:xfrm>
              <a:off x="6040834" y="534804"/>
              <a:ext cx="1496802" cy="1038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4304284" y="-3911807"/>
              <a:ext cx="2938526" cy="10381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2005</a:t>
              </a:r>
            </a:p>
          </p:txBody>
        </p:sp>
      </p:grpSp>
      <p:sp>
        <p:nvSpPr>
          <p:cNvPr id="13320" name="ZoneTexte 24"/>
          <p:cNvSpPr txBox="1">
            <a:spLocks noChangeArrowheads="1"/>
          </p:cNvSpPr>
          <p:nvPr/>
        </p:nvSpPr>
        <p:spPr bwMode="auto">
          <a:xfrm>
            <a:off x="2771775" y="2349500"/>
            <a:ext cx="694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Acquisition Roche ‘s OTC</a:t>
            </a:r>
          </a:p>
        </p:txBody>
      </p:sp>
      <p:sp>
        <p:nvSpPr>
          <p:cNvPr id="13321" name="AutoShape 2"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3322" name="AutoShape 4"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9"/>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pic>
        <p:nvPicPr>
          <p:cNvPr id="13323" name="Picture 6" descr="Afficher l'image en taille réelle">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03575" y="1412875"/>
            <a:ext cx="1371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ZoneTexte 30"/>
          <p:cNvSpPr txBox="1">
            <a:spLocks noChangeArrowheads="1"/>
          </p:cNvSpPr>
          <p:nvPr/>
        </p:nvSpPr>
        <p:spPr bwMode="auto">
          <a:xfrm>
            <a:off x="3182251" y="5457825"/>
            <a:ext cx="27725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dirty="0" err="1" smtClean="0">
                <a:solidFill>
                  <a:prstClr val="black"/>
                </a:solidFill>
                <a:latin typeface="Calibri" pitchFamily="34" charset="0"/>
              </a:rPr>
              <a:t>Nexavar</a:t>
            </a:r>
            <a:r>
              <a:rPr lang="fr-FR" dirty="0" smtClean="0">
                <a:solidFill>
                  <a:prstClr val="black"/>
                </a:solidFill>
                <a:latin typeface="Calibri" pitchFamily="34" charset="0"/>
              </a:rPr>
              <a:t> </a:t>
            </a:r>
            <a:r>
              <a:rPr lang="fr-FR" dirty="0" err="1" smtClean="0">
                <a:solidFill>
                  <a:prstClr val="black"/>
                </a:solidFill>
                <a:latin typeface="Calibri" pitchFamily="34" charset="0"/>
              </a:rPr>
              <a:t>co</a:t>
            </a:r>
            <a:r>
              <a:rPr lang="fr-FR" dirty="0" smtClean="0">
                <a:solidFill>
                  <a:prstClr val="black"/>
                </a:solidFill>
                <a:latin typeface="Calibri" pitchFamily="34" charset="0"/>
              </a:rPr>
              <a:t> </a:t>
            </a:r>
            <a:r>
              <a:rPr lang="fr-FR" dirty="0" err="1" smtClean="0">
                <a:solidFill>
                  <a:prstClr val="black"/>
                </a:solidFill>
                <a:latin typeface="Calibri" pitchFamily="34" charset="0"/>
              </a:rPr>
              <a:t>developed</a:t>
            </a:r>
            <a:r>
              <a:rPr lang="fr-FR" dirty="0" smtClean="0">
                <a:solidFill>
                  <a:prstClr val="black"/>
                </a:solidFill>
                <a:latin typeface="Calibri" pitchFamily="34" charset="0"/>
              </a:rPr>
              <a:t> </a:t>
            </a:r>
            <a:r>
              <a:rPr lang="fr-FR" dirty="0" err="1" smtClean="0">
                <a:solidFill>
                  <a:prstClr val="black"/>
                </a:solidFill>
                <a:latin typeface="Calibri" pitchFamily="34" charset="0"/>
              </a:rPr>
              <a:t>with</a:t>
            </a:r>
            <a:r>
              <a:rPr lang="fr-FR" dirty="0" smtClean="0">
                <a:solidFill>
                  <a:prstClr val="black"/>
                </a:solidFill>
                <a:latin typeface="Calibri" pitchFamily="34" charset="0"/>
              </a:rPr>
              <a:t> </a:t>
            </a:r>
          </a:p>
          <a:p>
            <a:pPr algn="ctr" eaLnBrk="1" fontAlgn="base" hangingPunct="1">
              <a:spcBef>
                <a:spcPct val="0"/>
              </a:spcBef>
              <a:spcAft>
                <a:spcPct val="0"/>
              </a:spcAft>
            </a:pPr>
            <a:r>
              <a:rPr lang="fr-FR" dirty="0" smtClean="0">
                <a:solidFill>
                  <a:prstClr val="black"/>
                </a:solidFill>
                <a:latin typeface="Calibri" pitchFamily="34" charset="0"/>
              </a:rPr>
              <a:t>Onyx Pharmaceuticals </a:t>
            </a:r>
            <a:r>
              <a:rPr lang="fr-FR" dirty="0" err="1" smtClean="0">
                <a:solidFill>
                  <a:prstClr val="black"/>
                </a:solidFill>
                <a:latin typeface="Calibri" pitchFamily="34" charset="0"/>
              </a:rPr>
              <a:t>Inc</a:t>
            </a:r>
            <a:endParaRPr lang="fr-FR" dirty="0" smtClean="0">
              <a:solidFill>
                <a:prstClr val="black"/>
              </a:solidFill>
              <a:latin typeface="Calibri" pitchFamily="34" charset="0"/>
            </a:endParaRPr>
          </a:p>
          <a:p>
            <a:pPr algn="ctr" eaLnBrk="1" fontAlgn="base" hangingPunct="1">
              <a:spcBef>
                <a:spcPct val="0"/>
              </a:spcBef>
              <a:spcAft>
                <a:spcPct val="0"/>
              </a:spcAft>
            </a:pPr>
            <a:r>
              <a:rPr lang="fr-FR" dirty="0" err="1" smtClean="0">
                <a:solidFill>
                  <a:prstClr val="black"/>
                </a:solidFill>
                <a:latin typeface="Calibri" pitchFamily="34" charset="0"/>
              </a:rPr>
              <a:t>is</a:t>
            </a:r>
            <a:r>
              <a:rPr lang="fr-FR" dirty="0" smtClean="0">
                <a:solidFill>
                  <a:prstClr val="black"/>
                </a:solidFill>
                <a:latin typeface="Calibri" pitchFamily="34" charset="0"/>
              </a:rPr>
              <a:t> </a:t>
            </a:r>
            <a:r>
              <a:rPr lang="fr-FR" dirty="0" err="1" smtClean="0">
                <a:solidFill>
                  <a:prstClr val="black"/>
                </a:solidFill>
                <a:latin typeface="Calibri" pitchFamily="34" charset="0"/>
              </a:rPr>
              <a:t>approved</a:t>
            </a:r>
            <a:r>
              <a:rPr lang="fr-FR" dirty="0" smtClean="0">
                <a:solidFill>
                  <a:prstClr val="black"/>
                </a:solidFill>
                <a:latin typeface="Calibri" pitchFamily="34" charset="0"/>
              </a:rPr>
              <a:t> by FDA</a:t>
            </a:r>
          </a:p>
        </p:txBody>
      </p:sp>
      <p:pic>
        <p:nvPicPr>
          <p:cNvPr id="9229" name="Picture 8" descr="http://www.drugs-expert.com/wp-content/uploads/2010/07/Nexavar.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b="28468"/>
          <a:stretch>
            <a:fillRect/>
          </a:stretch>
        </p:blipFill>
        <p:spPr bwMode="auto">
          <a:xfrm>
            <a:off x="755650" y="5084763"/>
            <a:ext cx="161925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AutoShape 10" descr="data:image/jpg;base64,/9j/4AAQSkZJRgABAQAAAQABAAD/2wBDAAkGBwgHBgkIBwgKCgkLDRYPDQwMDRsUFRAWIB0iIiAdHx8kKDQsJCYxJx8fLT0tMTU3Ojo6Iys/RD84QzQ5Ojf/2wBDAQoKCg0MDRoPDxo3JR8lNzc3Nzc3Nzc3Nzc3Nzc3Nzc3Nzc3Nzc3Nzc3Nzc3Nzc3Nzc3Nzc3Nzc3Nzc3Nzc3Nzf/wAARCAB5AHkDASIAAhEBAxEB/8QAGgABAQEBAQEBAAAAAAAAAAAAAAYHBQECBP/EAEAQAAEDAwIDBQUEBA8AAAAAAAEAAgMEBREGEgchMRNBUWFxFDI3gbMWOHKhFSJzkTM2QlJTVmKCkpSjssHE0f/EABUBAQEAAAAAAAAAAAAAAAAAAAAB/8QAFREBAQAAAAAAAAAAAAAAAAAAAAH/2gAMAwEAAhEDEQA/ANxREQEREBERAREQEREBERAREQEREBERAREQEREBEUzPrW3Q6wi0u6GqNdJgiQNb2fNhd13Z6DwQUyIiAiIgIiICIiAiLjaxur7Jpe53KLHa09O50eem/o38yEHzeNWWCyz9hdLtS0839E5+Xj1aMkL9tuu9uudGau311PU0496SKQENx1z4fNZJwz4f27UdokvuoXz1clVM/Y3tnN6HBc4jmXFwPep3Xel5NL6ljs1lq520d3ZG0RukPPL9ux+PeAdgjPccepWzjXmlfavZv09QdpnGe1/Vz+L3fzVEx7XsD2ODmkZBByCFnT+DunTaDTMfVCt2YFWZTnfjqWe7jPdj596/DwLutVJR3OyVcheLe9piyc7GkuBaPIFuR6lEV9j1rb71qOvsVNBVMqqLtO0fI1oYdjww4IcT1PeAoK5feAovws+g5OG/xc1R61X12pcvvAUX4WfQcg2IuDQS4gAcySpup19pSmqDTy32j7QHB2vLmg+bgCPzUPxYvFwu+oqLRVolLPaCz2kg43l3Rrv7IaNxHfkeC+rvozh9pOztbf5ppqpzOThO4TSHxZG04Az4jA7yg1SirKaup2VNFURVEDxlskTw5rvQheV1fR26Az19VBTQg4Mk0gY3PqViPB9t7h1HJLY6Wqdp2WQiY1RDW7e52RyMg5Z2+YOO774vOZJxCtsV/fUNsohYQYeoaSd5b55xnvxjyQan9t9K/wBYbb/mW/8Aq7NFWU1fSx1VFPHPTyjLJY3bmuHkVnNo4eaAvVP7RappKqPvMVa4lvqOo9CtAstrpbLbKe3UIc2np27Yw524gZz1+aD9qIiApPir8P7z+yb/AL2qsXI1bZnah07W2lk4gdUsDRKWbg3DgemRnp4oJ/gz8PqD9pN9RylOLfxE0p+OL67VouirA7TGnae0vqRUmFz3dqGbAdzi7pk+PiuRrDQ8mo9SWi7suDKdtvcwmIwlxftkD+u4Y6Y6FBZ93zWO8D/4xam9W/UkWxqL0LoaTSlyulZJcGVQrsYY2Es2Yc49dxz735IJDhv8XNUetV9dqXL7wFF+Fn0HJw3+LmqPWq+u1V9ToaSfiHBqsXBjWRAD2bseZxGWe9u889EVC69cdO8W6O9VnaNo6hrHdqwc2t2GJ5Hm3k75hUWmeGFtdN+l79cHX+aY9ox7nF0Tx3OPMl5x548lZ6o01btUW00NzjJaDujlZyfE7xaf+OhWaHhBe6Yvprdqgx0LzzYRIzl5ta7aUR0b9rO4P15bdN6Qmp/Z2FsNQGwtewHOXAeAawHp358FoF7sVsv9H7Ld6SOphzloeMFh8WuHNp8wVw9C6AtukGumie6qr5G7X1L2huG/zWt/kj95PiuXrLh3cdRX6W402opKKN7GNEDWPIG0YzyeBz9EEvrLhsdK0k+odN3eop/ZBvdHI/a8DOP1ZBjPoRz8VoHDG/1Wo9JwVtwwapkj4ZHgYEhafex5gjPnlR0fBmoncBc9UVE8IOdjYTn5FzyB+5aZYbPR2G1wW23RllPCMDJyXEnJJPeSSSg6CIiAiIgIiIC8PRerw9EGO8N/i5qj1qvrtWtXCvpLbSPq6+oip6eMZfJK4NaPmVkvDf4uao9ar67V8cQxUau4mW/Svbvio4Q0v2no4sL3Ox47cAeHPxKLVzBxL0fNUCFt6ia4nAdJFIxn+ItA/NVUcjJWNfG4OY4Za5pyCPEKFuPCjTFRbH01JRupanbiOpbK9zg7HIuBOCM9Rj0wuRwKu1TLQXKy1by79HyNMWT7rXFwc0eQc0n5ojTK2tpaCnfUV1RFTwM96SZ4Y0fMrjUOuNM3CvioKK8U89TK7bHGzcdxxnkcY7ispjhr+LOs6pslW+ns1CcsDeexmSG7R03uwTk9PkAtJsfDjTVkq6eso6SU1VO7cyaSoe4g4I6Zx3+CCuREQEREBERAREQEPREPRBjnDf4uao9ar67V9j7wv9z/AKqsNO6HZY9WXO/tr3zOr+1zAYg0M3yB/XPPGMdF79iGfb/7We3v34x7N2Qx/Bdn72fn0QVx7ljnBIbtR6oB6EtH+pItjKkNE6GZpS5XKsZXvqTXYJY6IM2Yc53XJz7yDOuG92h0Jq27WS/uFNHK4Rid4w1rmF20k9zXNdnPotwgqIaiNslPKyVjhkOjcHA/MLg6s0VZdVMablA5tQwYZUwnbI0eGehHkQVMae4S01h1BR3Smu88jaaQvEL4G/rciMEgjx8EGlIiICIiAiIgIiICIiAiIgIiICIiAiIgIiICIiAiIgIiICIiAiIgIiICIiAiIg//2Q==">
            <a:hlinkClick r:id="rId13"/>
          </p:cNvPr>
          <p:cNvSpPr>
            <a:spLocks noChangeAspect="1" noChangeArrowheads="1"/>
          </p:cNvSpPr>
          <p:nvPr/>
        </p:nvSpPr>
        <p:spPr bwMode="auto">
          <a:xfrm>
            <a:off x="77788" y="-547688"/>
            <a:ext cx="1152525"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grpSp>
        <p:nvGrpSpPr>
          <p:cNvPr id="13327" name="Groupe 33"/>
          <p:cNvGrpSpPr>
            <a:grpSpLocks/>
          </p:cNvGrpSpPr>
          <p:nvPr/>
        </p:nvGrpSpPr>
        <p:grpSpPr bwMode="auto">
          <a:xfrm>
            <a:off x="755650" y="3694113"/>
            <a:ext cx="1512888" cy="166687"/>
            <a:chOff x="4452158" y="-252076"/>
            <a:chExt cx="3085478" cy="1825001"/>
          </a:xfrm>
        </p:grpSpPr>
        <p:sp>
          <p:nvSpPr>
            <p:cNvPr id="21" name="Rectangle 20"/>
            <p:cNvSpPr/>
            <p:nvPr/>
          </p:nvSpPr>
          <p:spPr>
            <a:xfrm>
              <a:off x="6038605" y="530064"/>
              <a:ext cx="1499031" cy="10428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4452158" y="-252076"/>
              <a:ext cx="2939783" cy="1042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2003</a:t>
              </a:r>
            </a:p>
          </p:txBody>
        </p:sp>
      </p:grpSp>
      <p:sp>
        <p:nvSpPr>
          <p:cNvPr id="13328" name="ZoneTexte 24"/>
          <p:cNvSpPr txBox="1">
            <a:spLocks noChangeArrowheads="1"/>
          </p:cNvSpPr>
          <p:nvPr/>
        </p:nvSpPr>
        <p:spPr bwMode="auto">
          <a:xfrm>
            <a:off x="0" y="4508500"/>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Cerivastatin withdrawal</a:t>
            </a:r>
          </a:p>
        </p:txBody>
      </p:sp>
      <p:pic>
        <p:nvPicPr>
          <p:cNvPr id="13329" name="Picture 21" descr="http://www.journaldunet.com/science/biologie/dossiers/06/0604-medicaments/images/staltor.jp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3465" r="5128"/>
          <a:stretch>
            <a:fillRect/>
          </a:stretch>
        </p:blipFill>
        <p:spPr bwMode="auto">
          <a:xfrm>
            <a:off x="-107950" y="1063625"/>
            <a:ext cx="2663825"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e 49"/>
          <p:cNvGrpSpPr>
            <a:grpSpLocks/>
          </p:cNvGrpSpPr>
          <p:nvPr/>
        </p:nvGrpSpPr>
        <p:grpSpPr bwMode="auto">
          <a:xfrm>
            <a:off x="6084888" y="4005263"/>
            <a:ext cx="1584325" cy="503237"/>
            <a:chOff x="4304284" y="-3911807"/>
            <a:chExt cx="3233352" cy="5484732"/>
          </a:xfrm>
        </p:grpSpPr>
        <p:sp>
          <p:nvSpPr>
            <p:cNvPr id="26" name="Rectangle 25"/>
            <p:cNvSpPr/>
            <p:nvPr/>
          </p:nvSpPr>
          <p:spPr>
            <a:xfrm>
              <a:off x="6040834" y="534804"/>
              <a:ext cx="1496802" cy="10381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Rectangle 26"/>
            <p:cNvSpPr/>
            <p:nvPr/>
          </p:nvSpPr>
          <p:spPr>
            <a:xfrm>
              <a:off x="4304284" y="-3911807"/>
              <a:ext cx="2938526" cy="10381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2006</a:t>
              </a:r>
            </a:p>
          </p:txBody>
        </p:sp>
      </p:grpSp>
      <p:sp>
        <p:nvSpPr>
          <p:cNvPr id="28" name="ZoneTexte 24"/>
          <p:cNvSpPr txBox="1">
            <a:spLocks noChangeArrowheads="1"/>
          </p:cNvSpPr>
          <p:nvPr/>
        </p:nvSpPr>
        <p:spPr bwMode="auto">
          <a:xfrm>
            <a:off x="6192838" y="2338388"/>
            <a:ext cx="6948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mtClean="0">
                <a:solidFill>
                  <a:prstClr val="black"/>
                </a:solidFill>
                <a:latin typeface="Calibri" pitchFamily="34" charset="0"/>
              </a:rPr>
              <a:t>Acquisition of Schering AG</a:t>
            </a:r>
          </a:p>
        </p:txBody>
      </p:sp>
      <p:pic>
        <p:nvPicPr>
          <p:cNvPr id="29" name="Picture 2" descr="Schering logo.png">
            <a:hlinkClick r:id="rId15"/>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17194" t="13321"/>
          <a:stretch>
            <a:fillRect/>
          </a:stretch>
        </p:blipFill>
        <p:spPr bwMode="auto">
          <a:xfrm>
            <a:off x="5961063" y="1196975"/>
            <a:ext cx="242728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Espace réservé du numéro de diapositive 29"/>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33</a:t>
            </a:fld>
            <a:endParaRPr lang="fr-FR">
              <a:solidFill>
                <a:prstClr val="black">
                  <a:tint val="75000"/>
                </a:prstClr>
              </a:solidFill>
            </a:endParaRPr>
          </a:p>
        </p:txBody>
      </p:sp>
    </p:spTree>
    <p:extLst>
      <p:ext uri="{BB962C8B-B14F-4D97-AF65-F5344CB8AC3E}">
        <p14:creationId xmlns:p14="http://schemas.microsoft.com/office/powerpoint/2010/main" val="4166222492"/>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229"/>
                                        </p:tgtEl>
                                        <p:attrNameLst>
                                          <p:attrName>style.visibility</p:attrName>
                                        </p:attrNameLst>
                                      </p:cBhvr>
                                      <p:to>
                                        <p:strVal val="visible"/>
                                      </p:to>
                                    </p:set>
                                    <p:animEffect transition="in" filter="fade">
                                      <p:cBhvr>
                                        <p:cTn id="10" dur="500"/>
                                        <p:tgtEl>
                                          <p:spTgt spid="92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28"/>
                                        </p:tgtEl>
                                        <p:attrNameLst>
                                          <p:attrName>style.visibility</p:attrName>
                                        </p:attrNameLst>
                                      </p:cBhvr>
                                      <p:to>
                                        <p:strVal val="visible"/>
                                      </p:to>
                                    </p:set>
                                    <p:animEffect transition="in" filter="fade">
                                      <p:cBhvr>
                                        <p:cTn id="13" dur="500"/>
                                        <p:tgtEl>
                                          <p:spTgt spid="92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8"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ZoneTexte 3"/>
          <p:cNvSpPr txBox="1">
            <a:spLocks noChangeArrowheads="1"/>
          </p:cNvSpPr>
          <p:nvPr/>
        </p:nvSpPr>
        <p:spPr bwMode="auto">
          <a:xfrm>
            <a:off x="611188" y="260350"/>
            <a:ext cx="7110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000" smtClean="0">
                <a:solidFill>
                  <a:prstClr val="white"/>
                </a:solidFill>
                <a:latin typeface="Calibri" pitchFamily="34" charset="0"/>
              </a:rPr>
              <a:t>The merger  Bayer – Schering AG</a:t>
            </a:r>
          </a:p>
        </p:txBody>
      </p:sp>
      <p:pic>
        <p:nvPicPr>
          <p:cNvPr id="14339"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450" y="5826125"/>
            <a:ext cx="13319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pic>
        <p:nvPicPr>
          <p:cNvPr id="14340" name="Picture 2" descr="Schering logo.png">
            <a:hlinkClick r:id="rId4"/>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929"/>
          <a:stretch>
            <a:fillRect/>
          </a:stretch>
        </p:blipFill>
        <p:spPr bwMode="auto">
          <a:xfrm>
            <a:off x="2771775" y="5732463"/>
            <a:ext cx="23764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2" descr="Bayer Schering Pharma 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026" t="56126"/>
          <a:stretch>
            <a:fillRect/>
          </a:stretch>
        </p:blipFill>
        <p:spPr bwMode="auto">
          <a:xfrm>
            <a:off x="5148064" y="5688483"/>
            <a:ext cx="3917128" cy="54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Diagramme 9"/>
          <p:cNvGraphicFramePr/>
          <p:nvPr/>
        </p:nvGraphicFramePr>
        <p:xfrm>
          <a:off x="683568" y="1397000"/>
          <a:ext cx="7488832" cy="13119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me 10"/>
          <p:cNvGraphicFramePr/>
          <p:nvPr/>
        </p:nvGraphicFramePr>
        <p:xfrm>
          <a:off x="683568" y="2477120"/>
          <a:ext cx="7488832" cy="13119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2" name="Diagramme 11"/>
          <p:cNvGraphicFramePr/>
          <p:nvPr/>
        </p:nvGraphicFramePr>
        <p:xfrm>
          <a:off x="683568" y="3557240"/>
          <a:ext cx="7488832" cy="13119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3" name="Diagramme 12"/>
          <p:cNvGraphicFramePr/>
          <p:nvPr/>
        </p:nvGraphicFramePr>
        <p:xfrm>
          <a:off x="683568" y="4637360"/>
          <a:ext cx="7488832" cy="131192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4" name="Espace réservé du numéro de diapositive 13"/>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34</a:t>
            </a:fld>
            <a:endParaRPr lang="fr-FR">
              <a:solidFill>
                <a:prstClr val="black">
                  <a:tint val="75000"/>
                </a:prstClr>
              </a:solidFill>
            </a:endParaRPr>
          </a:p>
        </p:txBody>
      </p:sp>
    </p:spTree>
    <p:extLst>
      <p:ext uri="{BB962C8B-B14F-4D97-AF65-F5344CB8AC3E}">
        <p14:creationId xmlns:p14="http://schemas.microsoft.com/office/powerpoint/2010/main" val="34762388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Graphic spid="12" grpId="0">
        <p:bldAsOne/>
      </p:bldGraphic>
      <p:bldGraphic spid="1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re 1"/>
          <p:cNvSpPr>
            <a:spLocks noGrp="1"/>
          </p:cNvSpPr>
          <p:nvPr>
            <p:ph type="title"/>
          </p:nvPr>
        </p:nvSpPr>
        <p:spPr>
          <a:xfrm>
            <a:off x="457200" y="44450"/>
            <a:ext cx="8229600" cy="1143000"/>
          </a:xfrm>
        </p:spPr>
        <p:txBody>
          <a:bodyPr/>
          <a:lstStyle/>
          <a:p>
            <a:pPr eaLnBrk="1" hangingPunct="1"/>
            <a:r>
              <a:rPr lang="fr-FR" dirty="0" smtClean="0">
                <a:solidFill>
                  <a:schemeClr val="bg1"/>
                </a:solidFill>
              </a:rPr>
              <a:t>Sales Evolution</a:t>
            </a:r>
          </a:p>
        </p:txBody>
      </p:sp>
      <p:graphicFrame>
        <p:nvGraphicFramePr>
          <p:cNvPr id="1026" name="Graphique 6"/>
          <p:cNvGraphicFramePr>
            <a:graphicFrameLocks/>
          </p:cNvGraphicFramePr>
          <p:nvPr/>
        </p:nvGraphicFramePr>
        <p:xfrm>
          <a:off x="0" y="692150"/>
          <a:ext cx="9144000" cy="6165850"/>
        </p:xfrm>
        <a:graphic>
          <a:graphicData uri="http://schemas.openxmlformats.org/presentationml/2006/ole">
            <mc:AlternateContent xmlns:mc="http://schemas.openxmlformats.org/markup-compatibility/2006">
              <mc:Choice xmlns:v="urn:schemas-microsoft-com:vml" Requires="v">
                <p:oleObj spid="_x0000_s15372" r:id="rId5" imgW="9144793" imgH="6163590" progId="Excel.Sheet.8">
                  <p:embed/>
                </p:oleObj>
              </mc:Choice>
              <mc:Fallback>
                <p:oleObj r:id="rId5" imgW="9144793" imgH="6163590" progId="Excel.Sheet.8">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92150"/>
                        <a:ext cx="9144000" cy="616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Espace réservé du numéro de diapositive 4"/>
          <p:cNvSpPr>
            <a:spLocks noGrp="1"/>
          </p:cNvSpPr>
          <p:nvPr>
            <p:ph type="sldNum" sz="quarter" idx="12"/>
          </p:nvPr>
        </p:nvSpPr>
        <p:spPr/>
        <p:txBody>
          <a:bodyPr/>
          <a:lstStyle/>
          <a:p>
            <a:pPr>
              <a:defRPr/>
            </a:pPr>
            <a:fld id="{E2F64EB7-5C99-458D-9FCA-50507DBBF465}" type="slidenum">
              <a:rPr lang="fr-FR" smtClean="0">
                <a:solidFill>
                  <a:prstClr val="black">
                    <a:tint val="75000"/>
                  </a:prstClr>
                </a:solidFill>
              </a:rPr>
              <a:pPr>
                <a:defRPr/>
              </a:pPr>
              <a:t>35</a:t>
            </a:fld>
            <a:endParaRPr lang="fr-FR">
              <a:solidFill>
                <a:prstClr val="black">
                  <a:tint val="75000"/>
                </a:prstClr>
              </a:solidFill>
            </a:endParaRPr>
          </a:p>
        </p:txBody>
      </p:sp>
    </p:spTree>
    <p:extLst>
      <p:ext uri="{BB962C8B-B14F-4D97-AF65-F5344CB8AC3E}">
        <p14:creationId xmlns:p14="http://schemas.microsoft.com/office/powerpoint/2010/main" val="3751619840"/>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0406" t="4684" r="32123" b="18001"/>
          <a:stretch>
            <a:fillRect/>
          </a:stretch>
        </p:blipFill>
        <p:spPr bwMode="auto">
          <a:xfrm>
            <a:off x="2193925" y="1052513"/>
            <a:ext cx="3024188"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363" name="Picture 2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66" t="4684" r="69617" b="18001"/>
          <a:stretch>
            <a:fillRect/>
          </a:stretch>
        </p:blipFill>
        <p:spPr bwMode="auto">
          <a:xfrm>
            <a:off x="-180975" y="1054100"/>
            <a:ext cx="23749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339"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l="30408" t="11842" r="32123" b="43771"/>
          <a:stretch>
            <a:fillRect/>
          </a:stretch>
        </p:blipFill>
        <p:spPr bwMode="auto">
          <a:xfrm>
            <a:off x="5146675" y="1422400"/>
            <a:ext cx="30241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ZoneTexte 7"/>
          <p:cNvSpPr txBox="1"/>
          <p:nvPr/>
        </p:nvSpPr>
        <p:spPr>
          <a:xfrm>
            <a:off x="5867250" y="1773163"/>
            <a:ext cx="2232248" cy="36933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dirty="0">
                <a:solidFill>
                  <a:prstClr val="black"/>
                </a:solidFill>
                <a:latin typeface="Iskoola Pota" pitchFamily="18" charset="0"/>
                <a:cs typeface="Iskoola Pota" pitchFamily="18" charset="0"/>
              </a:rPr>
              <a:t>General </a:t>
            </a:r>
            <a:r>
              <a:rPr lang="fr-FR" dirty="0" err="1">
                <a:solidFill>
                  <a:prstClr val="black"/>
                </a:solidFill>
                <a:latin typeface="Iskoola Pota" pitchFamily="18" charset="0"/>
                <a:cs typeface="Iskoola Pota" pitchFamily="18" charset="0"/>
              </a:rPr>
              <a:t>Medecine</a:t>
            </a:r>
            <a:endParaRPr lang="fr-FR" dirty="0">
              <a:solidFill>
                <a:prstClr val="black"/>
              </a:solidFill>
              <a:latin typeface="Iskoola Pota" pitchFamily="18" charset="0"/>
              <a:cs typeface="Iskoola Pota" pitchFamily="18" charset="0"/>
            </a:endParaRPr>
          </a:p>
        </p:txBody>
      </p:sp>
      <p:sp>
        <p:nvSpPr>
          <p:cNvPr id="9" name="ZoneTexte 8"/>
          <p:cNvSpPr txBox="1"/>
          <p:nvPr/>
        </p:nvSpPr>
        <p:spPr>
          <a:xfrm>
            <a:off x="5867250" y="2205211"/>
            <a:ext cx="2232248" cy="36933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dirty="0" err="1">
                <a:solidFill>
                  <a:prstClr val="black"/>
                </a:solidFill>
                <a:latin typeface="Iskoola Pota" pitchFamily="18" charset="0"/>
                <a:cs typeface="Iskoola Pota" pitchFamily="18" charset="0"/>
              </a:rPr>
              <a:t>Specialty</a:t>
            </a:r>
            <a:r>
              <a:rPr lang="fr-FR" dirty="0">
                <a:solidFill>
                  <a:prstClr val="black"/>
                </a:solidFill>
                <a:latin typeface="Iskoola Pota" pitchFamily="18" charset="0"/>
                <a:cs typeface="Iskoola Pota" pitchFamily="18" charset="0"/>
              </a:rPr>
              <a:t> </a:t>
            </a:r>
            <a:r>
              <a:rPr lang="fr-FR" dirty="0" err="1">
                <a:solidFill>
                  <a:prstClr val="black"/>
                </a:solidFill>
                <a:latin typeface="Iskoola Pota" pitchFamily="18" charset="0"/>
                <a:cs typeface="Iskoola Pota" pitchFamily="18" charset="0"/>
              </a:rPr>
              <a:t>Medecine</a:t>
            </a:r>
            <a:endParaRPr lang="fr-FR" dirty="0">
              <a:solidFill>
                <a:prstClr val="black"/>
              </a:solidFill>
              <a:latin typeface="Iskoola Pota" pitchFamily="18" charset="0"/>
              <a:cs typeface="Iskoola Pota" pitchFamily="18" charset="0"/>
            </a:endParaRPr>
          </a:p>
        </p:txBody>
      </p:sp>
      <p:sp>
        <p:nvSpPr>
          <p:cNvPr id="14346" name="ZoneTexte 9"/>
          <p:cNvSpPr txBox="1">
            <a:spLocks noChangeArrowheads="1"/>
          </p:cNvSpPr>
          <p:nvPr/>
        </p:nvSpPr>
        <p:spPr bwMode="auto">
          <a:xfrm>
            <a:off x="6227763" y="11350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b="1" smtClean="0">
                <a:solidFill>
                  <a:prstClr val="black"/>
                </a:solidFill>
                <a:latin typeface="Iskoola Pota" pitchFamily="18" charset="0"/>
              </a:rPr>
              <a:t>June 2008</a:t>
            </a:r>
          </a:p>
        </p:txBody>
      </p:sp>
      <p:sp>
        <p:nvSpPr>
          <p:cNvPr id="15372" name="ZoneTexte 3"/>
          <p:cNvSpPr txBox="1">
            <a:spLocks noChangeArrowheads="1"/>
          </p:cNvSpPr>
          <p:nvPr/>
        </p:nvSpPr>
        <p:spPr bwMode="auto">
          <a:xfrm>
            <a:off x="611188" y="260350"/>
            <a:ext cx="7110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000" smtClean="0">
                <a:solidFill>
                  <a:prstClr val="white"/>
                </a:solidFill>
                <a:latin typeface="Calibri" pitchFamily="34" charset="0"/>
              </a:rPr>
              <a:t>The merger  Bayer – Schering AG</a:t>
            </a:r>
          </a:p>
        </p:txBody>
      </p:sp>
      <p:pic>
        <p:nvPicPr>
          <p:cNvPr id="15373" name="Picture 8" descr="http://nbalawblog.com/wp-content/uploads/2009/09/yaz-birth-control.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2858"/>
          <a:stretch>
            <a:fillRect/>
          </a:stretch>
        </p:blipFill>
        <p:spPr bwMode="auto">
          <a:xfrm>
            <a:off x="2843213" y="3860800"/>
            <a:ext cx="2118691" cy="165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12" descr="http://multivu.prnewswire.com/mnr/bayer/29192/images/29192-hi-Product_Shot.jpg"/>
          <p:cNvPicPr>
            <a:picLocks noChangeAspect="1" noChangeArrowheads="1"/>
          </p:cNvPicPr>
          <p:nvPr/>
        </p:nvPicPr>
        <p:blipFill>
          <a:blip r:embed="rId5" cstate="print">
            <a:extLst>
              <a:ext uri="{28A0092B-C50C-407E-A947-70E740481C1C}">
                <a14:useLocalDpi xmlns:a14="http://schemas.microsoft.com/office/drawing/2010/main" val="0"/>
              </a:ext>
            </a:extLst>
          </a:blip>
          <a:srcRect l="11217" t="8707" r="17229"/>
          <a:stretch>
            <a:fillRect/>
          </a:stretch>
        </p:blipFill>
        <p:spPr bwMode="auto">
          <a:xfrm>
            <a:off x="5364088" y="3861048"/>
            <a:ext cx="1728292" cy="146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AutoShape 2" descr="data:image/jpg;base64,/9j/4AAQSkZJRgABAQAAAQABAAD/2wCEAAkGBhMQERUQExISERUQFh4ZGRUYFh8dHhkWFBwYGRkXGh4aHSYeHBkvHBgeHzcsIyw1LDgsFR49NTAqNSssLSkBCQoKDgwOGQ8PGS8hHyQqKSksLDUwLCksLiosLjU0KiwsLCw1KSwuKjUsNCowLCwsMSkuLC8pKSkpNTQsLCwpNf/AABEIAGgAaAMBIgACEQEDEQH/xAAbAAEAAgMBAQAAAAAAAAAAAAAAAwUEBgcCAf/EADMQAAICAQMCBAQFAgcAAAAAAAECAxEABBIhBTEGEyJRFEFhcTJCgZGxUqEWIzNTktHh/8QAGQEBAQEBAQEAAAAAAAAAAAAAAAECBAMF/8QAKBEAAgAFBAAFBQAAAAAAAAAAAAECAxESUQQhMfAikaHB0RNBYYGy/9oADAMBAAIRAxEAPwDuOMYwBjGMAYxjAGMYwBjGMAYxjAGMYwBjGMAYyOeYIrOxpUBJPsALJ/bNQj8dagxJrPgj8JKwAYSXLsY0JTGFrb86DXWbhgcXBlxJcm54yMTrZXcLHJF8ge9YE69tw7X3+Xv9swaJMZGJ1q9woi7sVQ+f2w2oULuLKF97Fc/XtgEmMr9T1uOOeLTknfOHZe1ARgEkm+PxCsg6H174mNnKhCs0sQXde7yXZLHA71f0vNWulSVRb4yHSSsyBnXYxHK3dfrk2ZKMYxgDGab4y8cS9PkC/DCRJB6ZPMIBI7qRtNEffscs+j9cOphXVQ/5iOPXFY3I/wCZVJoE/Rq+RBHbLQ64tHNhlwzWvC+HVdX7oZ/XNOZ9LNGhBM0LqpB7l1IHP65r/gvxTphoIFeaOJ4UWJ42YBlkSk2lTzZI9vnl7oOt6dj5SOqMgrymGxlHtsajX2FZO3SYDJ5xhiMn+55a7v8AlV5tRK21nJHLigi3VDlMWrgeTSywxQw+dLqOfNL6h1McwczccKWrgk9h7ZP0rwvAU6RaknVo3nNuNyoIg4ibnmMbQtdqGdMbo0QO5IoUJfcx8pbbgg88eqiRf1PvkXVdXDpI0keMVGdqBUFqCDuKj5KEDMa/Kh79s9nqMd5+TwUrJzTRaXTrq4IJdiwR63WoqMfQABCVjN8bNx7Hi6xoptP5nkeVDNENVqW0/nS7dOkKCMOapg9MTtFcerkZuHVdPA+sjkfyY49MZEkVgKlbUxxtuqqIA7lvbLKbWaD0wt8NULUqFVpGBo7RVLR4NdjV1lc9bdyRS2c98O6LSyN0xp0gZZU1SkuBTeU4ES23fathb5Az3N0eIaKfWkXNH1BhG5JuMDVhSE59NksT7lvoM6Ck+inVkKwssLvavGKVoiPMYBhXBYEkf1ZMut0rEwXFZayhA5YsPVRFE7q598j1G9e8mvpbFqMZXTeIdOhAaaME/K/qy/yrAe5UgWcTdfhVQwcNuQuoH5gAzUD2ulPHfg+2cp7FjjMPpvVY9Qu6Nw1VdHtuAIv9Dd9j8sYB66l02PURmKVFkRu6n+fcH6jnNO0vgw6KUyaaeeAN3BQTIfoQKb9SLHvm94y1OqTqpkqFwQvwvlcrydV6Gq6ow6kCPUy9Pmr39DD7W5ZTlTq/CehUenXvpvoupBX9mN/3zd9ZoIpRUsccgH9ahv5GazD0bpcxY/DRLsFn07RXaxtNV2/cZpHVJ1sMva6KH8KjXlsvQ13ps8Gj1CuvWfNB4KOjOpB9yGpfv8vtm7dR0sGoMcrylkoqgjcgM0lWd0Zs+kV7UTlfD0vpacrBAeLFx3dgkUXFchTRujRyxOr0eyqjCLzQQ1TBvUAForQbkccHnDTf2PLW6mVPaihbrl2r+Uvcqm8NQ7VPxKPQ2kvyrRsiR0211skQjkmjTcG+MpulQOrINQnqXUR8FePinDH59wVr61k0es0gBWiKcubDEloiVL/NiBsPPalz6INEbX00gZzy1bVoMwPYqCB24zNrwfPqjG1fR1YuF1UaFzMOQpIXUBS6/j/ECoIPt3B757HSLJb4mMl3RoyVBI8o+hP9T1IBfAo25N2ckWPRC+FF8EU1gWrWR3Vb2tZ45u8+odHuVgbIawbc2bBLj3XdRLdr7nFrwKoh03SIkAvUqTcbknaL8qV5rq+xMlfSsxZvD8W8BtVQWyAR2LiQkKxbYLEu4itx2jmuMyGl0TLvKsdvYEmzsIHoO6jRIoA8e2Tx6zSMRwRtIoHdW5VSiqg+o7WUWoPAy2vAuRk9C6eIyzmZZmZES1UKNkO4LwCebLWf7CsZ66MdOCywEHdRNWRQVQADVcAjjv6rPfGZKWuMYwDzJGGBU9mFH7HK0eHIQKAYA9wHYXRBF8+4y0xlTa4JRMwZOixMNpXiwe5/Iu1fn7ZHqPD0L1anhQnDH8IFAd//AHLLGLnkURXp0OIbqDetWUncfwudxHfjnMaPw2NrIZGO9BHxY2pdkLyavtx7CqrLnGW55FEVx6DESSd5LfiJdvWPkH55H0/7ORf4Yg+YY2bNueSOxPPfjv39yctsYueRRFX/AIchoKQxAJIBdqXcbNc8WThvDcJr0sKPHqPHFGue1ZaYxc8i1GFpOkRxOZFB3EVySaXg0L+XA/bjGZuMjdSjGMZAMYxgDGMYAxjGAMYxgDGMYAxjGAMYxgDGMYAxjGAMYxgDGMYAxjGAMYxgH//Z">
            <a:hlinkClick r:id="rId6"/>
          </p:cNvPr>
          <p:cNvSpPr>
            <a:spLocks noChangeAspect="1" noChangeArrowheads="1"/>
          </p:cNvSpPr>
          <p:nvPr/>
        </p:nvSpPr>
        <p:spPr bwMode="auto">
          <a:xfrm>
            <a:off x="77788" y="-471488"/>
            <a:ext cx="990600"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latin typeface="Arial" charset="0"/>
              <a:cs typeface="Arial" charset="0"/>
            </a:endParaRPr>
          </a:p>
        </p:txBody>
      </p:sp>
      <p:sp>
        <p:nvSpPr>
          <p:cNvPr id="15376" name="AutoShape 4" descr="data:image/jpg;base64,/9j/4AAQSkZJRgABAQAAAQABAAD/2wCEAAkGBhMQERUQExISERUQFh4ZGRUYFh8dHhkWFBwYGRkXGh4aHSYeHBkvHBgeHzcsIyw1LDgsFR49NTAqNSssLSkBCQoKDgwOGQ8PGS8hHyQqKSksLDUwLCksLiosLjU0KiwsLCw1KSwuKjUsNCowLCwsMSkuLC8pKSkpNTQsLCwpNf/AABEIAGgAaAMBIgACEQEDEQH/xAAbAAEAAgMBAQAAAAAAAAAAAAAAAwUEBgcCAf/EADMQAAICAQMCBAQFAgcAAAAAAAECAxEABBIhBTEGEyJRFEFhcTJCgZGxUqEWIzNTktHh/8QAGQEBAQEBAQEAAAAAAAAAAAAAAAECBAMF/8QAKBEAAgAFBAAFBQAAAAAAAAAAAAECAxESUQQhMfAikaHB0RNBYYGy/9oADAMBAAIRAxEAPwDuOMYwBjGMAYxjAGMYwBjGMAYxjAGMYwBjGMAYyOeYIrOxpUBJPsALJ/bNQj8dagxJrPgj8JKwAYSXLsY0JTGFrb86DXWbhgcXBlxJcm54yMTrZXcLHJF8ge9YE69tw7X3+Xv9swaJMZGJ1q9woi7sVQ+f2w2oULuLKF97Fc/XtgEmMr9T1uOOeLTknfOHZe1ARgEkm+PxCsg6H174mNnKhCs0sQXde7yXZLHA71f0vNWulSVRb4yHSSsyBnXYxHK3dfrk2ZKMYxgDGab4y8cS9PkC/DCRJB6ZPMIBI7qRtNEffscs+j9cOphXVQ/5iOPXFY3I/wCZVJoE/Rq+RBHbLQ64tHNhlwzWvC+HVdX7oZ/XNOZ9LNGhBM0LqpB7l1IHP65r/gvxTphoIFeaOJ4UWJ42YBlkSk2lTzZI9vnl7oOt6dj5SOqMgrymGxlHtsajX2FZO3SYDJ5xhiMn+55a7v8AlV5tRK21nJHLigi3VDlMWrgeTSywxQw+dLqOfNL6h1McwczccKWrgk9h7ZP0rwvAU6RaknVo3nNuNyoIg4ibnmMbQtdqGdMbo0QO5IoUJfcx8pbbgg88eqiRf1PvkXVdXDpI0keMVGdqBUFqCDuKj5KEDMa/Kh79s9nqMd5+TwUrJzTRaXTrq4IJdiwR63WoqMfQABCVjN8bNx7Hi6xoptP5nkeVDNENVqW0/nS7dOkKCMOapg9MTtFcerkZuHVdPA+sjkfyY49MZEkVgKlbUxxtuqqIA7lvbLKbWaD0wt8NULUqFVpGBo7RVLR4NdjV1lc9bdyRS2c98O6LSyN0xp0gZZU1SkuBTeU4ES23fathb5Az3N0eIaKfWkXNH1BhG5JuMDVhSE59NksT7lvoM6Ck+inVkKwssLvavGKVoiPMYBhXBYEkf1ZMut0rEwXFZayhA5YsPVRFE7q598j1G9e8mvpbFqMZXTeIdOhAaaME/K/qy/yrAe5UgWcTdfhVQwcNuQuoH5gAzUD2ulPHfg+2cp7FjjMPpvVY9Qu6Nw1VdHtuAIv9Dd9j8sYB66l02PURmKVFkRu6n+fcH6jnNO0vgw6KUyaaeeAN3BQTIfoQKb9SLHvm94y1OqTqpkqFwQvwvlcrydV6Gq6ow6kCPUy9Pmr39DD7W5ZTlTq/CehUenXvpvoupBX9mN/3zd9ZoIpRUsccgH9ahv5GazD0bpcxY/DRLsFn07RXaxtNV2/cZpHVJ1sMva6KH8KjXlsvQ13ps8Gj1CuvWfNB4KOjOpB9yGpfv8vtm7dR0sGoMcrylkoqgjcgM0lWd0Zs+kV7UTlfD0vpacrBAeLFx3dgkUXFchTRujRyxOr0eyqjCLzQQ1TBvUAForQbkccHnDTf2PLW6mVPaihbrl2r+Uvcqm8NQ7VPxKPQ2kvyrRsiR0211skQjkmjTcG+MpulQOrINQnqXUR8FePinDH59wVr61k0es0gBWiKcubDEloiVL/NiBsPPalz6INEbX00gZzy1bVoMwPYqCB24zNrwfPqjG1fR1YuF1UaFzMOQpIXUBS6/j/ECoIPt3B757HSLJb4mMl3RoyVBI8o+hP9T1IBfAo25N2ckWPRC+FF8EU1gWrWR3Vb2tZ45u8+odHuVgbIawbc2bBLj3XdRLdr7nFrwKoh03SIkAvUqTcbknaL8qV5rq+xMlfSsxZvD8W8BtVQWyAR2LiQkKxbYLEu4itx2jmuMyGl0TLvKsdvYEmzsIHoO6jRIoA8e2Tx6zSMRwRtIoHdW5VSiqg+o7WUWoPAy2vAuRk9C6eIyzmZZmZES1UKNkO4LwCebLWf7CsZ66MdOCywEHdRNWRQVQADVcAjjv6rPfGZKWuMYwDzJGGBU9mFH7HK0eHIQKAYA9wHYXRBF8+4y0xlTa4JRMwZOixMNpXiwe5/Iu1fn7ZHqPD0L1anhQnDH8IFAd//AHLLGLnkURXp0OIbqDetWUncfwudxHfjnMaPw2NrIZGO9BHxY2pdkLyavtx7CqrLnGW55FEVx6DESSd5LfiJdvWPkH55H0/7ORf4Yg+YY2bNueSOxPPfjv39yctsYueRRFX/AIchoKQxAJIBdqXcbNc8WThvDcJr0sKPHqPHFGue1ZaYxc8i1GFpOkRxOZFB3EVySaXg0L+XA/bjGZuMjdSjGMZAMYxgDGMYAxjGAMYxgDGMYAxjGAMYxgDGMYAxjGAMYxgDGMYAxjGAMYxgH//Z">
            <a:hlinkClick r:id="rId6"/>
          </p:cNvPr>
          <p:cNvSpPr>
            <a:spLocks noChangeAspect="1" noChangeArrowheads="1"/>
          </p:cNvSpPr>
          <p:nvPr/>
        </p:nvSpPr>
        <p:spPr bwMode="auto">
          <a:xfrm>
            <a:off x="77788" y="-471488"/>
            <a:ext cx="990600"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latin typeface="Arial" charset="0"/>
              <a:cs typeface="Arial" charset="0"/>
            </a:endParaRPr>
          </a:p>
        </p:txBody>
      </p:sp>
      <p:sp>
        <p:nvSpPr>
          <p:cNvPr id="12" name="ZoneTexte 11"/>
          <p:cNvSpPr txBox="1"/>
          <p:nvPr/>
        </p:nvSpPr>
        <p:spPr>
          <a:xfrm>
            <a:off x="5866358" y="2627967"/>
            <a:ext cx="2232248" cy="36933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dirty="0" err="1">
                <a:solidFill>
                  <a:prstClr val="black"/>
                </a:solidFill>
                <a:latin typeface="Iskoola Pota" pitchFamily="18" charset="0"/>
                <a:cs typeface="Iskoola Pota" pitchFamily="18" charset="0"/>
              </a:rPr>
              <a:t>Women’s</a:t>
            </a:r>
            <a:r>
              <a:rPr lang="fr-FR" dirty="0">
                <a:solidFill>
                  <a:prstClr val="black"/>
                </a:solidFill>
                <a:latin typeface="Iskoola Pota" pitchFamily="18" charset="0"/>
                <a:cs typeface="Iskoola Pota" pitchFamily="18" charset="0"/>
              </a:rPr>
              <a:t> </a:t>
            </a:r>
            <a:r>
              <a:rPr lang="fr-FR" dirty="0" err="1">
                <a:solidFill>
                  <a:prstClr val="black"/>
                </a:solidFill>
                <a:latin typeface="Iskoola Pota" pitchFamily="18" charset="0"/>
                <a:cs typeface="Iskoola Pota" pitchFamily="18" charset="0"/>
              </a:rPr>
              <a:t>Healthcare</a:t>
            </a:r>
            <a:endParaRPr lang="fr-FR" dirty="0">
              <a:solidFill>
                <a:prstClr val="black"/>
              </a:solidFill>
              <a:latin typeface="Iskoola Pota" pitchFamily="18" charset="0"/>
              <a:cs typeface="Iskoola Pota" pitchFamily="18" charset="0"/>
            </a:endParaRPr>
          </a:p>
        </p:txBody>
      </p:sp>
      <p:sp>
        <p:nvSpPr>
          <p:cNvPr id="13" name="ZoneTexte 12"/>
          <p:cNvSpPr txBox="1"/>
          <p:nvPr/>
        </p:nvSpPr>
        <p:spPr>
          <a:xfrm>
            <a:off x="5866358" y="3060015"/>
            <a:ext cx="2232248" cy="36933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dirty="0">
                <a:solidFill>
                  <a:prstClr val="black"/>
                </a:solidFill>
                <a:latin typeface="Iskoola Pota" pitchFamily="18" charset="0"/>
                <a:cs typeface="Iskoola Pota" pitchFamily="18" charset="0"/>
              </a:rPr>
              <a:t>Diagnostic Imaging</a:t>
            </a:r>
          </a:p>
        </p:txBody>
      </p:sp>
      <p:pic>
        <p:nvPicPr>
          <p:cNvPr id="15384" name="Picture 26" descr="Afficher l'image en taille réelle">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48" y="5877272"/>
            <a:ext cx="1368301" cy="78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28" descr="Climara  ">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6249" y="5013176"/>
            <a:ext cx="1265567" cy="9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6" name="Picture 30" descr="Ultravist seringue pré-remplie 370 m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8850" y="5012209"/>
            <a:ext cx="16144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8" name="Picture 34" descr="http://www.drugs-expert.com/wp-content/uploads/2010/07/Fludara.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44020" y="5445125"/>
            <a:ext cx="1500188"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Espace réservé du numéro de diapositive 20"/>
          <p:cNvSpPr>
            <a:spLocks noGrp="1"/>
          </p:cNvSpPr>
          <p:nvPr>
            <p:ph type="sldNum" sz="quarter" idx="12"/>
          </p:nvPr>
        </p:nvSpPr>
        <p:spPr/>
        <p:txBody>
          <a:bodyPr/>
          <a:lstStyle/>
          <a:p>
            <a:pPr>
              <a:defRPr/>
            </a:pPr>
            <a:fld id="{E2F64EB7-5C99-458D-9FCA-50507DBBF465}" type="slidenum">
              <a:rPr lang="fr-FR" smtClean="0">
                <a:solidFill>
                  <a:prstClr val="black">
                    <a:tint val="75000"/>
                  </a:prstClr>
                </a:solidFill>
              </a:rPr>
              <a:pPr>
                <a:defRPr/>
              </a:pPr>
              <a:t>36</a:t>
            </a:fld>
            <a:endParaRPr lang="fr-FR">
              <a:solidFill>
                <a:prstClr val="black">
                  <a:tint val="75000"/>
                </a:prstClr>
              </a:solidFill>
            </a:endParaRPr>
          </a:p>
        </p:txBody>
      </p:sp>
      <p:pic>
        <p:nvPicPr>
          <p:cNvPr id="136194" name="Picture 2" descr="http://whatthehealthmag.files.wordpress.com/2010/11/mirena_iud.jpg?w=300&amp;h=246">
            <a:hlinkClick r:id="rId13"/>
          </p:cNvPr>
          <p:cNvPicPr>
            <a:picLocks noChangeAspect="1" noChangeArrowheads="1"/>
          </p:cNvPicPr>
          <p:nvPr/>
        </p:nvPicPr>
        <p:blipFill>
          <a:blip r:embed="rId14" cstate="print">
            <a:clrChange>
              <a:clrFrom>
                <a:srgbClr val="FDFDFD"/>
              </a:clrFrom>
              <a:clrTo>
                <a:srgbClr val="FDFDFD">
                  <a:alpha val="0"/>
                </a:srgbClr>
              </a:clrTo>
            </a:clrChange>
          </a:blip>
          <a:srcRect/>
          <a:stretch>
            <a:fillRect/>
          </a:stretch>
        </p:blipFill>
        <p:spPr bwMode="auto">
          <a:xfrm>
            <a:off x="0" y="5157192"/>
            <a:ext cx="2074155" cy="1700808"/>
          </a:xfrm>
          <a:prstGeom prst="rect">
            <a:avLst/>
          </a:prstGeom>
          <a:noFill/>
        </p:spPr>
      </p:pic>
      <p:pic>
        <p:nvPicPr>
          <p:cNvPr id="136196" name="Picture 4" descr="http://lawyersusaonline.com/files/2010/03/magnevist2.jpg"/>
          <p:cNvPicPr>
            <a:picLocks noChangeAspect="1" noChangeArrowheads="1"/>
          </p:cNvPicPr>
          <p:nvPr/>
        </p:nvPicPr>
        <p:blipFill>
          <a:blip r:embed="rId15" cstate="print"/>
          <a:srcRect/>
          <a:stretch>
            <a:fillRect/>
          </a:stretch>
        </p:blipFill>
        <p:spPr bwMode="auto">
          <a:xfrm>
            <a:off x="7711155" y="3679899"/>
            <a:ext cx="1432845" cy="1189261"/>
          </a:xfrm>
          <a:prstGeom prst="rect">
            <a:avLst/>
          </a:prstGeom>
          <a:noFill/>
        </p:spPr>
      </p:pic>
    </p:spTree>
    <p:extLst>
      <p:ext uri="{BB962C8B-B14F-4D97-AF65-F5344CB8AC3E}">
        <p14:creationId xmlns:p14="http://schemas.microsoft.com/office/powerpoint/2010/main" val="7869859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1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3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499"/>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143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499"/>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499"/>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4"/>
          <p:cNvSpPr txBox="1">
            <a:spLocks noChangeArrowheads="1"/>
          </p:cNvSpPr>
          <p:nvPr/>
        </p:nvSpPr>
        <p:spPr bwMode="auto">
          <a:xfrm>
            <a:off x="107504" y="1355283"/>
            <a:ext cx="4176464" cy="2031325"/>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prstClr val="white"/>
                </a:solidFill>
                <a:cs typeface="Arial" charset="0"/>
              </a:rPr>
              <a:t> </a:t>
            </a:r>
            <a:r>
              <a:rPr lang="fr-FR" dirty="0" err="1">
                <a:solidFill>
                  <a:prstClr val="white"/>
                </a:solidFill>
                <a:cs typeface="Arial" charset="0"/>
              </a:rPr>
              <a:t>Since</a:t>
            </a:r>
            <a:r>
              <a:rPr lang="fr-FR" dirty="0">
                <a:solidFill>
                  <a:prstClr val="white"/>
                </a:solidFill>
                <a:cs typeface="Arial" charset="0"/>
              </a:rPr>
              <a:t> 1970,  patients and </a:t>
            </a:r>
            <a:r>
              <a:rPr lang="fr-FR" dirty="0" err="1">
                <a:solidFill>
                  <a:prstClr val="white"/>
                </a:solidFill>
                <a:cs typeface="Arial" charset="0"/>
              </a:rPr>
              <a:t>physicians</a:t>
            </a:r>
            <a:r>
              <a:rPr lang="fr-FR" dirty="0">
                <a:solidFill>
                  <a:prstClr val="white"/>
                </a:solidFill>
                <a:cs typeface="Arial" charset="0"/>
              </a:rPr>
              <a:t>  </a:t>
            </a:r>
            <a:r>
              <a:rPr lang="fr-FR" dirty="0" err="1">
                <a:solidFill>
                  <a:prstClr val="white"/>
                </a:solidFill>
                <a:cs typeface="Arial" charset="0"/>
              </a:rPr>
              <a:t>were</a:t>
            </a:r>
            <a:r>
              <a:rPr lang="fr-FR" dirty="0">
                <a:solidFill>
                  <a:prstClr val="white"/>
                </a:solidFill>
                <a:cs typeface="Arial" charset="0"/>
              </a:rPr>
              <a:t> full </a:t>
            </a:r>
            <a:r>
              <a:rPr lang="fr-FR" dirty="0" err="1">
                <a:solidFill>
                  <a:prstClr val="white"/>
                </a:solidFill>
                <a:cs typeface="Arial" charset="0"/>
              </a:rPr>
              <a:t>enthousiam</a:t>
            </a:r>
            <a:r>
              <a:rPr lang="fr-FR" dirty="0">
                <a:solidFill>
                  <a:prstClr val="white"/>
                </a:solidFill>
                <a:cs typeface="Arial" charset="0"/>
              </a:rPr>
              <a:t> about hormone </a:t>
            </a:r>
            <a:r>
              <a:rPr lang="fr-FR" dirty="0" err="1">
                <a:solidFill>
                  <a:prstClr val="white"/>
                </a:solidFill>
                <a:cs typeface="Arial" charset="0"/>
              </a:rPr>
              <a:t>therapy</a:t>
            </a:r>
            <a:r>
              <a:rPr lang="fr-FR" dirty="0">
                <a:solidFill>
                  <a:prstClr val="white"/>
                </a:solidFill>
                <a:cs typeface="Arial" charset="0"/>
              </a:rPr>
              <a:t> replacement</a:t>
            </a:r>
          </a:p>
          <a:p>
            <a:pPr lvl="1" fontAlgn="base">
              <a:spcBef>
                <a:spcPct val="0"/>
              </a:spcBef>
              <a:spcAft>
                <a:spcPct val="0"/>
              </a:spcAft>
              <a:buFont typeface="Wingdings" pitchFamily="2" charset="2"/>
              <a:buChar char="§"/>
              <a:defRPr/>
            </a:pPr>
            <a:r>
              <a:rPr lang="fr-FR" dirty="0">
                <a:solidFill>
                  <a:prstClr val="white"/>
                </a:solidFill>
                <a:cs typeface="Arial" charset="0"/>
              </a:rPr>
              <a:t> </a:t>
            </a:r>
            <a:r>
              <a:rPr lang="fr-FR" dirty="0" err="1">
                <a:solidFill>
                  <a:prstClr val="white"/>
                </a:solidFill>
                <a:cs typeface="Arial" charset="0"/>
              </a:rPr>
              <a:t>Prevention</a:t>
            </a:r>
            <a:r>
              <a:rPr lang="fr-FR" dirty="0">
                <a:solidFill>
                  <a:prstClr val="white"/>
                </a:solidFill>
                <a:cs typeface="Arial" charset="0"/>
              </a:rPr>
              <a:t> of </a:t>
            </a:r>
            <a:r>
              <a:rPr lang="fr-FR" dirty="0" err="1">
                <a:solidFill>
                  <a:prstClr val="white"/>
                </a:solidFill>
                <a:cs typeface="Arial" charset="0"/>
              </a:rPr>
              <a:t>osteoporosis</a:t>
            </a:r>
            <a:endParaRPr lang="fr-FR" dirty="0">
              <a:solidFill>
                <a:prstClr val="white"/>
              </a:solidFill>
              <a:cs typeface="Arial" charset="0"/>
            </a:endParaRPr>
          </a:p>
          <a:p>
            <a:pPr lvl="1" fontAlgn="base">
              <a:spcBef>
                <a:spcPct val="0"/>
              </a:spcBef>
              <a:spcAft>
                <a:spcPct val="0"/>
              </a:spcAft>
              <a:buFont typeface="Wingdings" pitchFamily="2" charset="2"/>
              <a:buChar char="§"/>
              <a:defRPr/>
            </a:pPr>
            <a:r>
              <a:rPr lang="fr-FR" dirty="0">
                <a:solidFill>
                  <a:prstClr val="white"/>
                </a:solidFill>
                <a:cs typeface="Arial" charset="0"/>
              </a:rPr>
              <a:t> </a:t>
            </a:r>
            <a:r>
              <a:rPr lang="fr-FR" dirty="0" err="1">
                <a:solidFill>
                  <a:prstClr val="white"/>
                </a:solidFill>
                <a:cs typeface="Arial" charset="0"/>
              </a:rPr>
              <a:t>Prevention</a:t>
            </a:r>
            <a:r>
              <a:rPr lang="fr-FR" dirty="0">
                <a:solidFill>
                  <a:prstClr val="white"/>
                </a:solidFill>
                <a:cs typeface="Arial" charset="0"/>
              </a:rPr>
              <a:t> </a:t>
            </a:r>
            <a:r>
              <a:rPr lang="fr-FR" dirty="0" err="1">
                <a:solidFill>
                  <a:prstClr val="white"/>
                </a:solidFill>
                <a:cs typeface="Arial" charset="0"/>
              </a:rPr>
              <a:t>cardiovascular</a:t>
            </a:r>
            <a:r>
              <a:rPr lang="fr-FR" dirty="0">
                <a:solidFill>
                  <a:prstClr val="white"/>
                </a:solidFill>
                <a:cs typeface="Arial" charset="0"/>
              </a:rPr>
              <a:t> </a:t>
            </a:r>
            <a:r>
              <a:rPr lang="fr-FR" dirty="0" err="1">
                <a:solidFill>
                  <a:prstClr val="white"/>
                </a:solidFill>
                <a:cs typeface="Arial" charset="0"/>
              </a:rPr>
              <a:t>disease</a:t>
            </a:r>
            <a:endParaRPr lang="fr-FR" dirty="0">
              <a:solidFill>
                <a:prstClr val="white"/>
              </a:solidFill>
              <a:cs typeface="Arial" charset="0"/>
            </a:endParaRPr>
          </a:p>
          <a:p>
            <a:pPr lvl="1" fontAlgn="base">
              <a:spcBef>
                <a:spcPct val="0"/>
              </a:spcBef>
              <a:spcAft>
                <a:spcPct val="0"/>
              </a:spcAft>
              <a:buFont typeface="Wingdings" pitchFamily="2" charset="2"/>
              <a:buChar char="§"/>
              <a:defRPr/>
            </a:pPr>
            <a:r>
              <a:rPr lang="fr-FR" dirty="0">
                <a:solidFill>
                  <a:prstClr val="white"/>
                </a:solidFill>
                <a:cs typeface="Arial" charset="0"/>
              </a:rPr>
              <a:t> </a:t>
            </a:r>
            <a:r>
              <a:rPr lang="fr-FR" dirty="0" err="1">
                <a:solidFill>
                  <a:prstClr val="white"/>
                </a:solidFill>
                <a:cs typeface="Arial" charset="0"/>
              </a:rPr>
              <a:t>Prevention</a:t>
            </a:r>
            <a:r>
              <a:rPr lang="fr-FR" dirty="0">
                <a:solidFill>
                  <a:prstClr val="white"/>
                </a:solidFill>
                <a:cs typeface="Arial" charset="0"/>
              </a:rPr>
              <a:t> skin </a:t>
            </a:r>
            <a:r>
              <a:rPr lang="fr-FR" dirty="0" err="1">
                <a:solidFill>
                  <a:prstClr val="white"/>
                </a:solidFill>
                <a:cs typeface="Arial" charset="0"/>
              </a:rPr>
              <a:t>ageing</a:t>
            </a:r>
            <a:endParaRPr lang="fr-FR" dirty="0">
              <a:solidFill>
                <a:prstClr val="white"/>
              </a:solidFill>
              <a:cs typeface="Arial" charset="0"/>
            </a:endParaRPr>
          </a:p>
          <a:p>
            <a:pPr lvl="1" fontAlgn="base">
              <a:spcBef>
                <a:spcPct val="0"/>
              </a:spcBef>
              <a:spcAft>
                <a:spcPct val="0"/>
              </a:spcAft>
              <a:buFont typeface="Wingdings" pitchFamily="2" charset="2"/>
              <a:buChar char="§"/>
              <a:defRPr/>
            </a:pPr>
            <a:r>
              <a:rPr lang="fr-FR" dirty="0" err="1">
                <a:solidFill>
                  <a:prstClr val="white"/>
                </a:solidFill>
                <a:cs typeface="Arial" charset="0"/>
              </a:rPr>
              <a:t>Prevention</a:t>
            </a:r>
            <a:r>
              <a:rPr lang="fr-FR" dirty="0">
                <a:solidFill>
                  <a:prstClr val="white"/>
                </a:solidFill>
                <a:cs typeface="Arial" charset="0"/>
              </a:rPr>
              <a:t> Alzheimer </a:t>
            </a:r>
            <a:r>
              <a:rPr lang="fr-FR" dirty="0" err="1">
                <a:solidFill>
                  <a:prstClr val="white"/>
                </a:solidFill>
                <a:cs typeface="Arial" charset="0"/>
              </a:rPr>
              <a:t>disease</a:t>
            </a:r>
            <a:endParaRPr lang="fr-FR" dirty="0">
              <a:solidFill>
                <a:prstClr val="white"/>
              </a:solidFill>
              <a:cs typeface="Arial" charset="0"/>
            </a:endParaRPr>
          </a:p>
        </p:txBody>
      </p:sp>
      <p:sp>
        <p:nvSpPr>
          <p:cNvPr id="6" name="ZoneTexte 18"/>
          <p:cNvSpPr txBox="1">
            <a:spLocks noChangeArrowheads="1"/>
          </p:cNvSpPr>
          <p:nvPr/>
        </p:nvSpPr>
        <p:spPr bwMode="auto">
          <a:xfrm>
            <a:off x="107504" y="3729806"/>
            <a:ext cx="4176464" cy="1200329"/>
          </a:xfrm>
          <a:prstGeom prst="rect">
            <a:avLst/>
          </a:prstGeom>
          <a:solidFill>
            <a:schemeClr val="tx2">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en-US" dirty="0">
                <a:solidFill>
                  <a:prstClr val="white"/>
                </a:solidFill>
                <a:cs typeface="Arial" charset="0"/>
              </a:rPr>
              <a:t> 1997 : mammary risk in </a:t>
            </a:r>
            <a:r>
              <a:rPr lang="en-US" i="1" dirty="0">
                <a:solidFill>
                  <a:prstClr val="white"/>
                </a:solidFill>
                <a:cs typeface="Arial" charset="0"/>
              </a:rPr>
              <a:t>Lancet</a:t>
            </a:r>
          </a:p>
          <a:p>
            <a:pPr fontAlgn="base">
              <a:spcBef>
                <a:spcPct val="0"/>
              </a:spcBef>
              <a:spcAft>
                <a:spcPct val="0"/>
              </a:spcAft>
              <a:buFont typeface="Wingdings" pitchFamily="2" charset="2"/>
              <a:buChar char="§"/>
              <a:defRPr/>
            </a:pPr>
            <a:r>
              <a:rPr lang="en-US" i="1" dirty="0">
                <a:solidFill>
                  <a:prstClr val="white"/>
                </a:solidFill>
                <a:cs typeface="Arial" charset="0"/>
              </a:rPr>
              <a:t> </a:t>
            </a:r>
            <a:r>
              <a:rPr lang="en-US" dirty="0">
                <a:solidFill>
                  <a:prstClr val="white"/>
                </a:solidFill>
                <a:cs typeface="Arial" charset="0"/>
              </a:rPr>
              <a:t>1998 : HERS Study</a:t>
            </a:r>
          </a:p>
          <a:p>
            <a:pPr lvl="1" fontAlgn="base">
              <a:spcBef>
                <a:spcPct val="0"/>
              </a:spcBef>
              <a:spcAft>
                <a:spcPct val="0"/>
              </a:spcAft>
              <a:defRPr/>
            </a:pPr>
            <a:r>
              <a:rPr lang="en-US" dirty="0">
                <a:solidFill>
                  <a:prstClr val="white"/>
                </a:solidFill>
                <a:cs typeface="Arial" charset="0"/>
              </a:rPr>
              <a:t>they have doubts on cardiovascular benefits</a:t>
            </a:r>
            <a:endParaRPr lang="fr-FR" dirty="0">
              <a:solidFill>
                <a:prstClr val="white"/>
              </a:solidFill>
              <a:cs typeface="Arial" charset="0"/>
            </a:endParaRPr>
          </a:p>
        </p:txBody>
      </p:sp>
      <p:sp>
        <p:nvSpPr>
          <p:cNvPr id="7" name="ZoneTexte 6"/>
          <p:cNvSpPr txBox="1"/>
          <p:nvPr/>
        </p:nvSpPr>
        <p:spPr>
          <a:xfrm>
            <a:off x="179512" y="5231522"/>
            <a:ext cx="8856984" cy="861774"/>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endParaRPr lang="en-US" dirty="0">
              <a:solidFill>
                <a:prstClr val="black"/>
              </a:solidFill>
              <a:cs typeface="Arial" charset="0"/>
            </a:endParaRPr>
          </a:p>
          <a:p>
            <a:pPr algn="ctr" fontAlgn="base">
              <a:spcBef>
                <a:spcPct val="0"/>
              </a:spcBef>
              <a:spcAft>
                <a:spcPct val="0"/>
              </a:spcAft>
              <a:defRPr/>
            </a:pPr>
            <a:r>
              <a:rPr lang="en-US" sz="3200" dirty="0">
                <a:solidFill>
                  <a:prstClr val="black"/>
                </a:solidFill>
                <a:cs typeface="Arial" charset="0"/>
              </a:rPr>
              <a:t>AFSSAPS limited </a:t>
            </a:r>
            <a:r>
              <a:rPr lang="en-US" sz="3200" dirty="0" smtClean="0">
                <a:solidFill>
                  <a:prstClr val="black"/>
                </a:solidFill>
                <a:cs typeface="Arial" charset="0"/>
              </a:rPr>
              <a:t>indications</a:t>
            </a:r>
            <a:endParaRPr lang="fr-FR" sz="3200" dirty="0">
              <a:solidFill>
                <a:prstClr val="black"/>
              </a:solidFill>
              <a:cs typeface="Arial" charset="0"/>
            </a:endParaRPr>
          </a:p>
        </p:txBody>
      </p:sp>
      <p:sp>
        <p:nvSpPr>
          <p:cNvPr id="8" name="ZoneTexte 7"/>
          <p:cNvSpPr txBox="1"/>
          <p:nvPr/>
        </p:nvSpPr>
        <p:spPr>
          <a:xfrm>
            <a:off x="222141" y="260648"/>
            <a:ext cx="7590219" cy="646331"/>
          </a:xfrm>
          <a:prstGeom prst="rect">
            <a:avLst/>
          </a:prstGeom>
          <a:noFill/>
        </p:spPr>
        <p:txBody>
          <a:bodyPr wrap="none">
            <a:spAutoFit/>
          </a:bodyPr>
          <a:lstStyle/>
          <a:p>
            <a:pPr fontAlgn="base">
              <a:spcBef>
                <a:spcPct val="0"/>
              </a:spcBef>
              <a:spcAft>
                <a:spcPct val="0"/>
              </a:spcAft>
              <a:defRPr/>
            </a:pPr>
            <a:r>
              <a:rPr lang="fr-FR" sz="3600" dirty="0" smtClean="0">
                <a:solidFill>
                  <a:prstClr val="white"/>
                </a:solidFill>
                <a:cs typeface="Arial" charset="0"/>
              </a:rPr>
              <a:t>Hormone replacement </a:t>
            </a:r>
            <a:r>
              <a:rPr lang="fr-FR" sz="3600" dirty="0" err="1" smtClean="0">
                <a:solidFill>
                  <a:prstClr val="white"/>
                </a:solidFill>
                <a:cs typeface="Arial" charset="0"/>
              </a:rPr>
              <a:t>therapy</a:t>
            </a:r>
            <a:r>
              <a:rPr lang="fr-FR" sz="3600" dirty="0" smtClean="0">
                <a:solidFill>
                  <a:prstClr val="white"/>
                </a:solidFill>
                <a:cs typeface="Arial" charset="0"/>
              </a:rPr>
              <a:t> </a:t>
            </a:r>
            <a:r>
              <a:rPr lang="fr-FR" sz="3600" dirty="0" err="1" smtClean="0">
                <a:solidFill>
                  <a:prstClr val="white"/>
                </a:solidFill>
                <a:cs typeface="Arial" charset="0"/>
              </a:rPr>
              <a:t>Scandal</a:t>
            </a:r>
            <a:endParaRPr lang="fr-FR" sz="3600" dirty="0">
              <a:solidFill>
                <a:prstClr val="white"/>
              </a:solidFill>
              <a:cs typeface="Arial" charset="0"/>
            </a:endParaRPr>
          </a:p>
        </p:txBody>
      </p:sp>
      <p:sp>
        <p:nvSpPr>
          <p:cNvPr id="9" name="ZoneTexte 24"/>
          <p:cNvSpPr txBox="1">
            <a:spLocks noChangeArrowheads="1"/>
          </p:cNvSpPr>
          <p:nvPr/>
        </p:nvSpPr>
        <p:spPr bwMode="auto">
          <a:xfrm>
            <a:off x="4716016" y="1331476"/>
            <a:ext cx="4248472" cy="1754326"/>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fontAlgn="base">
              <a:spcBef>
                <a:spcPct val="0"/>
              </a:spcBef>
              <a:spcAft>
                <a:spcPct val="0"/>
              </a:spcAft>
              <a:buFont typeface="Wingdings" pitchFamily="2" charset="2"/>
              <a:buChar char="§"/>
              <a:defRPr/>
            </a:pPr>
            <a:r>
              <a:rPr lang="fr-FR" dirty="0">
                <a:solidFill>
                  <a:prstClr val="white"/>
                </a:solidFill>
                <a:cs typeface="Arial" charset="0"/>
              </a:rPr>
              <a:t> July 2002: </a:t>
            </a:r>
            <a:r>
              <a:rPr lang="fr-FR" dirty="0" err="1" smtClean="0">
                <a:solidFill>
                  <a:prstClr val="white"/>
                </a:solidFill>
                <a:cs typeface="Arial" charset="0"/>
              </a:rPr>
              <a:t>Women</a:t>
            </a:r>
            <a:r>
              <a:rPr lang="fr-FR" dirty="0" smtClean="0">
                <a:solidFill>
                  <a:prstClr val="white"/>
                </a:solidFill>
                <a:cs typeface="Arial" charset="0"/>
              </a:rPr>
              <a:t> </a:t>
            </a:r>
            <a:r>
              <a:rPr lang="fr-FR" dirty="0" err="1" smtClean="0">
                <a:solidFill>
                  <a:prstClr val="white"/>
                </a:solidFill>
                <a:cs typeface="Arial" charset="0"/>
              </a:rPr>
              <a:t>Health</a:t>
            </a:r>
            <a:r>
              <a:rPr lang="fr-FR" dirty="0" smtClean="0">
                <a:solidFill>
                  <a:prstClr val="white"/>
                </a:solidFill>
                <a:cs typeface="Arial" charset="0"/>
              </a:rPr>
              <a:t> Initiative </a:t>
            </a:r>
            <a:r>
              <a:rPr lang="fr-FR" dirty="0" err="1">
                <a:solidFill>
                  <a:prstClr val="white"/>
                </a:solidFill>
                <a:cs typeface="Arial" charset="0"/>
              </a:rPr>
              <a:t>Study</a:t>
            </a:r>
            <a:endParaRPr lang="fr-FR" dirty="0">
              <a:solidFill>
                <a:prstClr val="white"/>
              </a:solidFill>
              <a:cs typeface="Arial" charset="0"/>
            </a:endParaRPr>
          </a:p>
          <a:p>
            <a:pPr lvl="1" fontAlgn="base">
              <a:spcBef>
                <a:spcPct val="0"/>
              </a:spcBef>
              <a:spcAft>
                <a:spcPct val="0"/>
              </a:spcAft>
              <a:buFont typeface="Wingdings" pitchFamily="2" charset="2"/>
              <a:buChar char="§"/>
              <a:defRPr/>
            </a:pPr>
            <a:r>
              <a:rPr lang="fr-FR" dirty="0" err="1">
                <a:solidFill>
                  <a:prstClr val="white"/>
                </a:solidFill>
                <a:cs typeface="Arial" charset="0"/>
              </a:rPr>
              <a:t>Increasing</a:t>
            </a:r>
            <a:r>
              <a:rPr lang="fr-FR" dirty="0">
                <a:solidFill>
                  <a:prstClr val="white"/>
                </a:solidFill>
                <a:cs typeface="Arial" charset="0"/>
              </a:rPr>
              <a:t>  </a:t>
            </a:r>
            <a:r>
              <a:rPr lang="fr-FR" dirty="0" err="1">
                <a:solidFill>
                  <a:prstClr val="white"/>
                </a:solidFill>
                <a:cs typeface="Arial" charset="0"/>
              </a:rPr>
              <a:t>mammary</a:t>
            </a:r>
            <a:r>
              <a:rPr lang="fr-FR" dirty="0">
                <a:solidFill>
                  <a:prstClr val="white"/>
                </a:solidFill>
                <a:cs typeface="Arial" charset="0"/>
              </a:rPr>
              <a:t> and </a:t>
            </a:r>
            <a:r>
              <a:rPr lang="fr-FR" dirty="0" err="1">
                <a:solidFill>
                  <a:prstClr val="white"/>
                </a:solidFill>
                <a:cs typeface="Arial" charset="0"/>
              </a:rPr>
              <a:t>cardiovascular</a:t>
            </a:r>
            <a:r>
              <a:rPr lang="fr-FR" dirty="0">
                <a:solidFill>
                  <a:prstClr val="white"/>
                </a:solidFill>
                <a:cs typeface="Arial" charset="0"/>
              </a:rPr>
              <a:t> </a:t>
            </a:r>
            <a:r>
              <a:rPr lang="fr-FR" dirty="0" err="1" smtClean="0">
                <a:solidFill>
                  <a:prstClr val="white"/>
                </a:solidFill>
                <a:cs typeface="Arial" charset="0"/>
              </a:rPr>
              <a:t>risks</a:t>
            </a:r>
            <a:endParaRPr lang="fr-FR" dirty="0">
              <a:solidFill>
                <a:prstClr val="white"/>
              </a:solidFill>
              <a:cs typeface="Arial" charset="0"/>
            </a:endParaRPr>
          </a:p>
          <a:p>
            <a:pPr fontAlgn="base">
              <a:spcBef>
                <a:spcPct val="0"/>
              </a:spcBef>
              <a:spcAft>
                <a:spcPct val="0"/>
              </a:spcAft>
              <a:buFont typeface="Wingdings" pitchFamily="2" charset="2"/>
              <a:buChar char="§"/>
              <a:defRPr/>
            </a:pPr>
            <a:r>
              <a:rPr lang="fr-FR" dirty="0" smtClean="0">
                <a:solidFill>
                  <a:prstClr val="white"/>
                </a:solidFill>
                <a:cs typeface="Arial" charset="0"/>
              </a:rPr>
              <a:t>August 2003 Million </a:t>
            </a:r>
            <a:r>
              <a:rPr lang="fr-FR" dirty="0" err="1" smtClean="0">
                <a:solidFill>
                  <a:prstClr val="white"/>
                </a:solidFill>
                <a:cs typeface="Arial" charset="0"/>
              </a:rPr>
              <a:t>Women</a:t>
            </a:r>
            <a:r>
              <a:rPr lang="fr-FR" dirty="0" smtClean="0">
                <a:solidFill>
                  <a:prstClr val="white"/>
                </a:solidFill>
                <a:cs typeface="Arial" charset="0"/>
              </a:rPr>
              <a:t> </a:t>
            </a:r>
            <a:r>
              <a:rPr lang="fr-FR" dirty="0" err="1" smtClean="0">
                <a:solidFill>
                  <a:prstClr val="white"/>
                </a:solidFill>
                <a:cs typeface="Arial" charset="0"/>
              </a:rPr>
              <a:t>Study</a:t>
            </a:r>
            <a:endParaRPr lang="fr-FR" dirty="0" smtClean="0">
              <a:solidFill>
                <a:prstClr val="white"/>
              </a:solidFill>
              <a:cs typeface="Arial" charset="0"/>
            </a:endParaRPr>
          </a:p>
          <a:p>
            <a:pPr lvl="1" fontAlgn="base">
              <a:spcBef>
                <a:spcPct val="0"/>
              </a:spcBef>
              <a:spcAft>
                <a:spcPct val="0"/>
              </a:spcAft>
              <a:buFont typeface="Wingdings" pitchFamily="2" charset="2"/>
              <a:buChar char="§"/>
              <a:defRPr/>
            </a:pPr>
            <a:r>
              <a:rPr lang="fr-FR" dirty="0" err="1" smtClean="0">
                <a:solidFill>
                  <a:prstClr val="white"/>
                </a:solidFill>
                <a:cs typeface="Arial" charset="0"/>
              </a:rPr>
              <a:t>Increasing</a:t>
            </a:r>
            <a:r>
              <a:rPr lang="fr-FR" dirty="0" smtClean="0">
                <a:solidFill>
                  <a:prstClr val="white"/>
                </a:solidFill>
                <a:cs typeface="Arial" charset="0"/>
              </a:rPr>
              <a:t> </a:t>
            </a:r>
            <a:r>
              <a:rPr lang="fr-FR" dirty="0" err="1" smtClean="0">
                <a:solidFill>
                  <a:prstClr val="white"/>
                </a:solidFill>
                <a:cs typeface="Arial" charset="0"/>
              </a:rPr>
              <a:t>breast</a:t>
            </a:r>
            <a:r>
              <a:rPr lang="fr-FR" dirty="0" smtClean="0">
                <a:solidFill>
                  <a:prstClr val="white"/>
                </a:solidFill>
                <a:cs typeface="Arial" charset="0"/>
              </a:rPr>
              <a:t> cancer </a:t>
            </a:r>
            <a:r>
              <a:rPr lang="fr-FR" dirty="0" err="1" smtClean="0">
                <a:solidFill>
                  <a:prstClr val="white"/>
                </a:solidFill>
                <a:cs typeface="Arial" charset="0"/>
              </a:rPr>
              <a:t>risk</a:t>
            </a:r>
            <a:r>
              <a:rPr lang="fr-FR" dirty="0" smtClean="0">
                <a:solidFill>
                  <a:prstClr val="white"/>
                </a:solidFill>
                <a:cs typeface="Arial" charset="0"/>
              </a:rPr>
              <a:t> </a:t>
            </a:r>
            <a:r>
              <a:rPr lang="fr-FR" dirty="0" err="1" smtClean="0">
                <a:solidFill>
                  <a:prstClr val="white"/>
                </a:solidFill>
                <a:cs typeface="Arial" charset="0"/>
              </a:rPr>
              <a:t>whatever</a:t>
            </a:r>
            <a:r>
              <a:rPr lang="fr-FR" dirty="0" smtClean="0">
                <a:solidFill>
                  <a:prstClr val="white"/>
                </a:solidFill>
                <a:cs typeface="Arial" charset="0"/>
              </a:rPr>
              <a:t> HRT</a:t>
            </a:r>
          </a:p>
        </p:txBody>
      </p:sp>
      <p:sp>
        <p:nvSpPr>
          <p:cNvPr id="10" name="ZoneTexte 18"/>
          <p:cNvSpPr txBox="1">
            <a:spLocks noChangeArrowheads="1"/>
          </p:cNvSpPr>
          <p:nvPr/>
        </p:nvSpPr>
        <p:spPr bwMode="auto">
          <a:xfrm>
            <a:off x="4716016" y="3330858"/>
            <a:ext cx="4248472" cy="1754326"/>
          </a:xfrm>
          <a:prstGeom prst="rect">
            <a:avLst/>
          </a:prstGeom>
          <a:solidFill>
            <a:schemeClr val="tx2">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numCol="1">
            <a:spAutoFit/>
          </a:bodyPr>
          <a:lstStyle/>
          <a:p>
            <a:pPr fontAlgn="base">
              <a:spcBef>
                <a:spcPct val="0"/>
              </a:spcBef>
              <a:spcAft>
                <a:spcPct val="0"/>
              </a:spcAft>
              <a:buFont typeface="Wingdings" pitchFamily="2" charset="2"/>
              <a:buChar char="§"/>
              <a:defRPr/>
            </a:pPr>
            <a:endParaRPr lang="en-US" dirty="0" smtClean="0">
              <a:solidFill>
                <a:prstClr val="white"/>
              </a:solidFill>
              <a:cs typeface="Arial" charset="0"/>
            </a:endParaRPr>
          </a:p>
          <a:p>
            <a:pPr fontAlgn="base">
              <a:spcBef>
                <a:spcPct val="0"/>
              </a:spcBef>
              <a:spcAft>
                <a:spcPct val="0"/>
              </a:spcAft>
              <a:buFont typeface="Wingdings" pitchFamily="2" charset="2"/>
              <a:buChar char="§"/>
              <a:defRPr/>
            </a:pPr>
            <a:r>
              <a:rPr lang="en-US" dirty="0" smtClean="0">
                <a:solidFill>
                  <a:prstClr val="white"/>
                </a:solidFill>
                <a:cs typeface="Arial" charset="0"/>
              </a:rPr>
              <a:t>6 products were concerned</a:t>
            </a:r>
          </a:p>
          <a:p>
            <a:pPr fontAlgn="base">
              <a:spcBef>
                <a:spcPct val="0"/>
              </a:spcBef>
              <a:spcAft>
                <a:spcPct val="0"/>
              </a:spcAft>
              <a:buFont typeface="Wingdings" pitchFamily="2" charset="2"/>
              <a:buChar char="§"/>
              <a:defRPr/>
            </a:pPr>
            <a:endParaRPr lang="en-US" dirty="0" smtClean="0">
              <a:solidFill>
                <a:prstClr val="black"/>
              </a:solidFill>
              <a:cs typeface="Arial" charset="0"/>
            </a:endParaRPr>
          </a:p>
          <a:p>
            <a:pPr fontAlgn="base">
              <a:spcBef>
                <a:spcPct val="0"/>
              </a:spcBef>
              <a:spcAft>
                <a:spcPct val="0"/>
              </a:spcAft>
              <a:buFont typeface="Wingdings" pitchFamily="2" charset="2"/>
              <a:buChar char="§"/>
              <a:defRPr/>
            </a:pPr>
            <a:endParaRPr lang="en-US" dirty="0" smtClean="0">
              <a:solidFill>
                <a:prstClr val="black"/>
              </a:solidFill>
              <a:cs typeface="Arial" charset="0"/>
            </a:endParaRPr>
          </a:p>
          <a:p>
            <a:pPr fontAlgn="base">
              <a:spcBef>
                <a:spcPct val="0"/>
              </a:spcBef>
              <a:spcAft>
                <a:spcPct val="0"/>
              </a:spcAft>
              <a:buFont typeface="Wingdings" pitchFamily="2" charset="2"/>
              <a:buChar char="§"/>
              <a:defRPr/>
            </a:pPr>
            <a:endParaRPr lang="en-US" dirty="0" smtClean="0">
              <a:solidFill>
                <a:prstClr val="black"/>
              </a:solidFill>
              <a:cs typeface="Arial" charset="0"/>
            </a:endParaRPr>
          </a:p>
          <a:p>
            <a:pPr fontAlgn="base">
              <a:spcBef>
                <a:spcPct val="0"/>
              </a:spcBef>
              <a:spcAft>
                <a:spcPct val="0"/>
              </a:spcAft>
              <a:buFont typeface="Wingdings" pitchFamily="2" charset="2"/>
              <a:buChar char="§"/>
              <a:defRPr/>
            </a:pPr>
            <a:endParaRPr lang="en-US" dirty="0" smtClean="0">
              <a:solidFill>
                <a:prstClr val="black"/>
              </a:solidFill>
              <a:cs typeface="Arial" charset="0"/>
            </a:endParaRPr>
          </a:p>
        </p:txBody>
      </p:sp>
      <p:sp>
        <p:nvSpPr>
          <p:cNvPr id="12" name="ZoneTexte 11"/>
          <p:cNvSpPr txBox="1"/>
          <p:nvPr/>
        </p:nvSpPr>
        <p:spPr>
          <a:xfrm>
            <a:off x="6372201" y="8685584"/>
            <a:ext cx="2771799" cy="1569660"/>
          </a:xfrm>
          <a:prstGeom prst="rect">
            <a:avLst/>
          </a:prstGeom>
          <a:noFill/>
        </p:spPr>
        <p:txBody>
          <a:bodyPr wrap="square">
            <a:spAutoFit/>
          </a:bodyPr>
          <a:lstStyle/>
          <a:p>
            <a:pPr algn="ctr" fontAlgn="base">
              <a:spcBef>
                <a:spcPct val="0"/>
              </a:spcBef>
              <a:spcAft>
                <a:spcPct val="0"/>
              </a:spcAft>
              <a:defRPr/>
            </a:pPr>
            <a:r>
              <a:rPr lang="fr-FR" sz="2400" dirty="0" smtClean="0">
                <a:solidFill>
                  <a:prstClr val="black"/>
                </a:solidFill>
                <a:cs typeface="Arial" charset="0"/>
              </a:rPr>
              <a:t>Bayer Schering </a:t>
            </a:r>
            <a:r>
              <a:rPr lang="fr-FR" sz="2400" dirty="0" err="1" smtClean="0">
                <a:solidFill>
                  <a:prstClr val="black"/>
                </a:solidFill>
                <a:cs typeface="Arial" charset="0"/>
              </a:rPr>
              <a:t>sold</a:t>
            </a:r>
            <a:r>
              <a:rPr lang="fr-FR" sz="2400" dirty="0" smtClean="0">
                <a:solidFill>
                  <a:prstClr val="black"/>
                </a:solidFill>
                <a:cs typeface="Arial" charset="0"/>
              </a:rPr>
              <a:t> Lys lez Lannoy Production Site to </a:t>
            </a:r>
            <a:r>
              <a:rPr lang="fr-FR" sz="2400" dirty="0" err="1" smtClean="0">
                <a:solidFill>
                  <a:prstClr val="black"/>
                </a:solidFill>
                <a:cs typeface="Arial" charset="0"/>
              </a:rPr>
              <a:t>Delpharm</a:t>
            </a:r>
            <a:endParaRPr lang="fr-FR" sz="2400" dirty="0">
              <a:solidFill>
                <a:prstClr val="black"/>
              </a:solidFill>
              <a:cs typeface="Arial" charset="0"/>
            </a:endParaRPr>
          </a:p>
        </p:txBody>
      </p:sp>
      <p:pic>
        <p:nvPicPr>
          <p:cNvPr id="133122" name="Picture 2"/>
          <p:cNvPicPr>
            <a:picLocks noChangeAspect="1" noChangeArrowheads="1"/>
          </p:cNvPicPr>
          <p:nvPr/>
        </p:nvPicPr>
        <p:blipFill>
          <a:blip r:embed="rId3" cstate="print"/>
          <a:srcRect/>
          <a:stretch>
            <a:fillRect/>
          </a:stretch>
        </p:blipFill>
        <p:spPr bwMode="auto">
          <a:xfrm>
            <a:off x="467544" y="7389440"/>
            <a:ext cx="5543550" cy="3667125"/>
          </a:xfrm>
          <a:prstGeom prst="rect">
            <a:avLst/>
          </a:prstGeom>
          <a:noFill/>
          <a:ln w="9525">
            <a:noFill/>
            <a:miter lim="800000"/>
            <a:headEnd/>
            <a:tailEnd/>
          </a:ln>
        </p:spPr>
      </p:pic>
      <p:graphicFrame>
        <p:nvGraphicFramePr>
          <p:cNvPr id="13" name="Tableau 12"/>
          <p:cNvGraphicFramePr>
            <a:graphicFrameLocks noGrp="1"/>
          </p:cNvGraphicFramePr>
          <p:nvPr/>
        </p:nvGraphicFramePr>
        <p:xfrm>
          <a:off x="5364088" y="3978930"/>
          <a:ext cx="3312368" cy="1097280"/>
        </p:xfrm>
        <a:graphic>
          <a:graphicData uri="http://schemas.openxmlformats.org/drawingml/2006/table">
            <a:tbl>
              <a:tblPr firstRow="1" bandRow="1">
                <a:tableStyleId>{5C22544A-7EE6-4342-B048-85BDC9FD1C3A}</a:tableStyleId>
              </a:tblPr>
              <a:tblGrid>
                <a:gridCol w="1656184"/>
                <a:gridCol w="1656184"/>
              </a:tblGrid>
              <a:tr h="0">
                <a:tc>
                  <a:txBody>
                    <a:bodyPr/>
                    <a:lstStyle/>
                    <a:p>
                      <a:r>
                        <a:rPr lang="fr-FR" b="1" dirty="0" smtClean="0">
                          <a:solidFill>
                            <a:schemeClr val="bg1"/>
                          </a:solidFill>
                        </a:rPr>
                        <a:t>ANGELIQ</a:t>
                      </a:r>
                      <a:endParaRPr lang="fr-FR"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fr-FR" b="1" dirty="0" smtClean="0">
                          <a:solidFill>
                            <a:schemeClr val="bg1"/>
                          </a:solidFill>
                        </a:rPr>
                        <a:t>CLIMENE</a:t>
                      </a:r>
                      <a:endParaRPr lang="fr-FR"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60000"/>
                        <a:lumOff val="40000"/>
                      </a:schemeClr>
                    </a:solidFill>
                  </a:tcPr>
                </a:tc>
              </a:tr>
              <a:tr h="0">
                <a:tc>
                  <a:txBody>
                    <a:bodyPr/>
                    <a:lstStyle/>
                    <a:p>
                      <a:r>
                        <a:rPr lang="fr-FR" b="1" dirty="0" smtClean="0">
                          <a:solidFill>
                            <a:schemeClr val="bg1"/>
                          </a:solidFill>
                        </a:rPr>
                        <a:t>AVADENE</a:t>
                      </a:r>
                      <a:endParaRPr lang="fr-FR"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fr-FR" b="1" dirty="0" smtClean="0">
                          <a:solidFill>
                            <a:schemeClr val="bg1"/>
                          </a:solidFill>
                        </a:rPr>
                        <a:t>CLIMODIENE</a:t>
                      </a:r>
                      <a:endParaRPr lang="fr-FR"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60000"/>
                        <a:lumOff val="40000"/>
                      </a:schemeClr>
                    </a:solidFill>
                  </a:tcPr>
                </a:tc>
              </a:tr>
              <a:tr h="0">
                <a:tc>
                  <a:txBody>
                    <a:bodyPr/>
                    <a:lstStyle/>
                    <a:p>
                      <a:r>
                        <a:rPr lang="fr-FR" b="1" dirty="0" smtClean="0">
                          <a:solidFill>
                            <a:schemeClr val="bg1"/>
                          </a:solidFill>
                        </a:rPr>
                        <a:t>CLIMARA</a:t>
                      </a:r>
                      <a:endParaRPr lang="fr-FR"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fr-FR" b="1" dirty="0" smtClean="0">
                          <a:solidFill>
                            <a:schemeClr val="bg1"/>
                          </a:solidFill>
                        </a:rPr>
                        <a:t>PROGYNOVA</a:t>
                      </a:r>
                      <a:endParaRPr lang="fr-FR"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r>
            </a:tbl>
          </a:graphicData>
        </a:graphic>
      </p:graphicFrame>
    </p:spTree>
    <p:extLst>
      <p:ext uri="{BB962C8B-B14F-4D97-AF65-F5344CB8AC3E}">
        <p14:creationId xmlns:p14="http://schemas.microsoft.com/office/powerpoint/2010/main" val="413067930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64" presetClass="path" presetSubtype="0" accel="50000" decel="50000" fill="hold" nodeType="withEffect">
                                  <p:stCondLst>
                                    <p:cond delay="0"/>
                                  </p:stCondLst>
                                  <p:childTnLst>
                                    <p:animMotion origin="layout" path="M 3.05556E-6 4.7271E-6 L -0.00382 -0.57262 " pathEditMode="relative" rAng="0" ptsTypes="AA">
                                      <p:cBhvr>
                                        <p:cTn id="40" dur="2000" fill="hold"/>
                                        <p:tgtEl>
                                          <p:spTgt spid="7"/>
                                        </p:tgtEl>
                                        <p:attrNameLst>
                                          <p:attrName>ppt_x</p:attrName>
                                          <p:attrName>ppt_y</p:attrName>
                                        </p:attrNameLst>
                                      </p:cBhvr>
                                      <p:rCtr x="-191" y="-28631"/>
                                    </p:animMotion>
                                  </p:childTnLst>
                                </p:cTn>
                              </p:par>
                              <p:par>
                                <p:cTn id="41" presetID="64" presetClass="path" presetSubtype="0" accel="50000" decel="50000" fill="hold" grpId="0" nodeType="withEffect">
                                  <p:stCondLst>
                                    <p:cond delay="0"/>
                                  </p:stCondLst>
                                  <p:childTnLst>
                                    <p:animMotion origin="layout" path="M 2.5E-6 2.96296E-6 L -0.0099 -0.72338 " pathEditMode="relative" rAng="0" ptsTypes="AA">
                                      <p:cBhvr>
                                        <p:cTn id="42" dur="2000" fill="hold"/>
                                        <p:tgtEl>
                                          <p:spTgt spid="12"/>
                                        </p:tgtEl>
                                        <p:attrNameLst>
                                          <p:attrName>ppt_x</p:attrName>
                                          <p:attrName>ppt_y</p:attrName>
                                        </p:attrNameLst>
                                      </p:cBhvr>
                                      <p:rCtr x="-5" y="-362"/>
                                    </p:animMotion>
                                  </p:childTnLst>
                                </p:cTn>
                              </p:par>
                              <p:par>
                                <p:cTn id="43" presetID="64" presetClass="path" presetSubtype="0" accel="50000" decel="50000" fill="hold" nodeType="withEffect">
                                  <p:stCondLst>
                                    <p:cond delay="0"/>
                                  </p:stCondLst>
                                  <p:childTnLst>
                                    <p:animMotion origin="layout" path="M -2.77778E-7 2.59259E-6 L -0.00399 -0.70834 " pathEditMode="relative" rAng="0" ptsTypes="AA">
                                      <p:cBhvr>
                                        <p:cTn id="44" dur="2000" fill="hold"/>
                                        <p:tgtEl>
                                          <p:spTgt spid="133122"/>
                                        </p:tgtEl>
                                        <p:attrNameLst>
                                          <p:attrName>ppt_x</p:attrName>
                                          <p:attrName>ppt_y</p:attrName>
                                        </p:attrNameLst>
                                      </p:cBhvr>
                                      <p:rCtr x="-2" y="-3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07504" y="854918"/>
            <a:ext cx="6142038" cy="1277938"/>
          </a:xfrm>
          <a:prstGeom prst="rect">
            <a:avLst/>
          </a:prstGeom>
          <a:noFill/>
          <a:ln>
            <a:noFill/>
          </a:ln>
          <a:extLst/>
        </p:spPr>
        <p:txBody>
          <a:bodyPr lIns="0" tIns="0" rIns="0" bIns="0"/>
          <a:lstStyle/>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a:t>
            </a:r>
            <a:r>
              <a:rPr lang="en-US"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Care</a:t>
            </a:r>
          </a:p>
          <a:p>
            <a:pPr algn="ctr" fontAlgn="base">
              <a:lnSpc>
                <a:spcPct val="110000"/>
              </a:lnSpc>
              <a:spcBef>
                <a:spcPct val="0"/>
              </a:spcBef>
              <a:spcAft>
                <a:spcPct val="0"/>
              </a:spcAft>
              <a:defRPr/>
            </a:pPr>
            <a:endParaRPr lang="en-US" sz="12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marL="571500" indent="-571500" algn="ctr" fontAlgn="base">
              <a:lnSpc>
                <a:spcPct val="110000"/>
              </a:lnSpc>
              <a:spcBef>
                <a:spcPct val="0"/>
              </a:spcBef>
              <a:spcAft>
                <a:spcPct val="0"/>
              </a:spcAft>
              <a:defRPr/>
            </a:pPr>
            <a:r>
              <a:rPr lang="de-DE"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Pharmaceuticals</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2712553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8D6A78D1-2B76-4A7A-84BD-CF8E9D4CA278}" type="slidenum">
              <a:rPr lang="en-US" sz="1600" b="1" baseline="30000" smtClean="0">
                <a:solidFill>
                  <a:prstClr val="black"/>
                </a:solidFill>
                <a:latin typeface="Arial" charset="0"/>
              </a:rPr>
              <a:pPr fontAlgn="base">
                <a:spcBef>
                  <a:spcPct val="0"/>
                </a:spcBef>
                <a:spcAft>
                  <a:spcPct val="0"/>
                </a:spcAft>
                <a:defRPr/>
              </a:pPr>
              <a:t>39</a:t>
            </a:fld>
            <a:endParaRPr lang="en-US" sz="1600" b="1" baseline="30000" smtClean="0">
              <a:solidFill>
                <a:prstClr val="black"/>
              </a:solidFill>
              <a:latin typeface="Arial" charset="0"/>
            </a:endParaRPr>
          </a:p>
        </p:txBody>
      </p:sp>
      <p:sp>
        <p:nvSpPr>
          <p:cNvPr id="3076" name="Titre 1"/>
          <p:cNvSpPr>
            <a:spLocks noGrp="1"/>
          </p:cNvSpPr>
          <p:nvPr>
            <p:ph type="title"/>
          </p:nvPr>
        </p:nvSpPr>
        <p:spPr>
          <a:xfrm>
            <a:off x="-252413" y="53975"/>
            <a:ext cx="9144001" cy="1143000"/>
          </a:xfrm>
        </p:spPr>
        <p:txBody>
          <a:bodyPr/>
          <a:lstStyle/>
          <a:p>
            <a:pPr eaLnBrk="1" hangingPunct="1"/>
            <a:r>
              <a:rPr lang="fr-FR" smtClean="0">
                <a:solidFill>
                  <a:schemeClr val="bg1"/>
                </a:solidFill>
              </a:rPr>
              <a:t>Pharmaceuticals sales in 2009 </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graphicFrame>
        <p:nvGraphicFramePr>
          <p:cNvPr id="3074" name="Graphique 9"/>
          <p:cNvGraphicFramePr>
            <a:graphicFrameLocks/>
          </p:cNvGraphicFramePr>
          <p:nvPr/>
        </p:nvGraphicFramePr>
        <p:xfrm>
          <a:off x="0" y="1124744"/>
          <a:ext cx="8676456" cy="5733256"/>
        </p:xfrm>
        <a:graphic>
          <a:graphicData uri="http://schemas.openxmlformats.org/presentationml/2006/ole">
            <mc:AlternateContent xmlns:mc="http://schemas.openxmlformats.org/markup-compatibility/2006">
              <mc:Choice xmlns:v="urn:schemas-microsoft-com:vml" Requires="v">
                <p:oleObj spid="_x0000_s17412" name="Worksheet" r:id="rId5" imgW="6267231" imgH="4694327" progId="Excel.Sheet.8">
                  <p:embed/>
                </p:oleObj>
              </mc:Choice>
              <mc:Fallback>
                <p:oleObj name="Worksheet" r:id="rId5" imgW="6267231" imgH="4694327" progId="Excel.Shee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24744"/>
                        <a:ext cx="8676456" cy="5733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ZoneTexte 15"/>
          <p:cNvSpPr txBox="1">
            <a:spLocks noChangeArrowheads="1"/>
          </p:cNvSpPr>
          <p:nvPr/>
        </p:nvSpPr>
        <p:spPr bwMode="auto">
          <a:xfrm>
            <a:off x="395536" y="2420888"/>
            <a:ext cx="835292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z="9600" dirty="0" smtClean="0">
                <a:solidFill>
                  <a:srgbClr val="00B0F0"/>
                </a:solidFill>
                <a:latin typeface="Calibri" pitchFamily="34" charset="0"/>
              </a:rPr>
              <a:t>10 467</a:t>
            </a:r>
            <a:r>
              <a:rPr lang="fr-FR" sz="6000" dirty="0" smtClean="0">
                <a:solidFill>
                  <a:srgbClr val="00B0F0"/>
                </a:solidFill>
                <a:latin typeface="Calibri" pitchFamily="34" charset="0"/>
              </a:rPr>
              <a:t> </a:t>
            </a:r>
            <a:r>
              <a:rPr lang="fr-FR" sz="4400" dirty="0" smtClean="0">
                <a:solidFill>
                  <a:prstClr val="black"/>
                </a:solidFill>
                <a:latin typeface="Calibri" pitchFamily="34" charset="0"/>
              </a:rPr>
              <a:t>million €  </a:t>
            </a:r>
          </a:p>
          <a:p>
            <a:pPr algn="ctr" eaLnBrk="1" fontAlgn="base" hangingPunct="1">
              <a:spcBef>
                <a:spcPct val="0"/>
              </a:spcBef>
              <a:spcAft>
                <a:spcPct val="0"/>
              </a:spcAft>
            </a:pPr>
            <a:r>
              <a:rPr lang="fr-FR" sz="4400" dirty="0" smtClean="0">
                <a:solidFill>
                  <a:prstClr val="black"/>
                </a:solidFill>
                <a:latin typeface="Calibri" pitchFamily="34" charset="0"/>
              </a:rPr>
              <a:t>in sales 2009 (+4,4%)</a:t>
            </a:r>
            <a:endParaRPr lang="fr-FR" sz="4400" dirty="0" smtClean="0">
              <a:solidFill>
                <a:srgbClr val="00B0F0"/>
              </a:solidFill>
              <a:latin typeface="Calibri" pitchFamily="34" charset="0"/>
            </a:endParaRPr>
          </a:p>
        </p:txBody>
      </p:sp>
    </p:spTree>
    <p:extLst>
      <p:ext uri="{BB962C8B-B14F-4D97-AF65-F5344CB8AC3E}">
        <p14:creationId xmlns:p14="http://schemas.microsoft.com/office/powerpoint/2010/main" val="31295749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1" presetClass="exit" presetSubtype="0" fill="hold" grpId="1"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7" grpI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660232" y="6021288"/>
            <a:ext cx="230425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4AE8F661-34A2-426E-84AC-1117318AAEF1}" type="slidenum">
              <a:rPr lang="en-US" sz="1600" b="1" baseline="30000" smtClean="0">
                <a:solidFill>
                  <a:prstClr val="black"/>
                </a:solidFill>
                <a:latin typeface="Arial" charset="0"/>
              </a:rPr>
              <a:pPr fontAlgn="base">
                <a:spcBef>
                  <a:spcPct val="0"/>
                </a:spcBef>
                <a:spcAft>
                  <a:spcPct val="0"/>
                </a:spcAft>
                <a:defRPr/>
              </a:pPr>
              <a:t>4</a:t>
            </a:fld>
            <a:endParaRPr lang="en-US" sz="1600" b="1" baseline="30000" smtClean="0">
              <a:solidFill>
                <a:prstClr val="black"/>
              </a:solidFill>
              <a:latin typeface="Arial" charset="0"/>
            </a:endParaRPr>
          </a:p>
        </p:txBody>
      </p:sp>
      <p:sp>
        <p:nvSpPr>
          <p:cNvPr id="23555" name="Titre 1"/>
          <p:cNvSpPr>
            <a:spLocks noGrp="1"/>
          </p:cNvSpPr>
          <p:nvPr>
            <p:ph type="title"/>
          </p:nvPr>
        </p:nvSpPr>
        <p:spPr>
          <a:xfrm>
            <a:off x="0" y="44624"/>
            <a:ext cx="9144000" cy="1143000"/>
          </a:xfrm>
        </p:spPr>
        <p:txBody>
          <a:bodyPr rtlCol="0">
            <a:normAutofit/>
          </a:bodyPr>
          <a:lstStyle/>
          <a:p>
            <a:pPr eaLnBrk="1" fontAlgn="auto" hangingPunct="1">
              <a:spcAft>
                <a:spcPts val="0"/>
              </a:spcAft>
              <a:defRPr/>
            </a:pPr>
            <a:r>
              <a:rPr lang="fr-FR" dirty="0" smtClean="0">
                <a:solidFill>
                  <a:schemeClr val="bg1"/>
                </a:solidFill>
              </a:rPr>
              <a:t>Bayer Group Sales</a:t>
            </a:r>
          </a:p>
        </p:txBody>
      </p:sp>
      <p:pic>
        <p:nvPicPr>
          <p:cNvPr id="205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768" t="20737" r="1566" b="8279"/>
          <a:stretch>
            <a:fillRect/>
          </a:stretch>
        </p:blipFill>
        <p:spPr bwMode="auto">
          <a:xfrm>
            <a:off x="9494838" y="1484313"/>
            <a:ext cx="6191250" cy="3419475"/>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aphique 6"/>
          <p:cNvGraphicFramePr>
            <a:graphicFrameLocks/>
          </p:cNvGraphicFramePr>
          <p:nvPr/>
        </p:nvGraphicFramePr>
        <p:xfrm>
          <a:off x="2286000" y="2057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ZoneTexte 15"/>
          <p:cNvSpPr txBox="1">
            <a:spLocks noChangeArrowheads="1"/>
          </p:cNvSpPr>
          <p:nvPr/>
        </p:nvSpPr>
        <p:spPr bwMode="auto">
          <a:xfrm>
            <a:off x="0" y="1052736"/>
            <a:ext cx="89046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z="4800" dirty="0" smtClean="0">
                <a:solidFill>
                  <a:srgbClr val="00B0F0"/>
                </a:solidFill>
                <a:effectLst>
                  <a:outerShdw blurRad="38100" dist="38100" dir="2700000" algn="tl">
                    <a:srgbClr val="000000">
                      <a:alpha val="43137"/>
                    </a:srgbClr>
                  </a:outerShdw>
                </a:effectLst>
                <a:latin typeface="Calibri" pitchFamily="34" charset="0"/>
              </a:rPr>
              <a:t>31 168 </a:t>
            </a:r>
            <a:r>
              <a:rPr lang="fr-FR" sz="2800" dirty="0" smtClean="0">
                <a:solidFill>
                  <a:prstClr val="black"/>
                </a:solidFill>
                <a:latin typeface="Calibri" pitchFamily="34" charset="0"/>
              </a:rPr>
              <a:t>million € in sales 2009</a:t>
            </a:r>
            <a:r>
              <a:rPr lang="fr-FR" sz="4800" dirty="0" smtClean="0">
                <a:solidFill>
                  <a:srgbClr val="00B0F0"/>
                </a:solidFill>
                <a:latin typeface="Calibri" pitchFamily="34" charset="0"/>
              </a:rPr>
              <a:t>	</a:t>
            </a:r>
            <a:endParaRPr lang="fr-FR" sz="2800" dirty="0" smtClean="0">
              <a:solidFill>
                <a:prstClr val="black"/>
              </a:solidFill>
              <a:latin typeface="Calibri" pitchFamily="34" charset="0"/>
            </a:endParaRPr>
          </a:p>
        </p:txBody>
      </p:sp>
      <p:graphicFrame>
        <p:nvGraphicFramePr>
          <p:cNvPr id="14" name="Graphique 13"/>
          <p:cNvGraphicFramePr/>
          <p:nvPr/>
        </p:nvGraphicFramePr>
        <p:xfrm>
          <a:off x="-756592" y="1628800"/>
          <a:ext cx="10441160" cy="58326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899412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Graphic spid="1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descr="data:image/jpg;base64,/9j/4AAQSkZJRgABAQAAAQABAAD/2wBDAAkGBwgHBgkIBwgKCgkLDRYPDQwMDRsUFRAWIB0iIiAdHx8kKDQsJCYxJx8fLT0tMTU3Ojo6Iys/RD84QzQ5Ojf/2wBDAQoKCg0MDRoPDxo3JR8lNzc3Nzc3Nzc3Nzc3Nzc3Nzc3Nzc3Nzc3Nzc3Nzc3Nzc3Nzc3Nzc3Nzc3Nzc3Nzc3Nzf/wAARCABJAGwDASIAAhEBAxEB/8QAGwAAAQUBAQAAAAAAAAAAAAAAAAIDBAUGAQf/xAA3EAABBAACBA0EAgEFAAAAAAABAAIDBAUREiEx0gYTFBU1QVFSVXSSlLIiYYGRMnEjJTNiofH/xAAYAQEBAQEBAAAAAAAAAAAAAAAAAQIDBP/EAB4RAAICAgMBAQAAAAAAAAAAAAABAhEDExIhMQQi/9oADAMBAAIRAxEAPwD1HE3WJMXfAy5YgjZXjcGwlozJc8EnMHuhNcTY8Uv+tm6nbvT0/lIvnKlLLAxxNjxS/wCtm6jibHil/wBbN1PoQgxxNjxS/wCtm6jibHil/wBbN1PoQDHE2PFL/rZuo4mx4pf9bN1PoQDHE2PFL/rZuo4mx4pf9bN1PoQDHE2PFL/rZuo4mx4pf9bN1PoQEcw2Mj/ql/1s3Vc4NLJYwijNM7Skkrxvc7tJaCSq07Cp/B/oHDfKxfAKopX3enp/KRfOVKSbvT0/lIvnKmpJnwS5y6PEOyAeNWgf+X2Pb++1KtmW6H0IVXjOIS05ateA1432XOAmsk6DcgD1bSeoZrEpKKtiUlFWy0Qqme7erR1q7uTWL1mRwYWBzY2tGsuO05AfvNJs3b+Htq8tkqP4622JzmMLGtYQc9p26tqzsRnmi4Qqm1jMVe8GCWKSs2rJPIWODnAty1DI/dIw+/duOjmMuHRxPGlydry+UDLPaDlmptjdDZG6LlCz9LGbrm4dLbZVMV9/FtZGXB7Cc8ic9o1a/wC0izwisQMZIKzZG8tmge1gOlxcYzJH3yz/AEpvhVsm6NWaNCqZ8Zjht5EsdU5C63xjc8zkcsh/YS6cmLzPimscjhgfrMP1OkAPVpbM/wALWyN0a5q6RZHYVP4P9A4b5WL4BQDsU/g/0DhvlYvgF1Ror7vT0/lIvnKuuAcCDkQRkQda5d6en8pF85UpQFW2ycNm5PZJ5Kf9qdxH06v4nLXkO3LYOwZp7FDKYxGzDo70b89Nr5GgDs1EHNLxKtyms5oDi4a26LWk59X8vvkfws/Wmt1HCKo8hoABhAEgZ1Za8g05gjbrIG3SzHZYllj06Z55ycOn4Sa+EXacFaeoIeUwTSPFZzzoCN+2MO+2QOacxCO1iMVQ3qUMEUNtj3tlna5rmAHP7dmpJrWcVtyxsbPE1rm6RfHEMtHvDPqPb1kZZDWVcwVIoSHa5Jctcsp0nH89X9DILhL5ow6bLFKS/K6Ki1gcFi2DVhghqy0pInvha0fU4jROQ27FzDalmq6KOXBaYkaNB1yB7G5jLLSyy0tfWFfoXPTG7RvWrszOH4FNh8eG260EQuxDQtMzH+RpOsg94dv4T9bCrUdytK9jdCPELE7vqH8HtIb/AOK/QosMV4NUTMDg5KLtuDTyw+Wq+KE55mIucDo5dYBzIUl0eLWZcPjtVIm8msNkfPHMC1wAIzAOsbVfIRYYrwLFFeHDsU/g/wBA4b5WL4BQDsU/g/0DhvlYvgF3R0K+709P5SL5ypSTd6en8pF85UpRgTIM2OGROrY05FZ3k0lmSSs1jG5SSs4mP+MIJDmueesAjU3LX99q0bhpNLSSM+sHIhJijZFGGRtyb+/++srpDJwTOc4cmN1azazHButz3F7z2knP8DXqCfQhc223bNpJKkCEIQoIQhACEIQHDsKn8H+gcN8rF8AoB2FT+D/QOG+Vi+AVQKvFZ2V8bkfMJQ19WMNc2F7gSHyZjNoPaP2mucavem9tLurUNXUoplucavem9tJuo5yq96b20u6tShKBlucavem9tLuo5xq96b20u6tShKBlucavem9tLuo5xq96b20u6tShKBlucavem9tLuo5xq96b20u6tShKBlucavem9tLuo5xq96b20u6tShKBljiNXI/VN7aXdV3gbXR4Lh7HtLXNrRgtcMiDojUQpy4NioP/2Q==">
            <a:hlinkClick r:id="rId3"/>
          </p:cNvPr>
          <p:cNvSpPr>
            <a:spLocks noChangeAspect="1" noChangeArrowheads="1"/>
          </p:cNvSpPr>
          <p:nvPr/>
        </p:nvSpPr>
        <p:spPr bwMode="auto">
          <a:xfrm>
            <a:off x="169863" y="-254000"/>
            <a:ext cx="10287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0244" name="ZoneTexte 11"/>
          <p:cNvSpPr txBox="1">
            <a:spLocks noChangeArrowheads="1"/>
          </p:cNvSpPr>
          <p:nvPr/>
        </p:nvSpPr>
        <p:spPr bwMode="auto">
          <a:xfrm>
            <a:off x="34925" y="44450"/>
            <a:ext cx="7993063" cy="1077913"/>
          </a:xfrm>
          <a:prstGeom prst="rect">
            <a:avLst/>
          </a:prstGeom>
          <a:noFill/>
          <a:ln w="9525">
            <a:noFill/>
            <a:miter lim="800000"/>
            <a:headEnd/>
            <a:tailEnd/>
          </a:ln>
        </p:spPr>
        <p:txBody>
          <a:bodyPr>
            <a:spAutoFit/>
          </a:bodyPr>
          <a:lstStyle/>
          <a:p>
            <a:pPr algn="ctr" fontAlgn="base">
              <a:spcBef>
                <a:spcPct val="0"/>
              </a:spcBef>
              <a:spcAft>
                <a:spcPct val="0"/>
              </a:spcAft>
              <a:defRPr/>
            </a:pPr>
            <a:r>
              <a:rPr lang="fr-FR" sz="3200" dirty="0" err="1">
                <a:solidFill>
                  <a:prstClr val="white"/>
                </a:solidFill>
                <a:cs typeface="Arial" charset="0"/>
              </a:rPr>
              <a:t>Since</a:t>
            </a:r>
            <a:r>
              <a:rPr lang="fr-FR" sz="3200" dirty="0">
                <a:solidFill>
                  <a:prstClr val="white"/>
                </a:solidFill>
                <a:cs typeface="Arial" charset="0"/>
              </a:rPr>
              <a:t> 2007: </a:t>
            </a:r>
            <a:r>
              <a:rPr lang="en-US" sz="3200" dirty="0">
                <a:solidFill>
                  <a:prstClr val="white"/>
                </a:solidFill>
                <a:cs typeface="Arial" charset="0"/>
              </a:rPr>
              <a:t>Life cycle management, </a:t>
            </a:r>
          </a:p>
          <a:p>
            <a:pPr algn="ctr" fontAlgn="base">
              <a:spcBef>
                <a:spcPct val="0"/>
              </a:spcBef>
              <a:spcAft>
                <a:spcPct val="0"/>
              </a:spcAft>
              <a:defRPr/>
            </a:pPr>
            <a:r>
              <a:rPr lang="en-US" sz="3200" dirty="0" err="1">
                <a:solidFill>
                  <a:prstClr val="white"/>
                </a:solidFill>
                <a:cs typeface="Arial" charset="0"/>
              </a:rPr>
              <a:t>Inlicensing</a:t>
            </a:r>
            <a:r>
              <a:rPr lang="en-US" sz="3200" dirty="0">
                <a:solidFill>
                  <a:prstClr val="white"/>
                </a:solidFill>
                <a:cs typeface="Arial" charset="0"/>
              </a:rPr>
              <a:t> and Cooperation </a:t>
            </a:r>
            <a:r>
              <a:rPr lang="fr-FR" sz="3200" dirty="0" err="1">
                <a:solidFill>
                  <a:prstClr val="white"/>
                </a:solidFill>
                <a:cs typeface="Arial" charset="0"/>
              </a:rPr>
              <a:t>agreements</a:t>
            </a:r>
            <a:endParaRPr lang="fr-FR" sz="3200" dirty="0">
              <a:solidFill>
                <a:prstClr val="white"/>
              </a:solidFill>
              <a:cs typeface="Arial" charset="0"/>
            </a:endParaRPr>
          </a:p>
        </p:txBody>
      </p:sp>
      <p:sp>
        <p:nvSpPr>
          <p:cNvPr id="42" name="Rectangle 41"/>
          <p:cNvSpPr/>
          <p:nvPr/>
        </p:nvSpPr>
        <p:spPr>
          <a:xfrm>
            <a:off x="4721225" y="2906713"/>
            <a:ext cx="1498600" cy="10445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389" name="AutoShape 2"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4"/>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6390" name="AutoShape 4" descr="data:image/jpg;base64,/9j/4AAQSkZJRgABAQAAAQABAAD/2wBDAAkGBwgHBgkIBwgKCgkLDRYPDQwMDRsUFRAWIB0iIiAdHx8kKDQsJCYxJx8fLT0tMTU3Ojo6Iys/RD84QzQ5Ojf/2wBDAQoKCg0MDRoPDxo3JR8lNzc3Nzc3Nzc3Nzc3Nzc3Nzc3Nzc3Nzc3Nzc3Nzc3Nzc3Nzc3Nzc3Nzc3Nzc3Nzc3Nzf/wAARCABNAJADASIAAhEBAxEB/8QAHAAAAgMBAQEBAAAAAAAAAAAAAAcEBQYCAwEI/8QAQxAAAQMDAQUCCQkGBgMAAAAAAQIDBAAFEQYSITFBUQcTFiIyUlVhcYGhFBdCYpGTlLLiFTV0seHwIzdDcoPCU3XB/8QAGQEAAgMBAAAAAAAAAAAAAAAAAAQBAgMF/8QAKxEAAQMCBAUEAwEBAAAAAAAAAQACAxEhBBIxQRMUFTJhIlFSsXGh0YHB/9oADAMBAAIRAxEAPwB40UUGhCKx+vtWCxxTDhKCri8nxcb+6T5x9fQe/lvsNYalY07bu8Oy5KdBDDJPlHqfqjn9lZbQmm37jLOpL9tOuOK7xhLg8o8lkdPNHv6UzDG0N4smg/aUnlc53Cj1OvgKFauzWVPhIlXKeqNIe8dTRa21DPnEqG/rUv5qEemVfhv1Uyhu3V9qTjZibFQMBhwLt+0tPmoR6ZV+G/VR81CPTKvw36qZdFRzk/y+lPI4f4/aWnzUI9Mq/Dfqo+ahHplX4b9VMuijnJ/l9I5HD/H7S0+ahHplX4b9VHzUI9Mq/Dfqpl0Uc5P8vpHI4f4/aWnzUI9Mq/DfqqJdOzOTBhOSrfPVJkNeOloNbBVjzSFHf0prUVIxk1blQcBBSzftY3QOrBeo3yKcoC4sp3k7u9SPpe3qPf7NlS317pt+BK8JLHtNOtK7x9Lf0T/5APzD39a0+jtSsait/eeKiW1gPtA8D1HqP9KiaNpbxY9N/CmCRzXcKTUaeQtDRRRSybRVZqC8xbFbXJsxXijchA8pxXJI/vdxqVcJ0e3Q3Zcx0NstJ2lKP98aVsZqd2iahL7+2zaoxxsg+QnzR9dXM8vcM7wxB9XO7Rql55iyjWXcdF7aZs8vWl5cvt8BMJK8Ib+ivHBCR5g59T76Zk19MC3yJOxlLDSnNlO7ISCcfCu4kZqJHbjx20ttNpCUISMBIFRdRfuC5fwjv5DRJJxXjYbBEUXBYdzuVifnWiDja3x/zJrSaZ1hbdQuKZj94zJSnaLLoGSOoI3Gsf2RRo8lN1Elhp0Dusd4gKx5fWq9xhm29qTTNsSG2kzGwEI4J2kjbHs3qpp8EJc6NooQKpKPETBrJHEEE0TiorP6l1bbtO92iV3jshwbSWGgCrHU53AVAsPaBarxMREKHorzh2W+9xsqPTIPH20kIZC3OBZPnERB+QuutfRVbfL3CscIy57hSjOylKRlS1dAOdZaJ2nWl6QG34sqO2TjvVBKgPaAc/zoZDI8VaKhD5443ZXOoVd6w1KNNRI76opkB53u8BzZxuJzwPSrGx3EXa0RZ4a7r5Q2F7G1nZ99YvtccQ7ZLa60oLQqRtJUk5BBQcEVEsXaDbrRZLfAVFlPLZZCXFI2QAfVk76YGHL4Q5gqapc4oMnc15o2gTOoqusl5h3uCmZBcKmycKChhSFdCORrM3LtKtEOWphhmRLCDgut7IQT6snfS7YZHEtAuEy6eNjQ5zrFbVSQoYIyDyNKzU1nl6MvDd9sYIhqVhbf0UE8UH6h5dD7qYGn7/Av8MyIDhOydlxtYwpB6Ef2KnyozUuO5HktpcZcSUrQoblA1aN7oXUItuFSWNs7AWm+xULT95i322tzYityty0E+M2rmk1Z0pJDc7s61EHmQt61STjBPlJ80/XTyPP7cNK3zY9whtS4jodZdTtJUOf9fVUzRBnqb2nREExfVr7OGv8AUrr7cZeuNSNWaEssQmnFD/E8Ukp8pZSd+Rvwnj7N+GZZ7ZGtEBqFCb2Wmxz4qPMnqTWO1/pZ1S/2/ZQpuawQt1Le4rx9NP1h8R8bnRGqWtQwMOlKJ7IHfNjn9dPqPwPuzrN64mlnaNR5WEHomcJO46HwtNVfqL9wXL+Ed/IasM1X6i/cFy/hHfyGlW9wTr+0pNaRhahmJl+DshbWwEd8EvBGc7Wzx9hqdoDuo2sw1d23fluVpbK1eS7vztdSRnB69c7rvsa4Xb/h/wC9V2oQIvaoysAAKlRlfaEg/wD2us9+aSSKmy4kcYZFHLXf/NVyGm712puNTkh1kSlpLat4KW0nA9nijdXr2rW6NbZ9vkwGUR1uoXtd0kJGUlODgc9/wFeUBSYHau58pIQFTHRlX10q2ft2h9tS+2OQ25MtsdCgXG2nFKSOICinH27JqGk8eMDTKrOA5eQnXN/1Q+0ua7Pm2htSsJVCQ7jltOHf/IVrdWaNjzLE3Gs0GO3LYUnu1DCCU8DlXPrv51jO0SOuHcLMXUkbNvaQfagnI+Ipjao1KzZLM3cWUtye+UkMo7zZCwd+QcHlvrF5cGxcPytmBjnS8TwsHq6DOtuh7PCuYSH2ZS0jZXteLhWN/sNXVs09anezr5QuEyZC4a3i+U+OFgEghXHkN1VeuLs7fNH2m4OxxHLsteEBW1uAUM5wOlaiz/5Zo/8AWuflVQ9zhE2tjmRG1jpnAXGULDaQmOxdJ6oU0opIZa2cHgVbSSR7q70RctMW+DJ/brKXJLq8AKjlwBvA3Ddu35+FR9KtKe0nqpKASQwyrd0ClE/AVcdm9lsd3tcpVyitvSGXt5UtQIQUjB3Ebs7VbzZQHl1dRp+EvDnJjDaaHX8lRezSShjWUhiIpRiPtuBG1nelJyk+3GftNN6lxoqZZZWpnGbVYkRlMocKZSZCl5SCE+SeuaY5pHFmslaUsF0cEKRUrW5UG8WuLd7e7Cmt7bTg4jik8iDyIpZ2C5S9D6jdss9ZehOLG9G/Z2vJWBx37sp/pna611Qzp2B4hSua8CGWzwH1leofHh1xSaA0u8XfCC9hTkx4lbKXeKc/TV9Y8hyHwtD6YnF/adB58Kk/rmaI+4anx5W/IpZ6zsMrT1yTqSwf4aUq2n20jcgniceYeY5fyZtcOIS4hSHEhSVAhSVDII6GsIpTG6u26ZmhErab7Kp0xf42oLaiVH8VweK80Tktq6ezoedWNwjfLYEmLt7HftKb2sZxtAjPxpY3q3zNBXxN1tKVLtjytlbRO4A/QP8A1P8AZZFnucW729qbCc22nB70nmD0Iq80YbR7O0/rwqQyl9Y5O4fvyqfRuk/Bj5XiaZPyjY/09jZ2dr1nPlVHv2iv2tqJq8Jn9ypstnu+62slBzxyK11FU40mcvrdX5ePIGUsFktX6Ij6heEtp/5NMACVL2dpKwOGRu3jrVbYezZuJPRMu00Sy2oKS0lGEkjgVEkk+yt/RUjEShmQGyq7CxOfnIuqTVOm4uo4SWJClNOtkqaeSMlBPHdzB5isdG7LHe/SJd2Co6T5LTRCiOgycD40zKKGYiSMZWlTJhopHZnC6zOpNIM3i0wrdGfENmIoFADe3uCSMcR9tT4dl+S6ZTZu/wBrEZTHfbGOIIzjPr61b0VTiOLctbK4iYHFwFzZZbSOj06dRNQuWJaJSUJUktbIAG1nmc52qoLj2XbUpa7Xcu4YX/puoKikdMg7x7aZFFaDEyhxdW5WZwsRaGkWCz+k9LRdNRnEtOF6Q7jvXlDGccAByFSdS36Lp+2rlSfGWfFaaBwXFdB6up5VLu1yjWmA7Nmr2GWxk9SeQA5k0tbTBma/vyrndEqbtbCtlLedxHmD+aj/AExaNvEJkkNhr/FSR4iAiiFzp/VI0fYpOpbmrUd/8dsqyy0oblkcN3mJ5DmfizQMVy02hptLbaUpQkAJSkYAA4AV3WcspkdXbZawwiJtN9z7oooorJbKPOhsTojsWW2l1l1OytCuBFK9tc3s61BsL7x+0SjuPUdf96efUe7DYqvvloi3q3OwpicoXwUOKFclD1itoZcnpddp1S88Oejm2cNFKiymZcZuRGcS4y6kKQtJ3EGvXNfn9N3u1ncegwrnJbaZdWnDaykEg4JxyziuvCq/+mJn3ppvpzzcGyT6owWLTVP7NGaQPhVf/TEz700eFV/9MTPvTR02T3COqR+xT+zRmkD4VX/0xM+9NHhVf/TEz700dNk9wjqkfsU/s0ZpA+FV/wDTEz700eFV/wDTEz700dNk9wjqkfsU/s15SZLUWO4/IcS202kqWtRwEgc6Q3hVf/TEz701w5eLtdi3CmXOS6064lJS4sqTnO4454o6c/chHVGHRpqtU+5N7RNQBljvGLPFVknHAed/vVyHIe/LQgQo9viNRIjYbYaTsoSOQqNYbRFslubhQ04QnepR4rVzUfWasaVmlD6NbZo0TkEJZVzruOqKKKKwTC//2Q==">
            <a:hlinkClick r:id="rId4"/>
          </p:cNvPr>
          <p:cNvSpPr>
            <a:spLocks noChangeAspect="1" noChangeArrowheads="1"/>
          </p:cNvSpPr>
          <p:nvPr/>
        </p:nvSpPr>
        <p:spPr bwMode="auto">
          <a:xfrm>
            <a:off x="77788" y="-350838"/>
            <a:ext cx="137160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16391" name="AutoShape 10" descr="data:image/jpg;base64,/9j/4AAQSkZJRgABAQAAAQABAAD/2wBDAAkGBwgHBgkIBwgKCgkLDRYPDQwMDRsUFRAWIB0iIiAdHx8kKDQsJCYxJx8fLT0tMTU3Ojo6Iys/RD84QzQ5Ojf/2wBDAQoKCg0MDRoPDxo3JR8lNzc3Nzc3Nzc3Nzc3Nzc3Nzc3Nzc3Nzc3Nzc3Nzc3Nzc3Nzc3Nzc3Nzc3Nzc3Nzc3Nzf/wAARCAB5AHkDASIAAhEBAxEB/8QAGgABAQEBAQEBAAAAAAAAAAAAAAYHBQECBP/EAEAQAAEDAwIDBQUEBA8AAAAAAAEAAgMEBREGEgchMRNBUWFxFDI3gbMWOHKhFSJzkTM2QlJTVmKCkpSjssHE0f/EABUBAQEAAAAAAAAAAAAAAAAAAAAB/8QAFREBAQAAAAAAAAAAAAAAAAAAAAH/2gAMAwEAAhEDEQA/ANxREQEREBERAREQEREBERAREQEREBERAREQEREBEUzPrW3Q6wi0u6GqNdJgiQNb2fNhd13Z6DwQUyIiAiIgIiICIiAiLjaxur7Jpe53KLHa09O50eem/o38yEHzeNWWCyz9hdLtS0839E5+Xj1aMkL9tuu9uudGau311PU0496SKQENx1z4fNZJwz4f27UdokvuoXz1clVM/Y3tnN6HBc4jmXFwPep3Xel5NL6ljs1lq520d3ZG0RukPPL9ux+PeAdgjPccepWzjXmlfavZv09QdpnGe1/Vz+L3fzVEx7XsD2ODmkZBByCFnT+DunTaDTMfVCt2YFWZTnfjqWe7jPdj596/DwLutVJR3OyVcheLe9piyc7GkuBaPIFuR6lEV9j1rb71qOvsVNBVMqqLtO0fI1oYdjww4IcT1PeAoK5feAovws+g5OG/xc1R61X12pcvvAUX4WfQcg2IuDQS4gAcySpup19pSmqDTy32j7QHB2vLmg+bgCPzUPxYvFwu+oqLRVolLPaCz2kg43l3Rrv7IaNxHfkeC+rvozh9pOztbf5ppqpzOThO4TSHxZG04Az4jA7yg1SirKaup2VNFURVEDxlskTw5rvQheV1fR26Az19VBTQg4Mk0gY3PqViPB9t7h1HJLY6Wqdp2WQiY1RDW7e52RyMg5Z2+YOO774vOZJxCtsV/fUNsohYQYeoaSd5b55xnvxjyQan9t9K/wBYbb/mW/8Aq7NFWU1fSx1VFPHPTyjLJY3bmuHkVnNo4eaAvVP7RappKqPvMVa4lvqOo9CtAstrpbLbKe3UIc2np27Yw524gZz1+aD9qIiApPir8P7z+yb/AL2qsXI1bZnah07W2lk4gdUsDRKWbg3DgemRnp4oJ/gz8PqD9pN9RylOLfxE0p+OL67VouirA7TGnae0vqRUmFz3dqGbAdzi7pk+PiuRrDQ8mo9SWi7suDKdtvcwmIwlxftkD+u4Y6Y6FBZ93zWO8D/4xam9W/UkWxqL0LoaTSlyulZJcGVQrsYY2Es2Yc49dxz735IJDhv8XNUetV9dqXL7wFF+Fn0HJw3+LmqPWq+u1V9ToaSfiHBqsXBjWRAD2bseZxGWe9u889EVC69cdO8W6O9VnaNo6hrHdqwc2t2GJ5Hm3k75hUWmeGFtdN+l79cHX+aY9ox7nF0Tx3OPMl5x548lZ6o01btUW00NzjJaDujlZyfE7xaf+OhWaHhBe6Yvprdqgx0LzzYRIzl5ta7aUR0b9rO4P15bdN6Qmp/Z2FsNQGwtewHOXAeAawHp358FoF7sVsv9H7Ld6SOphzloeMFh8WuHNp8wVw9C6AtukGumie6qr5G7X1L2huG/zWt/kj95PiuXrLh3cdRX6W402opKKN7GNEDWPIG0YzyeBz9EEvrLhsdK0k+odN3eop/ZBvdHI/a8DOP1ZBjPoRz8VoHDG/1Wo9JwVtwwapkj4ZHgYEhafex5gjPnlR0fBmoncBc9UVE8IOdjYTn5FzyB+5aZYbPR2G1wW23RllPCMDJyXEnJJPeSSSg6CIiAiIgIiIC8PRerw9EGO8N/i5qj1qvrtWtXCvpLbSPq6+oip6eMZfJK4NaPmVkvDf4uao9ar67V8cQxUau4mW/Svbvio4Q0v2no4sL3Ox47cAeHPxKLVzBxL0fNUCFt6ia4nAdJFIxn+ItA/NVUcjJWNfG4OY4Za5pyCPEKFuPCjTFRbH01JRupanbiOpbK9zg7HIuBOCM9Rj0wuRwKu1TLQXKy1by79HyNMWT7rXFwc0eQc0n5ojTK2tpaCnfUV1RFTwM96SZ4Y0fMrjUOuNM3CvioKK8U89TK7bHGzcdxxnkcY7ispjhr+LOs6pslW+ns1CcsDeexmSG7R03uwTk9PkAtJsfDjTVkq6eso6SU1VO7cyaSoe4g4I6Zx3+CCuREQEREBERAREQEPREPRBjnDf4uao9ar67V9j7wv9z/AKqsNO6HZY9WXO/tr3zOr+1zAYg0M3yB/XPPGMdF79iGfb/7We3v34x7N2Qx/Bdn72fn0QVx7ljnBIbtR6oB6EtH+pItjKkNE6GZpS5XKsZXvqTXYJY6IM2Yc53XJz7yDOuG92h0Jq27WS/uFNHK4Rid4w1rmF20k9zXNdnPotwgqIaiNslPKyVjhkOjcHA/MLg6s0VZdVMablA5tQwYZUwnbI0eGehHkQVMae4S01h1BR3Smu88jaaQvEL4G/rciMEgjx8EGlIiICIiAiIgIiICIiAiIgIiICIiAiIgIiICIiAiIgIiICIiAiIgIiICIiAiIg//2Q==">
            <a:hlinkClick r:id="rId5"/>
          </p:cNvPr>
          <p:cNvSpPr>
            <a:spLocks noChangeAspect="1" noChangeArrowheads="1"/>
          </p:cNvSpPr>
          <p:nvPr/>
        </p:nvSpPr>
        <p:spPr bwMode="auto">
          <a:xfrm>
            <a:off x="77788" y="-547688"/>
            <a:ext cx="1152525" cy="115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cs typeface="Arial" charset="0"/>
            </a:endParaRPr>
          </a:p>
        </p:txBody>
      </p:sp>
      <p:sp>
        <p:nvSpPr>
          <p:cNvPr id="23" name="ZoneTexte 22"/>
          <p:cNvSpPr txBox="1"/>
          <p:nvPr/>
        </p:nvSpPr>
        <p:spPr>
          <a:xfrm>
            <a:off x="0" y="1268413"/>
            <a:ext cx="265113" cy="646112"/>
          </a:xfrm>
          <a:prstGeom prst="rect">
            <a:avLst/>
          </a:prstGeom>
          <a:noFill/>
        </p:spPr>
        <p:txBody>
          <a:bodyPr wrap="none">
            <a:spAutoFit/>
          </a:bodyPr>
          <a:lstStyle/>
          <a:p>
            <a:pPr fontAlgn="base">
              <a:spcBef>
                <a:spcPct val="0"/>
              </a:spcBef>
              <a:spcAft>
                <a:spcPct val="0"/>
              </a:spcAft>
              <a:defRPr/>
            </a:pPr>
            <a:endParaRPr lang="en-US" dirty="0">
              <a:solidFill>
                <a:prstClr val="black"/>
              </a:solidFill>
              <a:cs typeface="Arial" charset="0"/>
            </a:endParaRPr>
          </a:p>
          <a:p>
            <a:pPr fontAlgn="base">
              <a:spcBef>
                <a:spcPct val="0"/>
              </a:spcBef>
              <a:spcAft>
                <a:spcPct val="0"/>
              </a:spcAft>
              <a:buFont typeface="Arial" pitchFamily="34" charset="0"/>
              <a:buChar char="•"/>
              <a:defRPr/>
            </a:pPr>
            <a:endParaRPr lang="fr-FR" dirty="0">
              <a:solidFill>
                <a:prstClr val="black"/>
              </a:solidFill>
              <a:cs typeface="Arial" charset="0"/>
            </a:endParaRPr>
          </a:p>
        </p:txBody>
      </p:sp>
      <p:graphicFrame>
        <p:nvGraphicFramePr>
          <p:cNvPr id="8" name="Diagramme 7"/>
          <p:cNvGraphicFramePr/>
          <p:nvPr/>
        </p:nvGraphicFramePr>
        <p:xfrm>
          <a:off x="-540568" y="1916832"/>
          <a:ext cx="9144000" cy="40647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 name="Groupe 33"/>
          <p:cNvGrpSpPr>
            <a:grpSpLocks/>
          </p:cNvGrpSpPr>
          <p:nvPr/>
        </p:nvGrpSpPr>
        <p:grpSpPr bwMode="auto">
          <a:xfrm>
            <a:off x="755650" y="3694113"/>
            <a:ext cx="1512888" cy="166687"/>
            <a:chOff x="4452158" y="-252076"/>
            <a:chExt cx="3085478" cy="1825001"/>
          </a:xfrm>
        </p:grpSpPr>
        <p:sp>
          <p:nvSpPr>
            <p:cNvPr id="21" name="Rectangle 20"/>
            <p:cNvSpPr/>
            <p:nvPr/>
          </p:nvSpPr>
          <p:spPr>
            <a:xfrm>
              <a:off x="6038605" y="530064"/>
              <a:ext cx="1499031" cy="10428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4452158" y="-252076"/>
              <a:ext cx="2939783" cy="1042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2007</a:t>
              </a:r>
            </a:p>
          </p:txBody>
        </p:sp>
      </p:grpSp>
      <p:sp>
        <p:nvSpPr>
          <p:cNvPr id="19" name="ZoneTexte 18"/>
          <p:cNvSpPr txBox="1"/>
          <p:nvPr/>
        </p:nvSpPr>
        <p:spPr>
          <a:xfrm>
            <a:off x="250825" y="4638675"/>
            <a:ext cx="4973638" cy="2322513"/>
          </a:xfrm>
          <a:prstGeom prst="rect">
            <a:avLst/>
          </a:prstGeom>
          <a:noFill/>
        </p:spPr>
        <p:txBody>
          <a:bodyPr wrap="none">
            <a:spAutoFit/>
          </a:bodyPr>
          <a:lstStyle/>
          <a:p>
            <a:pPr fontAlgn="base">
              <a:spcBef>
                <a:spcPct val="0"/>
              </a:spcBef>
              <a:spcAft>
                <a:spcPct val="0"/>
              </a:spcAft>
              <a:defRPr/>
            </a:pPr>
            <a:r>
              <a:rPr lang="fr-FR" sz="1900" b="1" dirty="0">
                <a:solidFill>
                  <a:prstClr val="black"/>
                </a:solidFill>
                <a:cs typeface="Arial" charset="0"/>
              </a:rPr>
              <a:t>The best </a:t>
            </a:r>
            <a:r>
              <a:rPr lang="fr-FR" sz="1900" b="1" dirty="0" err="1">
                <a:solidFill>
                  <a:prstClr val="black"/>
                </a:solidFill>
                <a:cs typeface="Arial" charset="0"/>
              </a:rPr>
              <a:t>year</a:t>
            </a:r>
            <a:endParaRPr lang="fr-FR" sz="1900" b="1" dirty="0">
              <a:solidFill>
                <a:prstClr val="black"/>
              </a:solidFill>
              <a:cs typeface="Arial" charset="0"/>
            </a:endParaRPr>
          </a:p>
          <a:p>
            <a:pPr fontAlgn="base">
              <a:spcBef>
                <a:spcPct val="0"/>
              </a:spcBef>
              <a:spcAft>
                <a:spcPct val="0"/>
              </a:spcAft>
              <a:buFont typeface="Wingdings" pitchFamily="2" charset="2"/>
              <a:buChar char="§"/>
              <a:defRPr/>
            </a:pPr>
            <a:endParaRPr lang="en-US" dirty="0">
              <a:solidFill>
                <a:prstClr val="black"/>
              </a:solidFill>
              <a:cs typeface="Arial" charset="0"/>
            </a:endParaRPr>
          </a:p>
          <a:p>
            <a:pPr fontAlgn="base">
              <a:spcBef>
                <a:spcPct val="0"/>
              </a:spcBef>
              <a:spcAft>
                <a:spcPct val="0"/>
              </a:spcAft>
              <a:buFont typeface="Wingdings" pitchFamily="2" charset="2"/>
              <a:buChar char="§"/>
              <a:defRPr/>
            </a:pPr>
            <a:r>
              <a:rPr lang="en-US" dirty="0">
                <a:solidFill>
                  <a:prstClr val="black"/>
                </a:solidFill>
                <a:cs typeface="Arial" charset="0"/>
              </a:rPr>
              <a:t>↗ 11.8% CA</a:t>
            </a:r>
          </a:p>
          <a:p>
            <a:pPr fontAlgn="base">
              <a:spcBef>
                <a:spcPct val="0"/>
              </a:spcBef>
              <a:spcAft>
                <a:spcPct val="0"/>
              </a:spcAft>
              <a:buFont typeface="Wingdings" pitchFamily="2" charset="2"/>
              <a:buChar char="§"/>
              <a:defRPr/>
            </a:pPr>
            <a:r>
              <a:rPr lang="en-US" dirty="0">
                <a:solidFill>
                  <a:prstClr val="black"/>
                </a:solidFill>
                <a:cs typeface="Arial" charset="0"/>
              </a:rPr>
              <a:t> ↗ 21.4% EBITDA</a:t>
            </a:r>
          </a:p>
          <a:p>
            <a:pPr fontAlgn="base">
              <a:spcBef>
                <a:spcPct val="0"/>
              </a:spcBef>
              <a:spcAft>
                <a:spcPct val="0"/>
              </a:spcAft>
              <a:buFont typeface="Wingdings" pitchFamily="2" charset="2"/>
              <a:buChar char="§"/>
              <a:defRPr/>
            </a:pPr>
            <a:r>
              <a:rPr lang="en-US" dirty="0">
                <a:solidFill>
                  <a:prstClr val="black"/>
                </a:solidFill>
                <a:cs typeface="Arial" charset="0"/>
              </a:rPr>
              <a:t> Expansion in the pharmaceuticals market Brazil, </a:t>
            </a:r>
          </a:p>
          <a:p>
            <a:pPr fontAlgn="base">
              <a:spcBef>
                <a:spcPct val="0"/>
              </a:spcBef>
              <a:spcAft>
                <a:spcPct val="0"/>
              </a:spcAft>
              <a:defRPr/>
            </a:pPr>
            <a:r>
              <a:rPr lang="en-US" dirty="0">
                <a:solidFill>
                  <a:prstClr val="black"/>
                </a:solidFill>
                <a:cs typeface="Arial" charset="0"/>
              </a:rPr>
              <a:t>Mexico, South Korea, India, Turkey and Russia</a:t>
            </a:r>
          </a:p>
          <a:p>
            <a:pPr fontAlgn="base">
              <a:spcBef>
                <a:spcPct val="0"/>
              </a:spcBef>
              <a:spcAft>
                <a:spcPct val="0"/>
              </a:spcAft>
              <a:buFont typeface="Wingdings" pitchFamily="2" charset="2"/>
              <a:buChar char="§"/>
              <a:defRPr/>
            </a:pPr>
            <a:endParaRPr lang="en-US" dirty="0">
              <a:solidFill>
                <a:prstClr val="black"/>
              </a:solidFill>
              <a:cs typeface="Arial" charset="0"/>
            </a:endParaRPr>
          </a:p>
          <a:p>
            <a:pPr fontAlgn="base">
              <a:spcBef>
                <a:spcPct val="0"/>
              </a:spcBef>
              <a:spcAft>
                <a:spcPct val="0"/>
              </a:spcAft>
              <a:buFont typeface="Wingdings" pitchFamily="2" charset="2"/>
              <a:buChar char="§"/>
              <a:defRPr/>
            </a:pPr>
            <a:endParaRPr lang="fr-FR" dirty="0">
              <a:solidFill>
                <a:prstClr val="black"/>
              </a:solidFill>
              <a:cs typeface="Arial" charset="0"/>
            </a:endParaRPr>
          </a:p>
        </p:txBody>
      </p:sp>
      <p:sp>
        <p:nvSpPr>
          <p:cNvPr id="20" name="Rectangle 19"/>
          <p:cNvSpPr/>
          <p:nvPr/>
        </p:nvSpPr>
        <p:spPr bwMode="auto">
          <a:xfrm>
            <a:off x="4354513" y="3573463"/>
            <a:ext cx="1441450" cy="952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2008</a:t>
            </a:r>
          </a:p>
        </p:txBody>
      </p:sp>
      <p:sp>
        <p:nvSpPr>
          <p:cNvPr id="26" name="ZoneTexte 25"/>
          <p:cNvSpPr txBox="1"/>
          <p:nvPr/>
        </p:nvSpPr>
        <p:spPr>
          <a:xfrm>
            <a:off x="3816350" y="1447800"/>
            <a:ext cx="5364163" cy="1476375"/>
          </a:xfrm>
          <a:prstGeom prst="rect">
            <a:avLst/>
          </a:prstGeom>
          <a:noFill/>
        </p:spPr>
        <p:txBody>
          <a:bodyPr>
            <a:spAutoFit/>
          </a:bodyPr>
          <a:lstStyle/>
          <a:p>
            <a:pPr fontAlgn="base">
              <a:spcBef>
                <a:spcPct val="0"/>
              </a:spcBef>
              <a:spcAft>
                <a:spcPct val="0"/>
              </a:spcAft>
              <a:buFont typeface="Wingdings" pitchFamily="2" charset="2"/>
              <a:buChar char="§"/>
              <a:defRPr/>
            </a:pPr>
            <a:r>
              <a:rPr lang="en-US" dirty="0">
                <a:solidFill>
                  <a:prstClr val="black"/>
                </a:solidFill>
                <a:cs typeface="Arial" charset="0"/>
              </a:rPr>
              <a:t> Acquisition OTC’s  </a:t>
            </a:r>
            <a:r>
              <a:rPr lang="en-US" dirty="0" err="1">
                <a:solidFill>
                  <a:prstClr val="black"/>
                </a:solidFill>
                <a:cs typeface="Arial" charset="0"/>
              </a:rPr>
              <a:t>Topsun</a:t>
            </a:r>
            <a:r>
              <a:rPr lang="en-US" dirty="0">
                <a:solidFill>
                  <a:prstClr val="black"/>
                </a:solidFill>
                <a:cs typeface="Arial" charset="0"/>
              </a:rPr>
              <a:t> Science </a:t>
            </a:r>
            <a:r>
              <a:rPr lang="en-US" dirty="0" err="1">
                <a:solidFill>
                  <a:prstClr val="black"/>
                </a:solidFill>
                <a:cs typeface="Arial" charset="0"/>
              </a:rPr>
              <a:t>Tecgnology</a:t>
            </a:r>
            <a:r>
              <a:rPr lang="en-US" dirty="0">
                <a:solidFill>
                  <a:prstClr val="black"/>
                </a:solidFill>
                <a:cs typeface="Arial" charset="0"/>
              </a:rPr>
              <a:t> </a:t>
            </a:r>
            <a:r>
              <a:rPr lang="en-US" dirty="0" err="1">
                <a:solidFill>
                  <a:prstClr val="black"/>
                </a:solidFill>
                <a:cs typeface="Arial" charset="0"/>
              </a:rPr>
              <a:t>Qidong</a:t>
            </a:r>
            <a:r>
              <a:rPr lang="en-US" dirty="0">
                <a:solidFill>
                  <a:prstClr val="black"/>
                </a:solidFill>
                <a:cs typeface="Arial" charset="0"/>
              </a:rPr>
              <a:t> </a:t>
            </a:r>
            <a:r>
              <a:rPr lang="en-US" dirty="0" err="1">
                <a:solidFill>
                  <a:prstClr val="black"/>
                </a:solidFill>
                <a:cs typeface="Arial" charset="0"/>
              </a:rPr>
              <a:t>Gaitianli</a:t>
            </a:r>
            <a:r>
              <a:rPr lang="en-US" dirty="0">
                <a:solidFill>
                  <a:prstClr val="black"/>
                </a:solidFill>
                <a:cs typeface="Arial" charset="0"/>
              </a:rPr>
              <a:t> Pharmaceutical in China (cough and cold)</a:t>
            </a:r>
          </a:p>
          <a:p>
            <a:pPr fontAlgn="base">
              <a:spcBef>
                <a:spcPct val="0"/>
              </a:spcBef>
              <a:spcAft>
                <a:spcPct val="0"/>
              </a:spcAft>
              <a:buFont typeface="Wingdings" pitchFamily="2" charset="2"/>
              <a:buChar char="§"/>
              <a:defRPr/>
            </a:pPr>
            <a:r>
              <a:rPr lang="en-US" dirty="0">
                <a:solidFill>
                  <a:prstClr val="black"/>
                </a:solidFill>
                <a:cs typeface="Arial" charset="0"/>
              </a:rPr>
              <a:t> Acquisition OTC’s </a:t>
            </a:r>
            <a:r>
              <a:rPr lang="en-US" dirty="0" err="1">
                <a:solidFill>
                  <a:prstClr val="black"/>
                </a:solidFill>
                <a:cs typeface="Arial" charset="0"/>
              </a:rPr>
              <a:t>Sagmel</a:t>
            </a:r>
            <a:r>
              <a:rPr lang="en-US" dirty="0">
                <a:solidFill>
                  <a:prstClr val="black"/>
                </a:solidFill>
                <a:cs typeface="Arial" charset="0"/>
              </a:rPr>
              <a:t> Inc in Eastern Europe</a:t>
            </a:r>
          </a:p>
          <a:p>
            <a:pPr fontAlgn="base">
              <a:spcBef>
                <a:spcPct val="0"/>
              </a:spcBef>
              <a:spcAft>
                <a:spcPct val="0"/>
              </a:spcAft>
              <a:buFont typeface="Wingdings" pitchFamily="2" charset="2"/>
              <a:buChar char="§"/>
              <a:defRPr/>
            </a:pPr>
            <a:r>
              <a:rPr lang="en-US" dirty="0">
                <a:solidFill>
                  <a:prstClr val="black"/>
                </a:solidFill>
                <a:cs typeface="Arial" charset="0"/>
              </a:rPr>
              <a:t> Development of Medical Care Division </a:t>
            </a:r>
          </a:p>
          <a:p>
            <a:pPr fontAlgn="base">
              <a:spcBef>
                <a:spcPct val="0"/>
              </a:spcBef>
              <a:spcAft>
                <a:spcPct val="0"/>
              </a:spcAft>
              <a:buFont typeface="Wingdings" pitchFamily="2" charset="2"/>
              <a:buChar char="§"/>
              <a:defRPr/>
            </a:pPr>
            <a:endParaRPr lang="fr-FR" dirty="0">
              <a:solidFill>
                <a:prstClr val="black"/>
              </a:solidFill>
              <a:cs typeface="Arial" charset="0"/>
            </a:endParaRPr>
          </a:p>
        </p:txBody>
      </p:sp>
      <p:sp>
        <p:nvSpPr>
          <p:cNvPr id="16400" name="AutoShape 8" descr="data:image/jpg;base64,/9j/4AAQSkZJRgABAQAAAQABAAD/2wBDAAkGBwgHBgkIBwgKCgkLDRYPDQwMDRsUFRAWIB0iIiAdHx8kKDQsJCYxJx8fLT0tMTU3Ojo6Iys/RD84QzQ5Ojf/2wBDAQoKCg0MDRoPDxo3JR8lNzc3Nzc3Nzc3Nzc3Nzc3Nzc3Nzc3Nzc3Nzc3Nzc3Nzc3Nzc3Nzc3Nzc3Nzc3Nzc3Nzf/wAARCAB8AF0DASIAAhEBAxEB/8QAGwAAAwADAQEAAAAAAAAAAAAABAUGAgMHAAH/xAA2EAABAwMDAgQEBQMEAwAAAAABAgMEAAURBhIhEzEiQVFhFDJxgQcVkaGxI0LBFiRy4VJk8P/EABoBAAIDAQEAAAAAAAAAAAAAAAIEAQMFAAb/xAAqEQACAgICAQMDAwUAAAAAAAABAgADBBESITEFE0EiMlEUFWGBscHh8P/aAAwDAQACEQMRAD8Aqo2nLdbLSxuitqkbAXFLGSVedBoeV1zHg2zqqJzuSgYH3rZqq+uoWthlrppScFSz2rTpS7vvt9NsnABwR51RvkZpkeygOpMX2bDkT5EG7RSlLRIV0u+7uOaDtmlWL2y5JhoEZhtW3LjmVE0JH2T7y+7N6qmlSVl1SBlWMn/qqCS5AlMt2vTnU+IcXkAHaOBznNalWOgAmFkZTu24fpSNZ7PeENENpfa+dR8WePWvXa4Ozbr8NFkNvEL5S13A9/StbS5GlbKfiWWHn1vZUtQyog+VZWCRGDD13muqjPOPEBsIwMDsaCzCDdqYVOeUGiJQ3FVtju/DOxQSEDlSQTSR+DpvoqW9GQVf8MUYlbWp1vSksPBDa+kXmnNuSB6UJIsbLiVstTJwUOCFNBQH3AxSdlTJ5mvVk0OoGoDbbRbHy8qHDaIRgkKHOParxySp+DDi284OwIBHCR5VEQLOu0vF2VJc6XdalDHh+1MmNe6Tjtxk/nLaQ2r+xKiQPrigB2IvbrntfEMmWEth1mTPQ6pYO9CkcHPlUo5+Gtu6ilJuywFHISEDCfYGjrjrexXGcpEK8OrcV2DcVSs/fFanLuhOP92+rP8A6+MV2yIPEGbvxA1zpKDIUwbZInz0D5FpU0gHyJJ7j6A0gtb+ob7afzRMpiy2p5SktNxEDcsJODyfcGq6dcoT8h2RcmkAJOxKnEdz6DPvW266d/NLVEekP/CITuU220gEbT2/+967kANyxQWYKx6krY3XI7S4dtU0+6nJ3ufMcmmEa02e0pZlT5bibgpHUUnJBQo5yBSu3WNy0XYfBviWpxJT/UUltKR7mks28Xu/ztn5WhTbCi2CgKO7Bxys8Y49Kcx8hgPq8fmI5eMvI8JWWO3XORPj3J5kuwwSpCHznqJwcEftRTxuOo5TcAW5bMTrAPPpb8KUg84J7/aiU2u7rsUZpmU7ELbQSGh4kgfXNUdhDrNpix5DqVvNI2KUk8HH1oj6lQ7Fa2BI/wC3KVwLQN2Agf0gd1kW/T6BChRSyhP9qEjn3J8zSRzU6khYQycLx8y/T2p3rOGiQpMhdyjQsJBKndv8k1z27Mwre2X59/cW0exZaJB+hSnH71jml3JJ7muLEQADqH3W8SpLWFbG0q7H1FA6k0bYlafcXbGCxKaUlwrSSoqTnxDn65+1KoUqzypKRBYmznu6Eq7n7E/4oi9Xu/RmVM/lCoTa/CHlK3H/AKNO0Y1ifHUVuvRut9z2m7Q/p5mbNajqXvj7B1Ugkkn08qY2+7w5zRU8TGeR4VtuHGD7HzFaLZH1DqWC4yiQG2WwEvOL8PfsOOT2pJqGx3mzyG0LfYUhxOUqCiScd6cfGU+ItXknWjLLSFtuE2/Sp2pJPVZbSUw+AEYKiSQBwT2571RaruFqiRG4YBT0E7f6bgA/mhdFylm1hRJDLIyrenB5NTF403b71PkfANSviXHFLOCNqSTycngd/Os5jsampUgVi3wIsmJaeHWYWVt4G1Sjnj1z96rYt+hWuww2EtErAJc52nJ559ac6Z0lEtVrSqa21Lk8ITlOUJAA7A9/rWnUUGJKR/vWk9tqSBgj6U6c+ivVZB0PmZjYVtpNgPn4kyZ14urxkwmZbUJQASUKOCPM4p1P1VCgthpcdW5CQDgjCjjknPNbpl0lW62xWokDqNMMhGFfMABwcDvx96SnSd2uUj4+5dFCniHOlnxbcfoDTlTU2DkNaiVgtQ8W3Flt0zKkXqPd5sN0oTJ+IShzKk4zkDafKnd71Kma29b2IGXpGWkhStwyeOBXy+atmxHXGkhBWgbSoNkqyP2r7b9L3CM+xMlvNl7cHQgA5BPI8VWhEX7hqA1jsd7Ji/SemLnpaW5cFMILiY629ud2AcE5H2r6/OuGrJjVqZ6Te9RXkJwnwjOffjyr7e7/AHV6Y7BQ+crX0zgAYyccn0qhhaRNmT1nJwLqEEFRTwPcHNdxVfu8/EgszHYgb9tl6XtchxqcEkkbtpwTj2P1qVLUm9urekrLhRgAq5NGMJN2uLDL0hbkdbwS6Encduef2zVYprTkBamWlNoA7hIVn7nzoyfbH1QR9XazF3Ss5EKQrZ0l7AUAKwVEHsfasrRcFwYymrpEYt4SvCXEODpLycAknsok9j39aPvl/uTrZTGhvdJxIKHWm1K3AjIwcYHBqfd0nFvDDc+a5J6zSchEl5SkoyPEEhRAHbPGOwrz41uegZjrRlw++0mGz4VFA5WQPlNBDpOOBZw4MeBwHPFI9CTI0uJIjWiS49Hhu7CXzwpOOOn6pyPPA9qpbfZmkSHHwpaEfMtpJykn1HpSli8mJU+JcjcQAYnuQS2D0z96UOG4T4rgh3N1p1vwpSpXgUMdj5j6/tVVOTFLhQphsj3FBRWIaDJPwrSQFJ2YGPXNBRaan3CurFqakPpuyzJl6eYmtuoU0QV5HC1HthRGFDgkkelVl7s8pLRDd3fYATgISMpHFHSZKY6Q4wkIWOygTxSuS7dLgMs/D7c7SVqI5+gFaB9QstOliteDSnbydh6XmNOofbmsPHcVHekjn6c1Y2+yx+g7Mujwe3LAQ0pRDY9c57ilbCnbf1ETHUf0huWocJAxnj7V7RmorLquJJaUS3LUclheAvYOAR6j+CT61c2Ta6cTKlxqUs5QxxUCFKQ7DYjowrBW2kdvTitV0slpurwkNurjrOd4QPCr3wex71oulrgWrEmXdBHZCspMl0AZ9u2fpV7DslrisJShsOZAJWpXKveq67bU73LL0qfwJIfh/c7g5ZY3xAVgIUnY55Y7c/QVo1Xqd1pPzpbKeckgYqRSnUGsJSFQ8W+1trPRbSsjcO2V4PiOPsM/et8v8OJwYPxM9KwOfCgjH3J/xSORmVVdFo/jVBiSw7lLou9pubLhWEKdSrBWlIBI4xn1/wCqriSYcgJJCtoKcd6jtJacYscZYYJ3OnKyVk5qntin35rzEdIUhoDefQkZx/FVU5aXsa0HX5g3Ums8zIx+6uoUtK5Cd4JHiWMihFXh/JHxbeP+QqxvGno7u5yTDZPmVgD96n3NP2rOENxDntgg1Z+n/mB74iWdeHOkN0tKUjudwplpyWtUNKudqlEjI5PvWz/TcJn+omKwnac7tvajWUxWAAZDCefN1I/zVldXA7gWWBhqGRobEt2TIeUokOJGwHHZKSKXSYFoi3VE9EKO1LBx1wjChnjPvWdwtzjqHQy+tp1bmcbcgjaB9u1LRYnrfERMmO/EKWo7SOEpx7VYeQMsqVHHH5j5mzW5+QmRMYEpWSUvPEu7So8gZyUjgegHFVUhtqahl1l5op2AAp8QP6GuTvaim25fUZWFEH5VDg1aW6Om4RGbgY+16S2lbmDhWcdlHzxVgblKLaWr7MMtTarZb1iKy2ptOAEbgFfpSO8T7lLVhwJhx85K3DtzivmjbhdZ2n13S8qQy+p5SER0N7QhIAweSSc5qf1HclqWvcoEnnk+VYX7USdu3+ZqVWqx5AQuXr2zQVdCO45Nkg4UlhOEg+fiPH6ZpnoHVit9yblNJy8/10hPzJBSBtPrgJHNcygptMq6dN51LD7mNqlcJUe2M9s1f2rT6UKC9jasjuRWnj4tdHaeYhfe9hIaVc/UTLoUhKSFEHaFdz9BSPSVht0KY0I8GOy44oJLgQMjNMolpixipSGkhavmVjk01t7DaJDZA2+IcimQDFyRHL9viJSUJaBGOSTk1FXX8PbFfnFrdt7TKicl5obFE/bv96oZdydjSFl1t1KCT4keJP6Vti3lh9vLS21hPkk4I+1dO1J6PaJNohNRZEsy+l4UOufOUeQUexI7Z8x78nDV8V2TYmDb9yXUAlWDjNa9S31CWlrSnGAeVnAFKYmpkmMW5i0tBCR8xzke1SO/MJTwOxOZyHLg5M6bzUkrzyCg4rqVqkPIhtIbWpIQ2lJ9CQPKsJS420u9AuZ5zwP5rR8e3uPSlxWUcYSpClH35yP4qNAeIbF37Ij++xXLlZFRISUofSveCVYycYxnyrkz9rvceWpE6A+yFDb1HVAj7EHn7V1mPcWVPOpbWFALCePXHNNlLZMZS5BQGkpyor7Ae9eWo9VtrbVg5f3mrZUVXS9Cc60vYW34Soz0dt8KOVqWnINdKt9ghWCIiPEb8W0ZUpRV/Pag7HJiTU4hxukypeEqCMBXvRt6dkRJCcKJSR2UK9OjbQNrW5nVLu0iDTyhpG9zjnjHesILryf6i2yE/wBqSrn618TMZkKSJDWNvbHIzRLj0fplQcTj61AJjjVow0RMjNSFeM4z5Gtb8KFJSd7ISryUjg1NXWegKO1wHHkDWi1aqkOb0y7c+ltBIDzZCwR7jvRqd+YlfSK9ET1301BQ8lxxbrxJJCHFkgfahY9qbkzWQWgrDgO3HpzTx+VFucbqRXwtaD2QCT9Md69bo9wiPIkhhxpSTwVJrjKAYn1dOiMS3koHSQTkN9wPpXPZt0Y6xAWeParDWVokSnFPRXytJGSFDO32qHctUouHqA59k4qOMcOToaE6xFhRrRHW++4lppA3LcWrA+pNTkPVzuptTR7bDt5ftIX4ty9pXz85H/iPIVOfiFdpk28LgvOkRWMFLSeEk+p9TXRvwXtURFtM3p5fdJ3KOPI9vpWR6dgIAL7OyfH8f7h5mUxY1r1qXTEdDCEhtKUpA8q9coSJ7XjUUqHY4o9/ABwBwPShGlkpwe3NbXnqZ4JB2JNSrPNZG5pQcT+tT19U4hjDramyP7u4roLhKTwSKFKW57SkymW1jOOU0JT8RlMhh5nGDJcce6UVCnFnjJHhHuTVJZ2yw2UpWVhRyTjGT509vFriNuANtBAznCeBWhhhtLYwOxwKjWpFtvudyg0dCjIVJkdJAkEABW3nFOJzwSCKVWxRYhqLYAKlYJpRdJj7bbu1Z7HvUiLmJdV3UQZyEtMdUKSS4lPf2rnGpb/eBcNiGmoTQSFNoSjJIPmo+Z4q4sI/MJbi5JKiVYppqOyQJYil1gZQlQBHcjipVpDCf//Z">
            <a:hlinkClick r:id="rId11"/>
          </p:cNvPr>
          <p:cNvSpPr>
            <a:spLocks noChangeAspect="1" noChangeArrowheads="1"/>
          </p:cNvSpPr>
          <p:nvPr/>
        </p:nvSpPr>
        <p:spPr bwMode="auto">
          <a:xfrm>
            <a:off x="77788" y="-563563"/>
            <a:ext cx="885825" cy="118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fr-FR" smtClean="0">
              <a:solidFill>
                <a:prstClr val="black"/>
              </a:solidFill>
              <a:latin typeface="Arial" charset="0"/>
              <a:cs typeface="Arial" charset="0"/>
            </a:endParaRPr>
          </a:p>
        </p:txBody>
      </p:sp>
      <p:sp>
        <p:nvSpPr>
          <p:cNvPr id="25" name="Espace réservé du numéro de diapositive 24"/>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40</a:t>
            </a:fld>
            <a:endParaRPr lang="fr-FR">
              <a:solidFill>
                <a:prstClr val="black">
                  <a:tint val="75000"/>
                </a:prstClr>
              </a:solidFill>
            </a:endParaRPr>
          </a:p>
        </p:txBody>
      </p:sp>
      <p:pic>
        <p:nvPicPr>
          <p:cNvPr id="27"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l="60577" t="7183" b="6870"/>
          <a:stretch>
            <a:fillRect/>
          </a:stretch>
        </p:blipFill>
        <p:spPr bwMode="auto">
          <a:xfrm>
            <a:off x="6156176" y="3140968"/>
            <a:ext cx="29523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023531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http://www.santelog.com/uploaded3/images/Actus%205/MOPRAL.jpg"/>
          <p:cNvPicPr>
            <a:picLocks noChangeAspect="1" noChangeArrowheads="1"/>
          </p:cNvPicPr>
          <p:nvPr/>
        </p:nvPicPr>
        <p:blipFill>
          <a:blip r:embed="rId2" cstate="print">
            <a:clrChange>
              <a:clrFrom>
                <a:srgbClr val="F9FFF9"/>
              </a:clrFrom>
              <a:clrTo>
                <a:srgbClr val="F9FFF9">
                  <a:alpha val="0"/>
                </a:srgbClr>
              </a:clrTo>
            </a:clrChange>
            <a:extLst>
              <a:ext uri="{28A0092B-C50C-407E-A947-70E740481C1C}">
                <a14:useLocalDpi xmlns:a14="http://schemas.microsoft.com/office/drawing/2010/main" val="0"/>
              </a:ext>
            </a:extLst>
          </a:blip>
          <a:srcRect/>
          <a:stretch>
            <a:fillRect/>
          </a:stretch>
        </p:blipFill>
        <p:spPr bwMode="auto">
          <a:xfrm>
            <a:off x="5867400" y="1916113"/>
            <a:ext cx="16208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Diagramme 4"/>
          <p:cNvGraphicFramePr/>
          <p:nvPr/>
        </p:nvGraphicFramePr>
        <p:xfrm>
          <a:off x="0" y="1763345"/>
          <a:ext cx="9144000"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descr="http://www.lavoixeco.com/stories/thumb440x00/mediastore/VDN/Region/A2009/M05/_090515-bayer-bri.jpg"/>
          <p:cNvPicPr>
            <a:picLocks noChangeAspect="1" noChangeArrowheads="1"/>
          </p:cNvPicPr>
          <p:nvPr/>
        </p:nvPicPr>
        <p:blipFill>
          <a:blip r:embed="rId8" cstate="print"/>
          <a:srcRect/>
          <a:stretch>
            <a:fillRect/>
          </a:stretch>
        </p:blipFill>
        <p:spPr bwMode="auto">
          <a:xfrm>
            <a:off x="74314" y="4725144"/>
            <a:ext cx="3273550" cy="2060848"/>
          </a:xfrm>
          <a:prstGeom prst="rect">
            <a:avLst/>
          </a:prstGeom>
          <a:noFill/>
          <a:effectLst>
            <a:softEdge rad="63500"/>
          </a:effectLst>
        </p:spPr>
      </p:pic>
      <p:sp>
        <p:nvSpPr>
          <p:cNvPr id="7" name="Rectangle 6"/>
          <p:cNvSpPr/>
          <p:nvPr/>
        </p:nvSpPr>
        <p:spPr bwMode="auto">
          <a:xfrm>
            <a:off x="3851275" y="3789363"/>
            <a:ext cx="1441450" cy="952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94640" rIns="0" bIns="294640" spcCol="1270" anchor="ctr"/>
          <a:lstStyle/>
          <a:p>
            <a:pPr algn="ctr" defTabSz="1289050">
              <a:lnSpc>
                <a:spcPct val="90000"/>
              </a:lnSpc>
              <a:spcBef>
                <a:spcPct val="0"/>
              </a:spcBef>
              <a:spcAft>
                <a:spcPct val="35000"/>
              </a:spcAft>
              <a:defRPr/>
            </a:pPr>
            <a:r>
              <a:rPr lang="fr-FR" sz="2900" dirty="0">
                <a:solidFill>
                  <a:prstClr val="white"/>
                </a:solidFill>
              </a:rPr>
              <a:t>2009</a:t>
            </a:r>
          </a:p>
        </p:txBody>
      </p:sp>
      <p:sp>
        <p:nvSpPr>
          <p:cNvPr id="9" name="ZoneTexte 11"/>
          <p:cNvSpPr txBox="1">
            <a:spLocks noChangeArrowheads="1"/>
          </p:cNvSpPr>
          <p:nvPr/>
        </p:nvSpPr>
        <p:spPr bwMode="auto">
          <a:xfrm>
            <a:off x="34925" y="44450"/>
            <a:ext cx="7993063" cy="1077913"/>
          </a:xfrm>
          <a:prstGeom prst="rect">
            <a:avLst/>
          </a:prstGeom>
          <a:noFill/>
          <a:ln w="9525">
            <a:noFill/>
            <a:miter lim="800000"/>
            <a:headEnd/>
            <a:tailEnd/>
          </a:ln>
        </p:spPr>
        <p:txBody>
          <a:bodyPr>
            <a:spAutoFit/>
          </a:bodyPr>
          <a:lstStyle/>
          <a:p>
            <a:pPr algn="ctr" fontAlgn="base">
              <a:spcBef>
                <a:spcPct val="0"/>
              </a:spcBef>
              <a:spcAft>
                <a:spcPct val="0"/>
              </a:spcAft>
              <a:defRPr/>
            </a:pPr>
            <a:r>
              <a:rPr lang="fr-FR" sz="3200" dirty="0" err="1">
                <a:solidFill>
                  <a:prstClr val="white"/>
                </a:solidFill>
                <a:cs typeface="Arial" charset="0"/>
              </a:rPr>
              <a:t>Since</a:t>
            </a:r>
            <a:r>
              <a:rPr lang="fr-FR" sz="3200" dirty="0">
                <a:solidFill>
                  <a:prstClr val="white"/>
                </a:solidFill>
                <a:cs typeface="Arial" charset="0"/>
              </a:rPr>
              <a:t> 2007: </a:t>
            </a:r>
            <a:r>
              <a:rPr lang="en-US" sz="3200" dirty="0">
                <a:solidFill>
                  <a:prstClr val="white"/>
                </a:solidFill>
                <a:cs typeface="Arial" charset="0"/>
              </a:rPr>
              <a:t>Life cycle management, </a:t>
            </a:r>
          </a:p>
          <a:p>
            <a:pPr algn="ctr" fontAlgn="base">
              <a:spcBef>
                <a:spcPct val="0"/>
              </a:spcBef>
              <a:spcAft>
                <a:spcPct val="0"/>
              </a:spcAft>
              <a:defRPr/>
            </a:pPr>
            <a:r>
              <a:rPr lang="en-US" sz="3200" dirty="0" err="1">
                <a:solidFill>
                  <a:prstClr val="white"/>
                </a:solidFill>
                <a:cs typeface="Arial" charset="0"/>
              </a:rPr>
              <a:t>Inlicensing</a:t>
            </a:r>
            <a:r>
              <a:rPr lang="en-US" sz="3200" dirty="0">
                <a:solidFill>
                  <a:prstClr val="white"/>
                </a:solidFill>
                <a:cs typeface="Arial" charset="0"/>
              </a:rPr>
              <a:t> and Cooperation </a:t>
            </a:r>
            <a:r>
              <a:rPr lang="fr-FR" sz="3200" dirty="0" err="1">
                <a:solidFill>
                  <a:prstClr val="white"/>
                </a:solidFill>
                <a:cs typeface="Arial" charset="0"/>
              </a:rPr>
              <a:t>agreements</a:t>
            </a:r>
            <a:endParaRPr lang="fr-FR" sz="3200" dirty="0">
              <a:solidFill>
                <a:prstClr val="white"/>
              </a:solidFill>
              <a:cs typeface="Arial" charset="0"/>
            </a:endParaRPr>
          </a:p>
        </p:txBody>
      </p:sp>
      <p:sp>
        <p:nvSpPr>
          <p:cNvPr id="10" name="ZoneTexte 9"/>
          <p:cNvSpPr txBox="1"/>
          <p:nvPr/>
        </p:nvSpPr>
        <p:spPr>
          <a:xfrm>
            <a:off x="346075" y="1268413"/>
            <a:ext cx="7394575" cy="646112"/>
          </a:xfrm>
          <a:prstGeom prst="rect">
            <a:avLst/>
          </a:prstGeom>
          <a:noFill/>
        </p:spPr>
        <p:txBody>
          <a:bodyPr wrap="none">
            <a:spAutoFit/>
          </a:bodyPr>
          <a:lstStyle/>
          <a:p>
            <a:pPr fontAlgn="base">
              <a:spcBef>
                <a:spcPct val="0"/>
              </a:spcBef>
              <a:spcAft>
                <a:spcPct val="0"/>
              </a:spcAft>
              <a:defRPr/>
            </a:pPr>
            <a:r>
              <a:rPr lang="fr-FR" dirty="0">
                <a:solidFill>
                  <a:prstClr val="black"/>
                </a:solidFill>
                <a:cs typeface="Arial" charset="0"/>
              </a:rPr>
              <a:t>Continue to </a:t>
            </a:r>
            <a:r>
              <a:rPr lang="fr-FR" dirty="0" err="1">
                <a:solidFill>
                  <a:prstClr val="black"/>
                </a:solidFill>
                <a:cs typeface="Arial" charset="0"/>
              </a:rPr>
              <a:t>strengthening</a:t>
            </a:r>
            <a:r>
              <a:rPr lang="fr-FR" dirty="0">
                <a:solidFill>
                  <a:prstClr val="black"/>
                </a:solidFill>
                <a:cs typeface="Arial" charset="0"/>
              </a:rPr>
              <a:t> Consumer </a:t>
            </a:r>
            <a:r>
              <a:rPr lang="fr-FR" dirty="0" err="1">
                <a:solidFill>
                  <a:prstClr val="black"/>
                </a:solidFill>
                <a:cs typeface="Arial" charset="0"/>
              </a:rPr>
              <a:t>Health</a:t>
            </a:r>
            <a:r>
              <a:rPr lang="fr-FR" dirty="0">
                <a:solidFill>
                  <a:prstClr val="black"/>
                </a:solidFill>
                <a:cs typeface="Arial" charset="0"/>
              </a:rPr>
              <a:t>:</a:t>
            </a:r>
          </a:p>
          <a:p>
            <a:pPr lvl="1" fontAlgn="base">
              <a:spcBef>
                <a:spcPct val="0"/>
              </a:spcBef>
              <a:spcAft>
                <a:spcPct val="0"/>
              </a:spcAft>
              <a:buFont typeface="Wingdings" pitchFamily="2" charset="2"/>
              <a:buChar char="§"/>
              <a:defRPr/>
            </a:pPr>
            <a:r>
              <a:rPr lang="fr-FR" dirty="0">
                <a:solidFill>
                  <a:prstClr val="black"/>
                </a:solidFill>
                <a:cs typeface="Arial" charset="0"/>
              </a:rPr>
              <a:t> </a:t>
            </a:r>
            <a:r>
              <a:rPr lang="fr-FR" dirty="0" err="1">
                <a:solidFill>
                  <a:prstClr val="black"/>
                </a:solidFill>
                <a:cs typeface="Arial" charset="0"/>
              </a:rPr>
              <a:t>Licencing</a:t>
            </a:r>
            <a:r>
              <a:rPr lang="fr-FR" dirty="0">
                <a:solidFill>
                  <a:prstClr val="black"/>
                </a:solidFill>
                <a:cs typeface="Arial" charset="0"/>
              </a:rPr>
              <a:t> </a:t>
            </a:r>
            <a:r>
              <a:rPr lang="fr-FR" dirty="0" err="1">
                <a:solidFill>
                  <a:prstClr val="black"/>
                </a:solidFill>
                <a:cs typeface="Arial" charset="0"/>
              </a:rPr>
              <a:t>agrement</a:t>
            </a:r>
            <a:r>
              <a:rPr lang="fr-FR" dirty="0">
                <a:solidFill>
                  <a:prstClr val="black"/>
                </a:solidFill>
                <a:cs typeface="Arial" charset="0"/>
              </a:rPr>
              <a:t> </a:t>
            </a:r>
            <a:r>
              <a:rPr lang="fr-FR" dirty="0" err="1">
                <a:solidFill>
                  <a:prstClr val="black"/>
                </a:solidFill>
                <a:cs typeface="Arial" charset="0"/>
              </a:rPr>
              <a:t>with</a:t>
            </a:r>
            <a:r>
              <a:rPr lang="fr-FR" dirty="0">
                <a:solidFill>
                  <a:prstClr val="black"/>
                </a:solidFill>
                <a:cs typeface="Arial" charset="0"/>
              </a:rPr>
              <a:t> Astra Zeneca: marketing of </a:t>
            </a:r>
            <a:r>
              <a:rPr lang="fr-FR" dirty="0" err="1">
                <a:solidFill>
                  <a:prstClr val="black"/>
                </a:solidFill>
                <a:cs typeface="Arial" charset="0"/>
              </a:rPr>
              <a:t>OTC’s</a:t>
            </a:r>
            <a:r>
              <a:rPr lang="fr-FR" dirty="0">
                <a:solidFill>
                  <a:prstClr val="black"/>
                </a:solidFill>
                <a:cs typeface="Arial" charset="0"/>
              </a:rPr>
              <a:t> </a:t>
            </a:r>
            <a:r>
              <a:rPr lang="fr-FR" dirty="0" err="1">
                <a:solidFill>
                  <a:prstClr val="black"/>
                </a:solidFill>
                <a:cs typeface="Arial" charset="0"/>
              </a:rPr>
              <a:t>omeprazole</a:t>
            </a:r>
            <a:endParaRPr lang="fr-FR" dirty="0">
              <a:solidFill>
                <a:prstClr val="black"/>
              </a:solidFill>
              <a:cs typeface="Arial" charset="0"/>
            </a:endParaRPr>
          </a:p>
        </p:txBody>
      </p:sp>
      <p:sp>
        <p:nvSpPr>
          <p:cNvPr id="11" name="ZoneTexte 10"/>
          <p:cNvSpPr txBox="1"/>
          <p:nvPr/>
        </p:nvSpPr>
        <p:spPr>
          <a:xfrm>
            <a:off x="3513138" y="5661025"/>
            <a:ext cx="1490662" cy="369888"/>
          </a:xfrm>
          <a:prstGeom prst="rect">
            <a:avLst/>
          </a:prstGeom>
          <a:noFill/>
        </p:spPr>
        <p:txBody>
          <a:bodyPr wrap="none">
            <a:spAutoFit/>
          </a:bodyPr>
          <a:lstStyle/>
          <a:p>
            <a:pPr algn="ctr" fontAlgn="base">
              <a:spcBef>
                <a:spcPct val="0"/>
              </a:spcBef>
              <a:spcAft>
                <a:spcPct val="0"/>
              </a:spcAft>
              <a:defRPr/>
            </a:pPr>
            <a:r>
              <a:rPr lang="fr-FR" dirty="0">
                <a:solidFill>
                  <a:prstClr val="black"/>
                </a:solidFill>
                <a:cs typeface="Arial" charset="0"/>
              </a:rPr>
              <a:t>April, 29 2009</a:t>
            </a:r>
          </a:p>
        </p:txBody>
      </p:sp>
      <p:sp>
        <p:nvSpPr>
          <p:cNvPr id="12" name="ZoneTexte 11"/>
          <p:cNvSpPr txBox="1"/>
          <p:nvPr/>
        </p:nvSpPr>
        <p:spPr>
          <a:xfrm>
            <a:off x="323850" y="1989138"/>
            <a:ext cx="4870450" cy="368300"/>
          </a:xfrm>
          <a:prstGeom prst="rect">
            <a:avLst/>
          </a:prstGeom>
          <a:noFill/>
        </p:spPr>
        <p:txBody>
          <a:bodyPr wrap="none">
            <a:spAutoFit/>
          </a:bodyPr>
          <a:lstStyle/>
          <a:p>
            <a:pPr fontAlgn="base">
              <a:spcBef>
                <a:spcPct val="0"/>
              </a:spcBef>
              <a:spcAft>
                <a:spcPct val="0"/>
              </a:spcAft>
              <a:defRPr/>
            </a:pPr>
            <a:r>
              <a:rPr lang="fr-FR" dirty="0">
                <a:solidFill>
                  <a:prstClr val="black"/>
                </a:solidFill>
                <a:cs typeface="Arial" charset="0"/>
              </a:rPr>
              <a:t>Continue business expansion in </a:t>
            </a:r>
            <a:r>
              <a:rPr lang="fr-FR" dirty="0" err="1">
                <a:solidFill>
                  <a:prstClr val="black"/>
                </a:solidFill>
                <a:cs typeface="Arial" charset="0"/>
              </a:rPr>
              <a:t>emerging</a:t>
            </a:r>
            <a:r>
              <a:rPr lang="fr-FR" dirty="0">
                <a:solidFill>
                  <a:prstClr val="black"/>
                </a:solidFill>
                <a:cs typeface="Arial" charset="0"/>
              </a:rPr>
              <a:t> </a:t>
            </a:r>
            <a:r>
              <a:rPr lang="fr-FR" dirty="0" err="1">
                <a:solidFill>
                  <a:prstClr val="black"/>
                </a:solidFill>
                <a:cs typeface="Arial" charset="0"/>
              </a:rPr>
              <a:t>markets</a:t>
            </a:r>
            <a:endParaRPr lang="fr-FR" dirty="0">
              <a:solidFill>
                <a:prstClr val="black"/>
              </a:solidFill>
              <a:cs typeface="Arial" charset="0"/>
            </a:endParaRPr>
          </a:p>
        </p:txBody>
      </p:sp>
      <p:sp>
        <p:nvSpPr>
          <p:cNvPr id="13" name="Espace réservé du numéro de diapositive 12"/>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41</a:t>
            </a:fld>
            <a:endParaRPr lang="fr-FR">
              <a:solidFill>
                <a:prstClr val="black">
                  <a:tint val="75000"/>
                </a:prstClr>
              </a:solidFill>
            </a:endParaRPr>
          </a:p>
        </p:txBody>
      </p:sp>
    </p:spTree>
    <p:extLst>
      <p:ext uri="{BB962C8B-B14F-4D97-AF65-F5344CB8AC3E}">
        <p14:creationId xmlns:p14="http://schemas.microsoft.com/office/powerpoint/2010/main" val="2901218365"/>
      </p:ext>
    </p:extLst>
  </p:cSld>
  <p:clrMapOvr>
    <a:masterClrMapping/>
  </p:clrMapOvr>
  <p:transition>
    <p:pull dir="l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68274" y="1060450"/>
            <a:ext cx="6975493"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Research</a:t>
            </a:r>
            <a:r>
              <a:rPr lang="fr-FR"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rPr>
              <a:t> and </a:t>
            </a:r>
            <a:r>
              <a:rPr lang="fr-FR" sz="6000" baseline="30000" dirty="0" err="1" smtClean="0">
                <a:solidFill>
                  <a:srgbClr val="CCECFF"/>
                </a:solidFill>
                <a:effectLst>
                  <a:outerShdw blurRad="38100" dist="38100" dir="2700000" algn="tl">
                    <a:srgbClr val="000000">
                      <a:alpha val="43137"/>
                    </a:srgbClr>
                  </a:outerShdw>
                </a:effectLst>
                <a:latin typeface="Book Antiqua" pitchFamily="18" charset="0"/>
                <a:cs typeface="Arial" charset="0"/>
              </a:rPr>
              <a:t>Development</a:t>
            </a:r>
            <a:endParaRPr lang="en-US" sz="6000" baseline="30000" dirty="0" smtClean="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412866517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0FE49CCD-9134-4D91-87E5-7212A181E575}" type="slidenum">
              <a:rPr lang="en-US" sz="1600" b="1" baseline="30000" smtClean="0">
                <a:solidFill>
                  <a:prstClr val="black"/>
                </a:solidFill>
                <a:latin typeface="Arial" charset="0"/>
              </a:rPr>
              <a:pPr fontAlgn="base">
                <a:spcBef>
                  <a:spcPct val="0"/>
                </a:spcBef>
                <a:spcAft>
                  <a:spcPct val="0"/>
                </a:spcAft>
                <a:defRPr/>
              </a:pPr>
              <a:t>43</a:t>
            </a:fld>
            <a:endParaRPr lang="en-US" sz="1600" b="1" baseline="30000" smtClean="0">
              <a:solidFill>
                <a:prstClr val="black"/>
              </a:solidFill>
              <a:latin typeface="Arial" charset="0"/>
            </a:endParaRPr>
          </a:p>
        </p:txBody>
      </p:sp>
      <p:sp>
        <p:nvSpPr>
          <p:cNvPr id="14339" name="Titre 1"/>
          <p:cNvSpPr>
            <a:spLocks noGrp="1"/>
          </p:cNvSpPr>
          <p:nvPr>
            <p:ph type="title"/>
          </p:nvPr>
        </p:nvSpPr>
        <p:spPr>
          <a:xfrm>
            <a:off x="0" y="44450"/>
            <a:ext cx="9144000" cy="1143000"/>
          </a:xfrm>
        </p:spPr>
        <p:txBody>
          <a:bodyPr/>
          <a:lstStyle/>
          <a:p>
            <a:pPr eaLnBrk="1" hangingPunct="1"/>
            <a:r>
              <a:rPr lang="fr-FR" dirty="0" smtClean="0">
                <a:solidFill>
                  <a:schemeClr val="bg1"/>
                </a:solidFill>
              </a:rPr>
              <a:t>Bayer </a:t>
            </a:r>
            <a:r>
              <a:rPr lang="fr-FR" dirty="0" err="1" smtClean="0">
                <a:solidFill>
                  <a:schemeClr val="bg1"/>
                </a:solidFill>
              </a:rPr>
              <a:t>HealthCare</a:t>
            </a:r>
            <a:r>
              <a:rPr lang="fr-FR" dirty="0" smtClean="0">
                <a:solidFill>
                  <a:schemeClr val="bg1"/>
                </a:solidFill>
              </a:rPr>
              <a:t> 2009</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sp>
        <p:nvSpPr>
          <p:cNvPr id="14341" name="ZoneTexte 15"/>
          <p:cNvSpPr txBox="1">
            <a:spLocks noChangeArrowheads="1"/>
          </p:cNvSpPr>
          <p:nvPr/>
        </p:nvSpPr>
        <p:spPr bwMode="auto">
          <a:xfrm>
            <a:off x="395288" y="1446213"/>
            <a:ext cx="8497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15 988</a:t>
            </a:r>
            <a:r>
              <a:rPr lang="fr-FR" dirty="0" smtClean="0">
                <a:solidFill>
                  <a:prstClr val="black"/>
                </a:solidFill>
                <a:latin typeface="Calibri" pitchFamily="34" charset="0"/>
              </a:rPr>
              <a:t> </a:t>
            </a:r>
            <a:r>
              <a:rPr lang="fr-FR" sz="2800" dirty="0" smtClean="0">
                <a:solidFill>
                  <a:prstClr val="black"/>
                </a:solidFill>
                <a:latin typeface="Calibri" pitchFamily="34" charset="0"/>
              </a:rPr>
              <a:t>million in sales in 2009</a:t>
            </a:r>
          </a:p>
        </p:txBody>
      </p:sp>
      <p:sp>
        <p:nvSpPr>
          <p:cNvPr id="14342" name="ZoneTexte 17"/>
          <p:cNvSpPr txBox="1">
            <a:spLocks noChangeArrowheads="1"/>
          </p:cNvSpPr>
          <p:nvPr/>
        </p:nvSpPr>
        <p:spPr bwMode="auto">
          <a:xfrm>
            <a:off x="1116013" y="2252960"/>
            <a:ext cx="84963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1 847</a:t>
            </a:r>
            <a:r>
              <a:rPr lang="fr-FR" sz="2800" dirty="0" smtClean="0">
                <a:solidFill>
                  <a:prstClr val="black"/>
                </a:solidFill>
                <a:latin typeface="Calibri" pitchFamily="34" charset="0"/>
              </a:rPr>
              <a:t> million in R&amp;D </a:t>
            </a:r>
          </a:p>
          <a:p>
            <a:pPr eaLnBrk="1" fontAlgn="base" hangingPunct="1">
              <a:spcBef>
                <a:spcPct val="0"/>
              </a:spcBef>
              <a:spcAft>
                <a:spcPct val="0"/>
              </a:spcAft>
            </a:pPr>
            <a:r>
              <a:rPr lang="fr-FR" sz="2800" dirty="0" smtClean="0">
                <a:solidFill>
                  <a:srgbClr val="00B0F0"/>
                </a:solidFill>
                <a:latin typeface="Calibri" pitchFamily="34" charset="0"/>
              </a:rPr>
              <a:t>	</a:t>
            </a:r>
            <a:r>
              <a:rPr lang="fr-FR" sz="4800" dirty="0" smtClean="0">
                <a:solidFill>
                  <a:srgbClr val="00B0F0"/>
                </a:solidFill>
                <a:latin typeface="Calibri" pitchFamily="34" charset="0"/>
              </a:rPr>
              <a:t>67%</a:t>
            </a:r>
            <a:r>
              <a:rPr lang="fr-FR" sz="2800" dirty="0" smtClean="0">
                <a:solidFill>
                  <a:prstClr val="black"/>
                </a:solidFill>
                <a:latin typeface="Calibri" pitchFamily="34" charset="0"/>
              </a:rPr>
              <a:t> </a:t>
            </a:r>
            <a:r>
              <a:rPr lang="fr-FR" sz="2700" dirty="0" smtClean="0">
                <a:solidFill>
                  <a:prstClr val="black"/>
                </a:solidFill>
                <a:latin typeface="Calibri" pitchFamily="34" charset="0"/>
              </a:rPr>
              <a:t>of all R&amp;D </a:t>
            </a:r>
            <a:r>
              <a:rPr lang="fr-FR" sz="2700" dirty="0" err="1" smtClean="0">
                <a:solidFill>
                  <a:prstClr val="black"/>
                </a:solidFill>
                <a:latin typeface="Calibri" pitchFamily="34" charset="0"/>
              </a:rPr>
              <a:t>expenditures</a:t>
            </a:r>
            <a:r>
              <a:rPr lang="fr-FR" sz="2700" dirty="0" smtClean="0">
                <a:solidFill>
                  <a:prstClr val="black"/>
                </a:solidFill>
                <a:latin typeface="Calibri" pitchFamily="34" charset="0"/>
              </a:rPr>
              <a:t> by Bayer Group</a:t>
            </a:r>
          </a:p>
          <a:p>
            <a:pPr eaLnBrk="1" fontAlgn="base" hangingPunct="1">
              <a:spcBef>
                <a:spcPct val="0"/>
              </a:spcBef>
              <a:spcAft>
                <a:spcPct val="0"/>
              </a:spcAft>
            </a:pPr>
            <a:r>
              <a:rPr lang="fr-FR" sz="2000" dirty="0" smtClean="0">
                <a:solidFill>
                  <a:prstClr val="black"/>
                </a:solidFill>
                <a:latin typeface="Calibri" pitchFamily="34" charset="0"/>
              </a:rPr>
              <a:t>		</a:t>
            </a:r>
            <a:r>
              <a:rPr lang="fr-FR" sz="4800" dirty="0" smtClean="0">
                <a:solidFill>
                  <a:srgbClr val="00B0F0"/>
                </a:solidFill>
                <a:latin typeface="Calibri" pitchFamily="34" charset="0"/>
              </a:rPr>
              <a:t>17,6% </a:t>
            </a:r>
            <a:r>
              <a:rPr lang="fr-FR" sz="2800" dirty="0" smtClean="0">
                <a:solidFill>
                  <a:prstClr val="black"/>
                </a:solidFill>
                <a:latin typeface="Calibri" pitchFamily="34" charset="0"/>
              </a:rPr>
              <a:t>of turnover</a:t>
            </a:r>
          </a:p>
          <a:p>
            <a:pPr eaLnBrk="1" fontAlgn="base" hangingPunct="1">
              <a:spcBef>
                <a:spcPct val="0"/>
              </a:spcBef>
              <a:spcAft>
                <a:spcPct val="0"/>
              </a:spcAft>
            </a:pPr>
            <a:r>
              <a:rPr lang="fr-FR" sz="2000" dirty="0" smtClean="0">
                <a:solidFill>
                  <a:prstClr val="black"/>
                </a:solidFill>
                <a:latin typeface="Calibri" pitchFamily="34" charset="0"/>
              </a:rPr>
              <a:t>		</a:t>
            </a:r>
          </a:p>
        </p:txBody>
      </p:sp>
      <p:sp>
        <p:nvSpPr>
          <p:cNvPr id="14343" name="ZoneTexte 18"/>
          <p:cNvSpPr txBox="1">
            <a:spLocks noChangeArrowheads="1"/>
          </p:cNvSpPr>
          <p:nvPr/>
        </p:nvSpPr>
        <p:spPr bwMode="auto">
          <a:xfrm>
            <a:off x="2699792" y="5119017"/>
            <a:ext cx="8497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		3 </a:t>
            </a:r>
            <a:r>
              <a:rPr lang="fr-FR" sz="2800" dirty="0" smtClean="0">
                <a:solidFill>
                  <a:prstClr val="black"/>
                </a:solidFill>
                <a:latin typeface="Calibri" pitchFamily="34" charset="0"/>
              </a:rPr>
              <a:t>R&amp;D sites </a:t>
            </a:r>
          </a:p>
        </p:txBody>
      </p:sp>
      <p:sp>
        <p:nvSpPr>
          <p:cNvPr id="8" name="ZoneTexte 18"/>
          <p:cNvSpPr txBox="1">
            <a:spLocks noChangeArrowheads="1"/>
          </p:cNvSpPr>
          <p:nvPr/>
        </p:nvSpPr>
        <p:spPr bwMode="auto">
          <a:xfrm>
            <a:off x="2770857" y="4470945"/>
            <a:ext cx="84978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fr-FR" sz="4800" dirty="0" smtClean="0">
                <a:solidFill>
                  <a:srgbClr val="00B0F0"/>
                </a:solidFill>
                <a:latin typeface="Calibri" pitchFamily="34" charset="0"/>
              </a:rPr>
              <a:t>	53 400</a:t>
            </a:r>
            <a:r>
              <a:rPr lang="fr-FR" sz="2800" dirty="0" smtClean="0">
                <a:solidFill>
                  <a:prstClr val="black"/>
                </a:solidFill>
                <a:latin typeface="Calibri" pitchFamily="34" charset="0"/>
              </a:rPr>
              <a:t> </a:t>
            </a:r>
            <a:r>
              <a:rPr lang="fr-FR" sz="2800" dirty="0" err="1" smtClean="0">
                <a:solidFill>
                  <a:prstClr val="black"/>
                </a:solidFill>
                <a:latin typeface="Calibri" pitchFamily="34" charset="0"/>
              </a:rPr>
              <a:t>employees</a:t>
            </a:r>
            <a:r>
              <a:rPr lang="fr-FR" sz="2800" dirty="0" smtClean="0">
                <a:solidFill>
                  <a:prstClr val="black"/>
                </a:solidFill>
                <a:latin typeface="Calibri" pitchFamily="34" charset="0"/>
              </a:rPr>
              <a:t> </a:t>
            </a:r>
          </a:p>
        </p:txBody>
      </p:sp>
    </p:spTree>
    <p:extLst>
      <p:ext uri="{BB962C8B-B14F-4D97-AF65-F5344CB8AC3E}">
        <p14:creationId xmlns:p14="http://schemas.microsoft.com/office/powerpoint/2010/main" val="22783729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 calcmode="lin" valueType="num">
                                      <p:cBhvr additive="base">
                                        <p:cTn id="7" dur="500" fill="hold"/>
                                        <p:tgtEl>
                                          <p:spTgt spid="143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342">
                                            <p:txEl>
                                              <p:pRg st="0" end="0"/>
                                            </p:txEl>
                                          </p:spTgt>
                                        </p:tgtEl>
                                        <p:attrNameLst>
                                          <p:attrName>style.visibility</p:attrName>
                                        </p:attrNameLst>
                                      </p:cBhvr>
                                      <p:to>
                                        <p:strVal val="visible"/>
                                      </p:to>
                                    </p:set>
                                    <p:anim calcmode="lin" valueType="num">
                                      <p:cBhvr additive="base">
                                        <p:cTn id="13" dur="500" fill="hold"/>
                                        <p:tgtEl>
                                          <p:spTgt spid="1434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4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342">
                                            <p:txEl>
                                              <p:pRg st="1" end="1"/>
                                            </p:txEl>
                                          </p:spTgt>
                                        </p:tgtEl>
                                        <p:attrNameLst>
                                          <p:attrName>style.visibility</p:attrName>
                                        </p:attrNameLst>
                                      </p:cBhvr>
                                      <p:to>
                                        <p:strVal val="visible"/>
                                      </p:to>
                                    </p:set>
                                    <p:anim calcmode="lin" valueType="num">
                                      <p:cBhvr additive="base">
                                        <p:cTn id="17" dur="500" fill="hold"/>
                                        <p:tgtEl>
                                          <p:spTgt spid="1434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34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342">
                                            <p:txEl>
                                              <p:pRg st="2" end="2"/>
                                            </p:txEl>
                                          </p:spTgt>
                                        </p:tgtEl>
                                        <p:attrNameLst>
                                          <p:attrName>style.visibility</p:attrName>
                                        </p:attrNameLst>
                                      </p:cBhvr>
                                      <p:to>
                                        <p:strVal val="visible"/>
                                      </p:to>
                                    </p:set>
                                    <p:anim calcmode="lin" valueType="num">
                                      <p:cBhvr additive="base">
                                        <p:cTn id="21" dur="500" fill="hold"/>
                                        <p:tgtEl>
                                          <p:spTgt spid="1434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34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342">
                                            <p:txEl>
                                              <p:pRg st="3" end="3"/>
                                            </p:txEl>
                                          </p:spTgt>
                                        </p:tgtEl>
                                        <p:attrNameLst>
                                          <p:attrName>style.visibility</p:attrName>
                                        </p:attrNameLst>
                                      </p:cBhvr>
                                      <p:to>
                                        <p:strVal val="visible"/>
                                      </p:to>
                                    </p:set>
                                    <p:anim calcmode="lin" valueType="num">
                                      <p:cBhvr additive="base">
                                        <p:cTn id="25" dur="500" fill="hold"/>
                                        <p:tgtEl>
                                          <p:spTgt spid="143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343">
                                            <p:txEl>
                                              <p:pRg st="0" end="0"/>
                                            </p:txEl>
                                          </p:spTgt>
                                        </p:tgtEl>
                                        <p:attrNameLst>
                                          <p:attrName>style.visibility</p:attrName>
                                        </p:attrNameLst>
                                      </p:cBhvr>
                                      <p:to>
                                        <p:strVal val="visible"/>
                                      </p:to>
                                    </p:set>
                                    <p:anim calcmode="lin" valueType="num">
                                      <p:cBhvr additive="base">
                                        <p:cTn id="37" dur="500" fill="hold"/>
                                        <p:tgtEl>
                                          <p:spTgt spid="1434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34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allAtOnce"/>
      <p:bldP spid="14342" grpId="0" build="allAtOnce"/>
      <p:bldP spid="14343" grpId="0" build="allAtOnce"/>
      <p:bldP spid="8"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numéro de diapositive 2"/>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EAD02DAA-9331-4EC5-84AF-8FFE687073F8}" type="slidenum">
              <a:rPr lang="en-US" sz="1600" b="1" baseline="30000" smtClean="0">
                <a:solidFill>
                  <a:srgbClr val="000000"/>
                </a:solidFill>
                <a:latin typeface="Arial" charset="0"/>
              </a:rPr>
              <a:pPr fontAlgn="base">
                <a:spcBef>
                  <a:spcPct val="0"/>
                </a:spcBef>
                <a:spcAft>
                  <a:spcPct val="0"/>
                </a:spcAft>
                <a:defRPr/>
              </a:pPr>
              <a:t>44</a:t>
            </a:fld>
            <a:endParaRPr lang="en-US" sz="1600" b="1" baseline="30000" smtClean="0">
              <a:solidFill>
                <a:srgbClr val="000000"/>
              </a:solidFill>
              <a:latin typeface="Arial" charset="0"/>
            </a:endParaRPr>
          </a:p>
        </p:txBody>
      </p:sp>
      <p:sp>
        <p:nvSpPr>
          <p:cNvPr id="43011" name="Text Box 10"/>
          <p:cNvSpPr txBox="1">
            <a:spLocks noChangeArrowheads="1"/>
          </p:cNvSpPr>
          <p:nvPr/>
        </p:nvSpPr>
        <p:spPr bwMode="white">
          <a:xfrm rot="-5400000">
            <a:off x="-26987" y="6403975"/>
            <a:ext cx="2476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a:solidFill>
                  <a:schemeClr val="tx1"/>
                </a:solidFill>
                <a:latin typeface="Arial" charset="0"/>
                <a:cs typeface="Arial" charset="0"/>
              </a:defRPr>
            </a:lvl1pPr>
            <a:lvl2pPr marL="742950" indent="-285750" eaLnBrk="0" hangingPunct="0">
              <a:tabLst>
                <a:tab pos="285750" algn="r"/>
              </a:tabLst>
              <a:defRPr>
                <a:solidFill>
                  <a:schemeClr val="tx1"/>
                </a:solidFill>
                <a:latin typeface="Arial" charset="0"/>
                <a:cs typeface="Arial" charset="0"/>
              </a:defRPr>
            </a:lvl2pPr>
            <a:lvl3pPr marL="1143000" indent="-228600" eaLnBrk="0" hangingPunct="0">
              <a:tabLst>
                <a:tab pos="285750" algn="r"/>
              </a:tabLst>
              <a:defRPr>
                <a:solidFill>
                  <a:schemeClr val="tx1"/>
                </a:solidFill>
                <a:latin typeface="Arial" charset="0"/>
                <a:cs typeface="Arial" charset="0"/>
              </a:defRPr>
            </a:lvl3pPr>
            <a:lvl4pPr marL="1600200" indent="-228600" eaLnBrk="0" hangingPunct="0">
              <a:tabLst>
                <a:tab pos="285750" algn="r"/>
              </a:tabLst>
              <a:defRPr>
                <a:solidFill>
                  <a:schemeClr val="tx1"/>
                </a:solidFill>
                <a:latin typeface="Arial" charset="0"/>
                <a:cs typeface="Arial" charset="0"/>
              </a:defRPr>
            </a:lvl4pPr>
            <a:lvl5pPr marL="2057400" indent="-228600" eaLnBrk="0" hangingPunct="0">
              <a:tabLst>
                <a:tab pos="28575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8575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8575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8575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85750" algn="r"/>
              </a:tabLst>
              <a:defRPr>
                <a:solidFill>
                  <a:schemeClr val="tx1"/>
                </a:solidFill>
                <a:latin typeface="Arial" charset="0"/>
                <a:cs typeface="Arial" charset="0"/>
              </a:defRPr>
            </a:lvl9pPr>
          </a:lstStyle>
          <a:p>
            <a:pPr fontAlgn="base">
              <a:lnSpc>
                <a:spcPts val="900"/>
              </a:lnSpc>
              <a:spcBef>
                <a:spcPct val="0"/>
              </a:spcBef>
              <a:spcAft>
                <a:spcPct val="0"/>
              </a:spcAft>
            </a:pPr>
            <a:r>
              <a:rPr lang="en-US" sz="800" b="1" baseline="30000" smtClean="0">
                <a:solidFill>
                  <a:srgbClr val="00417D"/>
                </a:solidFill>
              </a:rPr>
              <a:t>E0504A</a:t>
            </a:r>
          </a:p>
        </p:txBody>
      </p:sp>
      <p:sp>
        <p:nvSpPr>
          <p:cNvPr id="43012" name="Rectangle 1"/>
          <p:cNvSpPr>
            <a:spLocks noChangeArrowheads="1"/>
          </p:cNvSpPr>
          <p:nvPr/>
        </p:nvSpPr>
        <p:spPr bwMode="auto">
          <a:xfrm>
            <a:off x="82550" y="6556375"/>
            <a:ext cx="61468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fr-FR" sz="900" smtClean="0">
                <a:solidFill>
                  <a:srgbClr val="A6A6A6"/>
                </a:solidFill>
                <a:cs typeface="Arial" charset="0"/>
              </a:rPr>
              <a:t>JP Morgan 2011</a:t>
            </a:r>
          </a:p>
        </p:txBody>
      </p:sp>
      <p:sp>
        <p:nvSpPr>
          <p:cNvPr id="12" name="Titre 3"/>
          <p:cNvSpPr>
            <a:spLocks noGrp="1"/>
          </p:cNvSpPr>
          <p:nvPr>
            <p:ph type="title"/>
          </p:nvPr>
        </p:nvSpPr>
        <p:spPr>
          <a:xfrm>
            <a:off x="457200" y="341784"/>
            <a:ext cx="8229600" cy="1143000"/>
          </a:xfrm>
        </p:spPr>
        <p:txBody>
          <a:bodyPr rtlCol="0">
            <a:noAutofit/>
          </a:bodyPr>
          <a:lstStyle/>
          <a:p>
            <a:pPr eaLnBrk="1" fontAlgn="auto" hangingPunct="1">
              <a:spcAft>
                <a:spcPts val="0"/>
              </a:spcAft>
              <a:defRPr/>
            </a:pPr>
            <a:r>
              <a:rPr lang="fr-FR" dirty="0" smtClean="0">
                <a:solidFill>
                  <a:schemeClr val="bg1"/>
                </a:solidFill>
              </a:rPr>
              <a:t>Pipeline Bayer </a:t>
            </a:r>
            <a:r>
              <a:rPr lang="fr-FR" dirty="0" err="1" smtClean="0">
                <a:solidFill>
                  <a:schemeClr val="bg1"/>
                </a:solidFill>
              </a:rPr>
              <a:t>HealthCare</a:t>
            </a:r>
            <a:r>
              <a:rPr lang="fr-FR" dirty="0" smtClean="0">
                <a:solidFill>
                  <a:schemeClr val="bg1"/>
                </a:solidFill>
              </a:rPr>
              <a:t/>
            </a:r>
            <a:br>
              <a:rPr lang="fr-FR" dirty="0" smtClean="0">
                <a:solidFill>
                  <a:schemeClr val="bg1"/>
                </a:solidFill>
              </a:rPr>
            </a:br>
            <a:endParaRPr lang="fr-FR" dirty="0" smtClean="0">
              <a:solidFill>
                <a:schemeClr val="bg1"/>
              </a:solidFill>
            </a:endParaRPr>
          </a:p>
        </p:txBody>
      </p:sp>
      <p:pic>
        <p:nvPicPr>
          <p:cNvPr id="4301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196975"/>
            <a:ext cx="8621713"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538210"/>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u numéro de diapositive 2"/>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F87A15AE-325C-4CC4-BE25-EA580B449DE5}" type="slidenum">
              <a:rPr lang="en-US" sz="1600" b="1" baseline="30000" smtClean="0">
                <a:solidFill>
                  <a:srgbClr val="000000"/>
                </a:solidFill>
                <a:latin typeface="Arial" charset="0"/>
              </a:rPr>
              <a:pPr fontAlgn="base">
                <a:spcBef>
                  <a:spcPct val="0"/>
                </a:spcBef>
                <a:spcAft>
                  <a:spcPct val="0"/>
                </a:spcAft>
                <a:defRPr/>
              </a:pPr>
              <a:t>45</a:t>
            </a:fld>
            <a:endParaRPr lang="en-US" sz="1600" b="1" baseline="30000" smtClean="0">
              <a:solidFill>
                <a:srgbClr val="000000"/>
              </a:solidFill>
              <a:latin typeface="Arial" charset="0"/>
            </a:endParaRPr>
          </a:p>
        </p:txBody>
      </p:sp>
      <p:sp>
        <p:nvSpPr>
          <p:cNvPr id="45059" name="Text Box 10"/>
          <p:cNvSpPr txBox="1">
            <a:spLocks noChangeArrowheads="1"/>
          </p:cNvSpPr>
          <p:nvPr/>
        </p:nvSpPr>
        <p:spPr bwMode="white">
          <a:xfrm rot="-5400000">
            <a:off x="-26987" y="6403975"/>
            <a:ext cx="2476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a:solidFill>
                  <a:schemeClr val="tx1"/>
                </a:solidFill>
                <a:latin typeface="Arial" charset="0"/>
                <a:cs typeface="Arial" charset="0"/>
              </a:defRPr>
            </a:lvl1pPr>
            <a:lvl2pPr marL="742950" indent="-285750" eaLnBrk="0" hangingPunct="0">
              <a:tabLst>
                <a:tab pos="285750" algn="r"/>
              </a:tabLst>
              <a:defRPr>
                <a:solidFill>
                  <a:schemeClr val="tx1"/>
                </a:solidFill>
                <a:latin typeface="Arial" charset="0"/>
                <a:cs typeface="Arial" charset="0"/>
              </a:defRPr>
            </a:lvl2pPr>
            <a:lvl3pPr marL="1143000" indent="-228600" eaLnBrk="0" hangingPunct="0">
              <a:tabLst>
                <a:tab pos="285750" algn="r"/>
              </a:tabLst>
              <a:defRPr>
                <a:solidFill>
                  <a:schemeClr val="tx1"/>
                </a:solidFill>
                <a:latin typeface="Arial" charset="0"/>
                <a:cs typeface="Arial" charset="0"/>
              </a:defRPr>
            </a:lvl3pPr>
            <a:lvl4pPr marL="1600200" indent="-228600" eaLnBrk="0" hangingPunct="0">
              <a:tabLst>
                <a:tab pos="285750" algn="r"/>
              </a:tabLst>
              <a:defRPr>
                <a:solidFill>
                  <a:schemeClr val="tx1"/>
                </a:solidFill>
                <a:latin typeface="Arial" charset="0"/>
                <a:cs typeface="Arial" charset="0"/>
              </a:defRPr>
            </a:lvl4pPr>
            <a:lvl5pPr marL="2057400" indent="-228600" eaLnBrk="0" hangingPunct="0">
              <a:tabLst>
                <a:tab pos="28575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8575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8575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8575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85750" algn="r"/>
              </a:tabLst>
              <a:defRPr>
                <a:solidFill>
                  <a:schemeClr val="tx1"/>
                </a:solidFill>
                <a:latin typeface="Arial" charset="0"/>
                <a:cs typeface="Arial" charset="0"/>
              </a:defRPr>
            </a:lvl9pPr>
          </a:lstStyle>
          <a:p>
            <a:pPr fontAlgn="base">
              <a:lnSpc>
                <a:spcPts val="900"/>
              </a:lnSpc>
              <a:spcBef>
                <a:spcPct val="0"/>
              </a:spcBef>
              <a:spcAft>
                <a:spcPct val="0"/>
              </a:spcAft>
            </a:pPr>
            <a:r>
              <a:rPr lang="en-US" sz="800" b="1" baseline="30000" smtClean="0">
                <a:solidFill>
                  <a:srgbClr val="00417D"/>
                </a:solidFill>
              </a:rPr>
              <a:t>E0504A</a:t>
            </a:r>
          </a:p>
        </p:txBody>
      </p:sp>
      <p:sp>
        <p:nvSpPr>
          <p:cNvPr id="45060" name="Rectangle 1"/>
          <p:cNvSpPr>
            <a:spLocks noChangeArrowheads="1"/>
          </p:cNvSpPr>
          <p:nvPr/>
        </p:nvSpPr>
        <p:spPr bwMode="auto">
          <a:xfrm>
            <a:off x="82550" y="6556375"/>
            <a:ext cx="61468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fr-FR" sz="900" smtClean="0">
                <a:solidFill>
                  <a:srgbClr val="A6A6A6"/>
                </a:solidFill>
                <a:cs typeface="Arial" charset="0"/>
              </a:rPr>
              <a:t>JP Morgan 2011</a:t>
            </a:r>
          </a:p>
        </p:txBody>
      </p:sp>
      <p:sp>
        <p:nvSpPr>
          <p:cNvPr id="12" name="Titre 3"/>
          <p:cNvSpPr>
            <a:spLocks noGrp="1"/>
          </p:cNvSpPr>
          <p:nvPr>
            <p:ph type="title"/>
          </p:nvPr>
        </p:nvSpPr>
        <p:spPr/>
        <p:txBody>
          <a:bodyPr rtlCol="0">
            <a:noAutofit/>
          </a:bodyPr>
          <a:lstStyle/>
          <a:p>
            <a:pPr eaLnBrk="1" fontAlgn="auto" hangingPunct="1">
              <a:spcAft>
                <a:spcPts val="0"/>
              </a:spcAft>
              <a:defRPr/>
            </a:pPr>
            <a:r>
              <a:rPr lang="fr-FR" dirty="0" smtClean="0">
                <a:solidFill>
                  <a:schemeClr val="bg1"/>
                </a:solidFill>
              </a:rPr>
              <a:t>Key Pharma Pipeline </a:t>
            </a:r>
            <a:r>
              <a:rPr lang="fr-FR" dirty="0" err="1" smtClean="0">
                <a:solidFill>
                  <a:schemeClr val="bg1"/>
                </a:solidFill>
              </a:rPr>
              <a:t>Assets</a:t>
            </a:r>
            <a:r>
              <a:rPr lang="fr-FR" dirty="0" smtClean="0">
                <a:solidFill>
                  <a:schemeClr val="bg1"/>
                </a:solidFill>
              </a:rPr>
              <a:t/>
            </a:r>
            <a:br>
              <a:rPr lang="fr-FR" dirty="0" smtClean="0">
                <a:solidFill>
                  <a:schemeClr val="bg1"/>
                </a:solidFill>
              </a:rPr>
            </a:br>
            <a:endParaRPr lang="fr-FR" dirty="0" smtClean="0">
              <a:solidFill>
                <a:schemeClr val="bg1"/>
              </a:solidFill>
            </a:endParaRPr>
          </a:p>
        </p:txBody>
      </p:sp>
      <p:pic>
        <p:nvPicPr>
          <p:cNvPr id="45062"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938" y="1531714"/>
            <a:ext cx="7129462"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56095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46" y="1052736"/>
            <a:ext cx="4979818" cy="23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rPr>
              <a:t>Strategy</a:t>
            </a: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349108907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47</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2010</a:t>
            </a:r>
          </a:p>
        </p:txBody>
      </p:sp>
      <p:sp>
        <p:nvSpPr>
          <p:cNvPr id="12" name="Titre 3"/>
          <p:cNvSpPr>
            <a:spLocks noGrp="1"/>
          </p:cNvSpPr>
          <p:nvPr>
            <p:ph type="title"/>
          </p:nvPr>
        </p:nvSpPr>
        <p:spPr>
          <a:xfrm>
            <a:off x="470296" y="188640"/>
            <a:ext cx="8229600" cy="1143000"/>
          </a:xfrm>
        </p:spPr>
        <p:txBody>
          <a:bodyPr>
            <a:normAutofit/>
          </a:bodyPr>
          <a:lstStyle/>
          <a:p>
            <a:r>
              <a:rPr lang="fr-FR" sz="2800" dirty="0" smtClean="0">
                <a:solidFill>
                  <a:schemeClr val="bg1"/>
                </a:solidFill>
              </a:rPr>
              <a:t>Bayer </a:t>
            </a:r>
            <a:r>
              <a:rPr lang="fr-FR" sz="2800" dirty="0" err="1" smtClean="0">
                <a:solidFill>
                  <a:schemeClr val="bg1"/>
                </a:solidFill>
              </a:rPr>
              <a:t>Embarked</a:t>
            </a:r>
            <a:r>
              <a:rPr lang="fr-FR" sz="2800" dirty="0" smtClean="0">
                <a:solidFill>
                  <a:schemeClr val="bg1"/>
                </a:solidFill>
              </a:rPr>
              <a:t> on Diversification in </a:t>
            </a:r>
            <a:r>
              <a:rPr lang="fr-FR" sz="2800" dirty="0" err="1" smtClean="0">
                <a:solidFill>
                  <a:schemeClr val="bg1"/>
                </a:solidFill>
              </a:rPr>
              <a:t>HealthCare</a:t>
            </a:r>
            <a:r>
              <a:rPr lang="fr-FR" sz="2800" dirty="0" smtClean="0">
                <a:solidFill>
                  <a:schemeClr val="bg1"/>
                </a:solidFill>
              </a:rPr>
              <a:t> </a:t>
            </a:r>
            <a:r>
              <a:rPr lang="fr-FR" sz="2800" dirty="0" err="1" smtClean="0">
                <a:solidFill>
                  <a:schemeClr val="bg1"/>
                </a:solidFill>
              </a:rPr>
              <a:t>LongBefore</a:t>
            </a:r>
            <a:r>
              <a:rPr lang="fr-FR" sz="2800" dirty="0" smtClean="0">
                <a:solidFill>
                  <a:schemeClr val="bg1"/>
                </a:solidFill>
              </a:rPr>
              <a:t> </a:t>
            </a:r>
            <a:r>
              <a:rPr lang="fr-FR" sz="2800" dirty="0" err="1" smtClean="0">
                <a:solidFill>
                  <a:schemeClr val="bg1"/>
                </a:solidFill>
              </a:rPr>
              <a:t>it</a:t>
            </a:r>
            <a:r>
              <a:rPr lang="fr-FR" sz="2800" dirty="0" smtClean="0">
                <a:solidFill>
                  <a:schemeClr val="bg1"/>
                </a:solidFill>
              </a:rPr>
              <a:t> </a:t>
            </a:r>
            <a:r>
              <a:rPr lang="fr-FR" sz="2800" dirty="0" err="1" smtClean="0">
                <a:solidFill>
                  <a:schemeClr val="bg1"/>
                </a:solidFill>
              </a:rPr>
              <a:t>Became</a:t>
            </a:r>
            <a:r>
              <a:rPr lang="fr-FR" sz="2800" dirty="0" smtClean="0">
                <a:solidFill>
                  <a:schemeClr val="bg1"/>
                </a:solidFill>
              </a:rPr>
              <a:t> the New </a:t>
            </a:r>
            <a:r>
              <a:rPr lang="fr-FR" sz="2800" dirty="0" err="1" smtClean="0">
                <a:solidFill>
                  <a:schemeClr val="bg1"/>
                </a:solidFill>
              </a:rPr>
              <a:t>Industry</a:t>
            </a:r>
            <a:r>
              <a:rPr lang="fr-FR" sz="2800" dirty="0" smtClean="0">
                <a:solidFill>
                  <a:schemeClr val="bg1"/>
                </a:solidFill>
              </a:rPr>
              <a:t> </a:t>
            </a:r>
            <a:r>
              <a:rPr lang="fr-FR" sz="2800" dirty="0" err="1" smtClean="0">
                <a:solidFill>
                  <a:schemeClr val="bg1"/>
                </a:solidFill>
              </a:rPr>
              <a:t>Paradigm</a:t>
            </a:r>
            <a:endParaRPr lang="fr-FR" sz="2800" dirty="0" smtClean="0">
              <a:solidFill>
                <a:schemeClr val="bg1"/>
              </a:solidFill>
            </a:endParaRPr>
          </a:p>
        </p:txBody>
      </p:sp>
      <p:pic>
        <p:nvPicPr>
          <p:cNvPr id="8196" name="Picture 4"/>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 b="23773"/>
          <a:stretch/>
        </p:blipFill>
        <p:spPr bwMode="auto">
          <a:xfrm>
            <a:off x="696664" y="1196752"/>
            <a:ext cx="7776864" cy="32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696664" y="4797152"/>
            <a:ext cx="8604448" cy="923330"/>
          </a:xfrm>
          <a:prstGeom prst="rect">
            <a:avLst/>
          </a:prstGeom>
          <a:noFill/>
        </p:spPr>
        <p:txBody>
          <a:bodyPr wrap="square" rtlCol="0">
            <a:spAutoFit/>
          </a:bodyPr>
          <a:lstStyle/>
          <a:p>
            <a:r>
              <a:rPr lang="fr-FR" dirty="0" smtClean="0">
                <a:solidFill>
                  <a:prstClr val="black"/>
                </a:solidFill>
              </a:rPr>
              <a:t>Back in 2004, </a:t>
            </a:r>
            <a:r>
              <a:rPr lang="fr-FR" dirty="0" err="1" smtClean="0">
                <a:solidFill>
                  <a:prstClr val="black"/>
                </a:solidFill>
              </a:rPr>
              <a:t>only</a:t>
            </a:r>
            <a:r>
              <a:rPr lang="fr-FR" dirty="0" smtClean="0">
                <a:solidFill>
                  <a:prstClr val="black"/>
                </a:solidFill>
              </a:rPr>
              <a:t> fe</a:t>
            </a:r>
            <a:r>
              <a:rPr lang="fr-FR" dirty="0">
                <a:solidFill>
                  <a:prstClr val="black"/>
                </a:solidFill>
              </a:rPr>
              <a:t>w</a:t>
            </a:r>
            <a:r>
              <a:rPr lang="fr-FR" dirty="0" smtClean="0">
                <a:solidFill>
                  <a:prstClr val="black"/>
                </a:solidFill>
              </a:rPr>
              <a:t> of </a:t>
            </a:r>
            <a:r>
              <a:rPr lang="fr-FR" dirty="0" err="1" smtClean="0">
                <a:solidFill>
                  <a:prstClr val="black"/>
                </a:solidFill>
              </a:rPr>
              <a:t>Bayer’s</a:t>
            </a:r>
            <a:r>
              <a:rPr lang="fr-FR" dirty="0" smtClean="0">
                <a:solidFill>
                  <a:prstClr val="black"/>
                </a:solidFill>
              </a:rPr>
              <a:t> </a:t>
            </a:r>
            <a:r>
              <a:rPr lang="fr-FR" dirty="0" err="1" smtClean="0">
                <a:solidFill>
                  <a:prstClr val="black"/>
                </a:solidFill>
              </a:rPr>
              <a:t>peers</a:t>
            </a:r>
            <a:r>
              <a:rPr lang="fr-FR" dirty="0" smtClean="0">
                <a:solidFill>
                  <a:prstClr val="black"/>
                </a:solidFill>
              </a:rPr>
              <a:t> </a:t>
            </a:r>
            <a:r>
              <a:rPr lang="fr-FR" dirty="0" err="1" smtClean="0">
                <a:solidFill>
                  <a:prstClr val="black"/>
                </a:solidFill>
              </a:rPr>
              <a:t>followed</a:t>
            </a:r>
            <a:r>
              <a:rPr lang="fr-FR" dirty="0" smtClean="0">
                <a:solidFill>
                  <a:prstClr val="black"/>
                </a:solidFill>
              </a:rPr>
              <a:t> a </a:t>
            </a:r>
            <a:r>
              <a:rPr lang="fr-FR" dirty="0" err="1" smtClean="0">
                <a:solidFill>
                  <a:prstClr val="black"/>
                </a:solidFill>
              </a:rPr>
              <a:t>diversified</a:t>
            </a:r>
            <a:r>
              <a:rPr lang="fr-FR" dirty="0" smtClean="0">
                <a:solidFill>
                  <a:prstClr val="black"/>
                </a:solidFill>
              </a:rPr>
              <a:t> </a:t>
            </a:r>
            <a:r>
              <a:rPr lang="fr-FR" dirty="0" err="1" smtClean="0">
                <a:solidFill>
                  <a:prstClr val="black"/>
                </a:solidFill>
              </a:rPr>
              <a:t>healthcare</a:t>
            </a:r>
            <a:r>
              <a:rPr lang="fr-FR" dirty="0" smtClean="0">
                <a:solidFill>
                  <a:prstClr val="black"/>
                </a:solidFill>
              </a:rPr>
              <a:t> </a:t>
            </a:r>
            <a:r>
              <a:rPr lang="fr-FR" dirty="0" err="1" smtClean="0">
                <a:solidFill>
                  <a:prstClr val="black"/>
                </a:solidFill>
              </a:rPr>
              <a:t>strategy</a:t>
            </a:r>
            <a:endParaRPr lang="fr-FR" dirty="0" smtClean="0">
              <a:solidFill>
                <a:prstClr val="black"/>
              </a:solidFill>
            </a:endParaRPr>
          </a:p>
          <a:p>
            <a:endParaRPr lang="fr-FR" dirty="0" smtClean="0">
              <a:solidFill>
                <a:prstClr val="black"/>
              </a:solidFill>
            </a:endParaRPr>
          </a:p>
          <a:p>
            <a:r>
              <a:rPr lang="fr-FR" dirty="0" smtClean="0">
                <a:solidFill>
                  <a:prstClr val="black"/>
                </a:solidFill>
              </a:rPr>
              <a:t>In 2009, </a:t>
            </a:r>
            <a:r>
              <a:rPr lang="fr-FR" dirty="0" err="1" smtClean="0">
                <a:solidFill>
                  <a:prstClr val="black"/>
                </a:solidFill>
              </a:rPr>
              <a:t>this</a:t>
            </a:r>
            <a:r>
              <a:rPr lang="fr-FR" dirty="0" smtClean="0">
                <a:solidFill>
                  <a:prstClr val="black"/>
                </a:solidFill>
              </a:rPr>
              <a:t> </a:t>
            </a:r>
            <a:r>
              <a:rPr lang="fr-FR" dirty="0" err="1" smtClean="0">
                <a:solidFill>
                  <a:prstClr val="black"/>
                </a:solidFill>
              </a:rPr>
              <a:t>strategy</a:t>
            </a:r>
            <a:r>
              <a:rPr lang="fr-FR" dirty="0" smtClean="0">
                <a:solidFill>
                  <a:prstClr val="black"/>
                </a:solidFill>
              </a:rPr>
              <a:t> </a:t>
            </a:r>
            <a:r>
              <a:rPr lang="fr-FR" dirty="0" err="1" smtClean="0">
                <a:solidFill>
                  <a:prstClr val="black"/>
                </a:solidFill>
              </a:rPr>
              <a:t>is</a:t>
            </a:r>
            <a:r>
              <a:rPr lang="fr-FR" dirty="0" smtClean="0">
                <a:solidFill>
                  <a:prstClr val="black"/>
                </a:solidFill>
              </a:rPr>
              <a:t> </a:t>
            </a:r>
            <a:r>
              <a:rPr lang="fr-FR" dirty="0" err="1" smtClean="0">
                <a:solidFill>
                  <a:prstClr val="black"/>
                </a:solidFill>
              </a:rPr>
              <a:t>followed</a:t>
            </a:r>
            <a:r>
              <a:rPr lang="fr-FR" dirty="0" smtClean="0">
                <a:solidFill>
                  <a:prstClr val="black"/>
                </a:solidFill>
              </a:rPr>
              <a:t> by </a:t>
            </a:r>
            <a:r>
              <a:rPr lang="fr-FR" dirty="0" err="1" smtClean="0">
                <a:solidFill>
                  <a:prstClr val="black"/>
                </a:solidFill>
              </a:rPr>
              <a:t>almost</a:t>
            </a:r>
            <a:r>
              <a:rPr lang="fr-FR" dirty="0" smtClean="0">
                <a:solidFill>
                  <a:prstClr val="black"/>
                </a:solidFill>
              </a:rPr>
              <a:t> </a:t>
            </a:r>
            <a:r>
              <a:rPr lang="fr-FR" dirty="0" err="1" smtClean="0">
                <a:solidFill>
                  <a:prstClr val="black"/>
                </a:solidFill>
              </a:rPr>
              <a:t>every</a:t>
            </a:r>
            <a:r>
              <a:rPr lang="fr-FR" dirty="0" smtClean="0">
                <a:solidFill>
                  <a:prstClr val="black"/>
                </a:solidFill>
              </a:rPr>
              <a:t> major pharma </a:t>
            </a:r>
            <a:r>
              <a:rPr lang="fr-FR" dirty="0" err="1" smtClean="0">
                <a:solidFill>
                  <a:prstClr val="black"/>
                </a:solidFill>
              </a:rPr>
              <a:t>company</a:t>
            </a:r>
            <a:endParaRPr lang="fr-FR" dirty="0">
              <a:solidFill>
                <a:prstClr val="black"/>
              </a:solidFill>
            </a:endParaRPr>
          </a:p>
        </p:txBody>
      </p:sp>
    </p:spTree>
    <p:extLst>
      <p:ext uri="{BB962C8B-B14F-4D97-AF65-F5344CB8AC3E}">
        <p14:creationId xmlns:p14="http://schemas.microsoft.com/office/powerpoint/2010/main" val="418336926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74664" y="841254"/>
            <a:ext cx="8975754" cy="30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0" indent="-857250"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rPr>
              <a:t>Continue to Build the Pipeline</a:t>
            </a: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3196885467"/>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49</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Research</a:t>
            </a:r>
            <a:r>
              <a:rPr lang="fr-FR" sz="3600" dirty="0" smtClean="0">
                <a:solidFill>
                  <a:schemeClr val="bg1"/>
                </a:solidFill>
              </a:rPr>
              <a:t> and </a:t>
            </a:r>
            <a:r>
              <a:rPr lang="fr-FR" sz="3600" dirty="0" err="1" smtClean="0">
                <a:solidFill>
                  <a:schemeClr val="bg1"/>
                </a:solidFill>
              </a:rPr>
              <a:t>Development</a:t>
            </a:r>
            <a:r>
              <a:rPr lang="fr-FR" sz="3600" dirty="0" smtClean="0">
                <a:solidFill>
                  <a:schemeClr val="bg1"/>
                </a:solidFill>
              </a:rPr>
              <a:t/>
            </a:r>
            <a:br>
              <a:rPr lang="fr-FR" sz="3600" dirty="0" smtClean="0">
                <a:solidFill>
                  <a:schemeClr val="bg1"/>
                </a:solidFill>
              </a:rPr>
            </a:br>
            <a:r>
              <a:rPr lang="fr-FR" sz="3600" dirty="0" smtClean="0">
                <a:solidFill>
                  <a:schemeClr val="bg1"/>
                </a:solidFill>
              </a:rPr>
              <a:t>Key Pharma Pipeline </a:t>
            </a:r>
            <a:r>
              <a:rPr lang="fr-FR" sz="3600" dirty="0" err="1" smtClean="0">
                <a:solidFill>
                  <a:schemeClr val="bg1"/>
                </a:solidFill>
              </a:rPr>
              <a:t>Assests</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512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268760"/>
            <a:ext cx="7128792" cy="427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0382" y="1700808"/>
            <a:ext cx="17621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2155" y="2744996"/>
            <a:ext cx="17716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65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123"/>
                                        </p:tgtEl>
                                        <p:attrNameLst>
                                          <p:attrName>style.opacity</p:attrName>
                                        </p:attrNameLst>
                                      </p:cBhvr>
                                      <p:to>
                                        <p:strVal val="0.5"/>
                                      </p:to>
                                    </p:set>
                                    <p:animEffect filter="image" prLst="opacity: 0.5">
                                      <p:cBhvr rctx="IE">
                                        <p:cTn id="7" dur="indefinite"/>
                                        <p:tgtEl>
                                          <p:spTgt spid="5123"/>
                                        </p:tgtEl>
                                      </p:cBhvr>
                                    </p:animEffect>
                                  </p:childTnLst>
                                </p:cTn>
                              </p:par>
                              <p:par>
                                <p:cTn id="8" presetID="1"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11560" y="1268760"/>
            <a:ext cx="4570922"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rPr>
              <a:t>Bayer Health Care</a:t>
            </a:r>
            <a:endParaRPr lang="de-DE"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5123" name="ZoneTexte 4"/>
          <p:cNvSpPr txBox="1">
            <a:spLocks noChangeArrowheads="1"/>
          </p:cNvSpPr>
          <p:nvPr/>
        </p:nvSpPr>
        <p:spPr bwMode="auto">
          <a:xfrm>
            <a:off x="317445" y="5105403"/>
            <a:ext cx="387282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fontAlgn="base" hangingPunct="1">
              <a:lnSpc>
                <a:spcPct val="115000"/>
              </a:lnSpc>
              <a:spcBef>
                <a:spcPts val="600"/>
              </a:spcBef>
              <a:spcAft>
                <a:spcPts val="600"/>
              </a:spcAft>
              <a:buClr>
                <a:srgbClr val="009BFF"/>
              </a:buClr>
              <a:buFont typeface="Wingdings" pitchFamily="2" charset="2"/>
              <a:buNone/>
            </a:pPr>
            <a:r>
              <a:rPr lang="fr-FR" sz="3600" dirty="0">
                <a:solidFill>
                  <a:srgbClr val="110975"/>
                </a:solidFill>
              </a:rPr>
              <a:t>Science for a </a:t>
            </a:r>
            <a:r>
              <a:rPr lang="en-US" sz="3600" dirty="0">
                <a:solidFill>
                  <a:srgbClr val="110975"/>
                </a:solidFill>
              </a:rPr>
              <a:t>Better</a:t>
            </a:r>
            <a:r>
              <a:rPr lang="fr-FR" sz="3600" dirty="0">
                <a:solidFill>
                  <a:srgbClr val="110975"/>
                </a:solidFill>
              </a:rPr>
              <a:t> Life</a:t>
            </a:r>
          </a:p>
        </p:txBody>
      </p:sp>
      <p:sp>
        <p:nvSpPr>
          <p:cNvPr id="2" name="Rectangle 1"/>
          <p:cNvSpPr/>
          <p:nvPr/>
        </p:nvSpPr>
        <p:spPr>
          <a:xfrm>
            <a:off x="7164288" y="6463009"/>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Tree>
    <p:extLst>
      <p:ext uri="{BB962C8B-B14F-4D97-AF65-F5344CB8AC3E}">
        <p14:creationId xmlns:p14="http://schemas.microsoft.com/office/powerpoint/2010/main" val="81135339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50</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71470" y="285736"/>
            <a:ext cx="8229600" cy="1143000"/>
          </a:xfrm>
        </p:spPr>
        <p:txBody>
          <a:bodyPr>
            <a:normAutofit fontScale="90000"/>
          </a:bodyPr>
          <a:lstStyle/>
          <a:p>
            <a:r>
              <a:rPr lang="fr-FR" sz="3600" dirty="0" err="1" smtClean="0">
                <a:solidFill>
                  <a:schemeClr val="bg1"/>
                </a:solidFill>
              </a:rPr>
              <a:t>Xarelto</a:t>
            </a:r>
            <a:r>
              <a:rPr lang="fr-FR" sz="3600" dirty="0" smtClean="0">
                <a:solidFill>
                  <a:schemeClr val="bg1"/>
                </a:solidFill>
              </a:rPr>
              <a:t> </a:t>
            </a:r>
            <a:r>
              <a:rPr lang="fr-FR" sz="3600" dirty="0" err="1" smtClean="0">
                <a:solidFill>
                  <a:schemeClr val="bg1"/>
                </a:solidFill>
              </a:rPr>
              <a:t>Inhibits</a:t>
            </a:r>
            <a:r>
              <a:rPr lang="fr-FR" sz="3600" dirty="0" smtClean="0">
                <a:solidFill>
                  <a:schemeClr val="bg1"/>
                </a:solidFill>
              </a:rPr>
              <a:t> the Blood-</a:t>
            </a:r>
            <a:r>
              <a:rPr lang="fr-FR" sz="3600" dirty="0" err="1" smtClean="0">
                <a:solidFill>
                  <a:schemeClr val="bg1"/>
                </a:solidFill>
              </a:rPr>
              <a:t>clotting</a:t>
            </a:r>
            <a:r>
              <a:rPr lang="fr-FR" sz="3600" dirty="0" smtClean="0">
                <a:solidFill>
                  <a:schemeClr val="bg1"/>
                </a:solidFill>
              </a:rPr>
              <a:t> </a:t>
            </a:r>
            <a:r>
              <a:rPr lang="fr-FR" sz="3600" dirty="0" err="1" smtClean="0">
                <a:solidFill>
                  <a:schemeClr val="bg1"/>
                </a:solidFill>
              </a:rPr>
              <a:t>Process</a:t>
            </a:r>
            <a:r>
              <a:rPr lang="fr-FR" sz="3600" dirty="0" smtClean="0">
                <a:solidFill>
                  <a:schemeClr val="bg1"/>
                </a:solidFill>
              </a:rPr>
              <a:t> </a:t>
            </a:r>
            <a:r>
              <a:rPr lang="fr-FR" sz="3600" dirty="0" err="1" smtClean="0">
                <a:solidFill>
                  <a:schemeClr val="bg1"/>
                </a:solidFill>
              </a:rPr>
              <a:t>at</a:t>
            </a:r>
            <a:r>
              <a:rPr lang="fr-FR" sz="3600" dirty="0" smtClean="0">
                <a:solidFill>
                  <a:schemeClr val="bg1"/>
                </a:solidFill>
              </a:rPr>
              <a:t> </a:t>
            </a:r>
            <a:r>
              <a:rPr lang="fr-FR" sz="3600" dirty="0" err="1" smtClean="0">
                <a:solidFill>
                  <a:schemeClr val="bg1"/>
                </a:solidFill>
              </a:rPr>
              <a:t>Pivotal</a:t>
            </a:r>
            <a:r>
              <a:rPr lang="fr-FR" sz="3600" dirty="0" smtClean="0">
                <a:solidFill>
                  <a:schemeClr val="bg1"/>
                </a:solidFill>
              </a:rPr>
              <a:t> Stage</a:t>
            </a:r>
            <a:br>
              <a:rPr lang="fr-FR" sz="3600" dirty="0" smtClean="0">
                <a:solidFill>
                  <a:schemeClr val="bg1"/>
                </a:solidFill>
              </a:rPr>
            </a:br>
            <a:endParaRPr lang="fr-FR" sz="3600" dirty="0" smtClean="0">
              <a:solidFill>
                <a:schemeClr val="bg1"/>
              </a:solidFill>
            </a:endParaRPr>
          </a:p>
        </p:txBody>
      </p:sp>
      <p:pic>
        <p:nvPicPr>
          <p:cNvPr id="2253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 r="55797"/>
          <a:stretch/>
        </p:blipFill>
        <p:spPr bwMode="auto">
          <a:xfrm>
            <a:off x="5508104" y="1237044"/>
            <a:ext cx="3312000" cy="423641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154529" y="1340768"/>
            <a:ext cx="5184576" cy="369332"/>
          </a:xfrm>
          <a:prstGeom prst="rect">
            <a:avLst/>
          </a:prstGeom>
          <a:noFill/>
        </p:spPr>
        <p:txBody>
          <a:bodyPr wrap="square" rtlCol="0">
            <a:spAutoFit/>
          </a:bodyPr>
          <a:lstStyle/>
          <a:p>
            <a:r>
              <a:rPr lang="fr-FR" dirty="0" smtClean="0">
                <a:solidFill>
                  <a:prstClr val="black"/>
                </a:solidFill>
              </a:rPr>
              <a:t>Anticoagulant </a:t>
            </a:r>
            <a:r>
              <a:rPr lang="fr-FR" dirty="0" err="1" smtClean="0">
                <a:solidFill>
                  <a:prstClr val="black"/>
                </a:solidFill>
              </a:rPr>
              <a:t>drug</a:t>
            </a:r>
            <a:r>
              <a:rPr lang="fr-FR" dirty="0" smtClean="0">
                <a:solidFill>
                  <a:prstClr val="black"/>
                </a:solidFill>
              </a:rPr>
              <a:t> : </a:t>
            </a:r>
            <a:r>
              <a:rPr lang="fr-FR" dirty="0" err="1" smtClean="0">
                <a:solidFill>
                  <a:prstClr val="black"/>
                </a:solidFill>
              </a:rPr>
              <a:t>inhibits</a:t>
            </a:r>
            <a:r>
              <a:rPr lang="fr-FR" dirty="0" smtClean="0">
                <a:solidFill>
                  <a:prstClr val="black"/>
                </a:solidFill>
              </a:rPr>
              <a:t> the coagulation cascade</a:t>
            </a:r>
            <a:endParaRPr lang="fr-FR" dirty="0">
              <a:solidFill>
                <a:prstClr val="black"/>
              </a:solidFill>
            </a:endParaRPr>
          </a:p>
        </p:txBody>
      </p:sp>
      <p:sp>
        <p:nvSpPr>
          <p:cNvPr id="5" name="ZoneTexte 4"/>
          <p:cNvSpPr txBox="1"/>
          <p:nvPr/>
        </p:nvSpPr>
        <p:spPr>
          <a:xfrm>
            <a:off x="154529" y="2201089"/>
            <a:ext cx="5184576" cy="2308324"/>
          </a:xfrm>
          <a:prstGeom prst="rect">
            <a:avLst/>
          </a:prstGeom>
          <a:noFill/>
        </p:spPr>
        <p:txBody>
          <a:bodyPr wrap="square" rtlCol="0">
            <a:spAutoFit/>
          </a:bodyPr>
          <a:lstStyle/>
          <a:p>
            <a:r>
              <a:rPr lang="fr-FR" u="sng" dirty="0" err="1" smtClean="0">
                <a:solidFill>
                  <a:prstClr val="black"/>
                </a:solidFill>
              </a:rPr>
              <a:t>Current</a:t>
            </a:r>
            <a:r>
              <a:rPr lang="fr-FR" u="sng" dirty="0" smtClean="0">
                <a:solidFill>
                  <a:prstClr val="black"/>
                </a:solidFill>
              </a:rPr>
              <a:t> </a:t>
            </a:r>
            <a:r>
              <a:rPr lang="fr-FR" u="sng" dirty="0" err="1" smtClean="0">
                <a:solidFill>
                  <a:prstClr val="black"/>
                </a:solidFill>
              </a:rPr>
              <a:t>treatement</a:t>
            </a:r>
            <a:r>
              <a:rPr lang="fr-FR" u="sng" dirty="0" smtClean="0">
                <a:solidFill>
                  <a:prstClr val="black"/>
                </a:solidFill>
              </a:rPr>
              <a:t> options have limitations </a:t>
            </a:r>
            <a:r>
              <a:rPr lang="fr-FR" dirty="0" smtClean="0">
                <a:solidFill>
                  <a:prstClr val="black"/>
                </a:solidFill>
              </a:rPr>
              <a:t>: </a:t>
            </a:r>
          </a:p>
          <a:p>
            <a:pPr marL="285750" indent="-285750">
              <a:buClr>
                <a:srgbClr val="1F497D">
                  <a:lumMod val="60000"/>
                  <a:lumOff val="40000"/>
                </a:srgbClr>
              </a:buClr>
              <a:buFont typeface="Wingdings" pitchFamily="2" charset="2"/>
              <a:buChar char="Ø"/>
            </a:pPr>
            <a:r>
              <a:rPr lang="fr-FR" b="1" dirty="0" err="1" smtClean="0">
                <a:solidFill>
                  <a:prstClr val="black"/>
                </a:solidFill>
              </a:rPr>
              <a:t>Heparin</a:t>
            </a:r>
            <a:r>
              <a:rPr lang="fr-FR" b="1" dirty="0" smtClean="0">
                <a:solidFill>
                  <a:prstClr val="black"/>
                </a:solidFill>
              </a:rPr>
              <a:t> </a:t>
            </a:r>
          </a:p>
          <a:p>
            <a:pPr>
              <a:buClr>
                <a:srgbClr val="1F497D">
                  <a:lumMod val="60000"/>
                  <a:lumOff val="40000"/>
                </a:srgbClr>
              </a:buClr>
            </a:pPr>
            <a:r>
              <a:rPr lang="fr-FR" dirty="0">
                <a:solidFill>
                  <a:prstClr val="black"/>
                </a:solidFill>
              </a:rPr>
              <a:t>	</a:t>
            </a:r>
            <a:r>
              <a:rPr lang="fr-FR" dirty="0" smtClean="0">
                <a:solidFill>
                  <a:prstClr val="black"/>
                </a:solidFill>
              </a:rPr>
              <a:t>-&gt; </a:t>
            </a:r>
            <a:r>
              <a:rPr lang="fr-FR" dirty="0" err="1" smtClean="0">
                <a:solidFill>
                  <a:prstClr val="black"/>
                </a:solidFill>
              </a:rPr>
              <a:t>parenteral</a:t>
            </a:r>
            <a:r>
              <a:rPr lang="fr-FR" dirty="0" smtClean="0">
                <a:solidFill>
                  <a:prstClr val="black"/>
                </a:solidFill>
              </a:rPr>
              <a:t> administration</a:t>
            </a:r>
          </a:p>
          <a:p>
            <a:endParaRPr lang="fr-FR" dirty="0" smtClean="0">
              <a:solidFill>
                <a:prstClr val="black"/>
              </a:solidFill>
            </a:endParaRPr>
          </a:p>
          <a:p>
            <a:pPr marL="285750" indent="-285750">
              <a:buClr>
                <a:srgbClr val="1F497D">
                  <a:lumMod val="60000"/>
                  <a:lumOff val="40000"/>
                </a:srgbClr>
              </a:buClr>
              <a:buFont typeface="Wingdings" pitchFamily="2" charset="2"/>
              <a:buChar char="Ø"/>
            </a:pPr>
            <a:r>
              <a:rPr lang="fr-FR" b="1" dirty="0" err="1" smtClean="0">
                <a:solidFill>
                  <a:prstClr val="black"/>
                </a:solidFill>
              </a:rPr>
              <a:t>Vitamin</a:t>
            </a:r>
            <a:r>
              <a:rPr lang="fr-FR" b="1" dirty="0" smtClean="0">
                <a:solidFill>
                  <a:prstClr val="black"/>
                </a:solidFill>
              </a:rPr>
              <a:t> K </a:t>
            </a:r>
            <a:r>
              <a:rPr lang="fr-FR" b="1" dirty="0" err="1" smtClean="0">
                <a:solidFill>
                  <a:prstClr val="black"/>
                </a:solidFill>
              </a:rPr>
              <a:t>antagonists</a:t>
            </a:r>
            <a:r>
              <a:rPr lang="fr-FR" b="1" dirty="0" smtClean="0">
                <a:solidFill>
                  <a:prstClr val="black"/>
                </a:solidFill>
              </a:rPr>
              <a:t> </a:t>
            </a:r>
            <a:r>
              <a:rPr lang="fr-FR" dirty="0" smtClean="0">
                <a:solidFill>
                  <a:prstClr val="black"/>
                </a:solidFill>
              </a:rPr>
              <a:t>(</a:t>
            </a:r>
            <a:r>
              <a:rPr lang="fr-FR" dirty="0" err="1" smtClean="0">
                <a:solidFill>
                  <a:prstClr val="black"/>
                </a:solidFill>
              </a:rPr>
              <a:t>e.g</a:t>
            </a:r>
            <a:r>
              <a:rPr lang="fr-FR" dirty="0" smtClean="0">
                <a:solidFill>
                  <a:prstClr val="black"/>
                </a:solidFill>
              </a:rPr>
              <a:t>. </a:t>
            </a:r>
            <a:r>
              <a:rPr lang="fr-FR" dirty="0" err="1" smtClean="0">
                <a:solidFill>
                  <a:prstClr val="black"/>
                </a:solidFill>
              </a:rPr>
              <a:t>Warfarin</a:t>
            </a:r>
            <a:r>
              <a:rPr lang="fr-FR" dirty="0" smtClean="0">
                <a:solidFill>
                  <a:prstClr val="black"/>
                </a:solidFill>
              </a:rPr>
              <a:t>)</a:t>
            </a:r>
          </a:p>
          <a:p>
            <a:r>
              <a:rPr lang="fr-FR" dirty="0" smtClean="0">
                <a:solidFill>
                  <a:prstClr val="black"/>
                </a:solidFill>
              </a:rPr>
              <a:t>	-&gt; </a:t>
            </a:r>
            <a:r>
              <a:rPr lang="fr-FR" dirty="0" err="1" smtClean="0">
                <a:solidFill>
                  <a:prstClr val="black"/>
                </a:solidFill>
              </a:rPr>
              <a:t>narrow</a:t>
            </a:r>
            <a:r>
              <a:rPr lang="fr-FR" dirty="0" smtClean="0">
                <a:solidFill>
                  <a:prstClr val="black"/>
                </a:solidFill>
              </a:rPr>
              <a:t> </a:t>
            </a:r>
            <a:r>
              <a:rPr lang="fr-FR" dirty="0" err="1" smtClean="0">
                <a:solidFill>
                  <a:prstClr val="black"/>
                </a:solidFill>
              </a:rPr>
              <a:t>therapeutic</a:t>
            </a:r>
            <a:r>
              <a:rPr lang="fr-FR" dirty="0" smtClean="0">
                <a:solidFill>
                  <a:prstClr val="black"/>
                </a:solidFill>
              </a:rPr>
              <a:t> </a:t>
            </a:r>
            <a:r>
              <a:rPr lang="fr-FR" dirty="0" err="1" smtClean="0">
                <a:solidFill>
                  <a:prstClr val="black"/>
                </a:solidFill>
              </a:rPr>
              <a:t>window</a:t>
            </a:r>
            <a:r>
              <a:rPr lang="fr-FR" dirty="0" smtClean="0">
                <a:solidFill>
                  <a:prstClr val="black"/>
                </a:solidFill>
              </a:rPr>
              <a:t>, </a:t>
            </a:r>
          </a:p>
          <a:p>
            <a:r>
              <a:rPr lang="fr-FR" dirty="0">
                <a:solidFill>
                  <a:prstClr val="black"/>
                </a:solidFill>
              </a:rPr>
              <a:t>	</a:t>
            </a:r>
            <a:r>
              <a:rPr lang="fr-FR" dirty="0" smtClean="0">
                <a:solidFill>
                  <a:prstClr val="black"/>
                </a:solidFill>
              </a:rPr>
              <a:t>-&gt; slow </a:t>
            </a:r>
            <a:r>
              <a:rPr lang="fr-FR" dirty="0" err="1" smtClean="0">
                <a:solidFill>
                  <a:prstClr val="black"/>
                </a:solidFill>
              </a:rPr>
              <a:t>onset</a:t>
            </a:r>
            <a:r>
              <a:rPr lang="fr-FR" dirty="0" smtClean="0">
                <a:solidFill>
                  <a:prstClr val="black"/>
                </a:solidFill>
              </a:rPr>
              <a:t> of action,</a:t>
            </a:r>
          </a:p>
          <a:p>
            <a:r>
              <a:rPr lang="fr-FR" dirty="0">
                <a:solidFill>
                  <a:prstClr val="black"/>
                </a:solidFill>
              </a:rPr>
              <a:t>	</a:t>
            </a:r>
            <a:r>
              <a:rPr lang="fr-FR" dirty="0" smtClean="0">
                <a:solidFill>
                  <a:prstClr val="black"/>
                </a:solidFill>
              </a:rPr>
              <a:t>-&gt; </a:t>
            </a:r>
            <a:r>
              <a:rPr lang="fr-FR" dirty="0" err="1" smtClean="0">
                <a:solidFill>
                  <a:prstClr val="black"/>
                </a:solidFill>
              </a:rPr>
              <a:t>unpredictable</a:t>
            </a:r>
            <a:r>
              <a:rPr lang="fr-FR" dirty="0" smtClean="0">
                <a:solidFill>
                  <a:prstClr val="black"/>
                </a:solidFill>
              </a:rPr>
              <a:t> </a:t>
            </a:r>
            <a:r>
              <a:rPr lang="fr-FR" dirty="0" err="1" smtClean="0">
                <a:solidFill>
                  <a:prstClr val="black"/>
                </a:solidFill>
              </a:rPr>
              <a:t>pharmacology</a:t>
            </a:r>
            <a:endParaRPr lang="fr-FR" dirty="0">
              <a:solidFill>
                <a:prstClr val="black"/>
              </a:solidFill>
            </a:endParaRPr>
          </a:p>
        </p:txBody>
      </p:sp>
      <p:sp>
        <p:nvSpPr>
          <p:cNvPr id="9" name="ZoneTexte 8"/>
          <p:cNvSpPr txBox="1"/>
          <p:nvPr/>
        </p:nvSpPr>
        <p:spPr>
          <a:xfrm>
            <a:off x="683568" y="4943732"/>
            <a:ext cx="2664296" cy="369332"/>
          </a:xfrm>
          <a:prstGeom prst="rect">
            <a:avLst/>
          </a:prstGeom>
          <a:noFill/>
        </p:spPr>
        <p:txBody>
          <a:bodyPr wrap="square" rtlCol="0">
            <a:spAutoFit/>
          </a:bodyPr>
          <a:lstStyle/>
          <a:p>
            <a:pPr marL="285750" indent="-285750">
              <a:buFont typeface="Wingdings" pitchFamily="2" charset="2"/>
              <a:buChar char="Ø"/>
            </a:pPr>
            <a:r>
              <a:rPr lang="fr-FR" dirty="0" smtClean="0">
                <a:solidFill>
                  <a:prstClr val="black"/>
                </a:solidFill>
              </a:rPr>
              <a:t>Once-</a:t>
            </a:r>
            <a:r>
              <a:rPr lang="fr-FR" dirty="0" err="1" smtClean="0">
                <a:solidFill>
                  <a:prstClr val="black"/>
                </a:solidFill>
              </a:rPr>
              <a:t>daily</a:t>
            </a:r>
            <a:r>
              <a:rPr lang="fr-FR" dirty="0" smtClean="0">
                <a:solidFill>
                  <a:prstClr val="black"/>
                </a:solidFill>
              </a:rPr>
              <a:t> oral </a:t>
            </a:r>
            <a:r>
              <a:rPr lang="fr-FR" dirty="0" err="1" smtClean="0">
                <a:solidFill>
                  <a:prstClr val="black"/>
                </a:solidFill>
              </a:rPr>
              <a:t>dosing</a:t>
            </a:r>
            <a:endParaRPr lang="fr-FR" dirty="0">
              <a:solidFill>
                <a:prstClr val="black"/>
              </a:solidFill>
            </a:endParaRPr>
          </a:p>
        </p:txBody>
      </p:sp>
      <p:sp>
        <p:nvSpPr>
          <p:cNvPr id="10" name="ZoneTexte 9"/>
          <p:cNvSpPr txBox="1"/>
          <p:nvPr/>
        </p:nvSpPr>
        <p:spPr>
          <a:xfrm>
            <a:off x="683568" y="5313064"/>
            <a:ext cx="4960002" cy="369332"/>
          </a:xfrm>
          <a:prstGeom prst="rect">
            <a:avLst/>
          </a:prstGeom>
          <a:noFill/>
        </p:spPr>
        <p:txBody>
          <a:bodyPr wrap="square" rtlCol="0">
            <a:spAutoFit/>
          </a:bodyPr>
          <a:lstStyle/>
          <a:p>
            <a:pPr marL="285750" indent="-285750">
              <a:buFont typeface="Wingdings" pitchFamily="2" charset="2"/>
              <a:buChar char="Ø"/>
            </a:pPr>
            <a:r>
              <a:rPr lang="fr-FR" dirty="0" smtClean="0">
                <a:solidFill>
                  <a:prstClr val="black"/>
                </a:solidFill>
              </a:rPr>
              <a:t>No dose </a:t>
            </a:r>
            <a:r>
              <a:rPr lang="fr-FR" dirty="0" err="1" smtClean="0">
                <a:solidFill>
                  <a:prstClr val="black"/>
                </a:solidFill>
              </a:rPr>
              <a:t>adjustment</a:t>
            </a:r>
            <a:r>
              <a:rPr lang="fr-FR" dirty="0" smtClean="0">
                <a:solidFill>
                  <a:prstClr val="black"/>
                </a:solidFill>
              </a:rPr>
              <a:t> for </a:t>
            </a:r>
            <a:r>
              <a:rPr lang="fr-FR" dirty="0" err="1" smtClean="0">
                <a:solidFill>
                  <a:prstClr val="black"/>
                </a:solidFill>
              </a:rPr>
              <a:t>age</a:t>
            </a:r>
            <a:r>
              <a:rPr lang="fr-FR" dirty="0" smtClean="0">
                <a:solidFill>
                  <a:prstClr val="black"/>
                </a:solidFill>
              </a:rPr>
              <a:t>, </a:t>
            </a:r>
            <a:r>
              <a:rPr lang="fr-FR" dirty="0" err="1" smtClean="0">
                <a:solidFill>
                  <a:prstClr val="black"/>
                </a:solidFill>
              </a:rPr>
              <a:t>sex</a:t>
            </a:r>
            <a:r>
              <a:rPr lang="fr-FR" dirty="0" smtClean="0">
                <a:solidFill>
                  <a:prstClr val="black"/>
                </a:solidFill>
              </a:rPr>
              <a:t> or body </a:t>
            </a:r>
            <a:r>
              <a:rPr lang="fr-FR" dirty="0" err="1" smtClean="0">
                <a:solidFill>
                  <a:prstClr val="black"/>
                </a:solidFill>
              </a:rPr>
              <a:t>weight</a:t>
            </a:r>
            <a:endParaRPr lang="fr-FR" dirty="0">
              <a:solidFill>
                <a:prstClr val="black"/>
              </a:solidFill>
            </a:endParaRPr>
          </a:p>
        </p:txBody>
      </p:sp>
      <p:sp>
        <p:nvSpPr>
          <p:cNvPr id="11" name="ZoneTexte 10"/>
          <p:cNvSpPr txBox="1"/>
          <p:nvPr/>
        </p:nvSpPr>
        <p:spPr>
          <a:xfrm>
            <a:off x="683568" y="5682396"/>
            <a:ext cx="5256584" cy="369332"/>
          </a:xfrm>
          <a:prstGeom prst="rect">
            <a:avLst/>
          </a:prstGeom>
          <a:noFill/>
        </p:spPr>
        <p:txBody>
          <a:bodyPr wrap="square" rtlCol="0">
            <a:spAutoFit/>
          </a:bodyPr>
          <a:lstStyle/>
          <a:p>
            <a:pPr marL="285750" indent="-285750">
              <a:buFont typeface="Wingdings" pitchFamily="2" charset="2"/>
              <a:buChar char="Ø"/>
            </a:pPr>
            <a:r>
              <a:rPr lang="fr-FR" dirty="0" smtClean="0">
                <a:solidFill>
                  <a:prstClr val="black"/>
                </a:solidFill>
              </a:rPr>
              <a:t>No </a:t>
            </a:r>
            <a:r>
              <a:rPr lang="fr-FR" dirty="0" err="1" smtClean="0">
                <a:solidFill>
                  <a:prstClr val="black"/>
                </a:solidFill>
              </a:rPr>
              <a:t>requirement</a:t>
            </a:r>
            <a:r>
              <a:rPr lang="fr-FR" dirty="0" smtClean="0">
                <a:solidFill>
                  <a:prstClr val="black"/>
                </a:solidFill>
              </a:rPr>
              <a:t> for routine coagulation monitoring</a:t>
            </a:r>
            <a:endParaRPr lang="fr-FR" dirty="0">
              <a:solidFill>
                <a:prstClr val="black"/>
              </a:solidFill>
            </a:endParaRPr>
          </a:p>
        </p:txBody>
      </p:sp>
      <p:pic>
        <p:nvPicPr>
          <p:cNvPr id="12290" name="Picture 2" descr="http://www.plongeur.com/magazine/wp-content/uploads/2007/12/plus.jpg"/>
          <p:cNvPicPr>
            <a:picLocks noChangeAspect="1" noChangeArrowheads="1"/>
          </p:cNvPicPr>
          <p:nvPr/>
        </p:nvPicPr>
        <p:blipFill>
          <a:blip r:embed="rId4" cstate="print">
            <a:clrChange>
              <a:clrFrom>
                <a:srgbClr val="FFFFFA"/>
              </a:clrFrom>
              <a:clrTo>
                <a:srgbClr val="FFFFFA">
                  <a:alpha val="0"/>
                </a:srgbClr>
              </a:clrTo>
            </a:clrChange>
            <a:extLst>
              <a:ext uri="{28A0092B-C50C-407E-A947-70E740481C1C}">
                <a14:useLocalDpi xmlns:a14="http://schemas.microsoft.com/office/drawing/2010/main" val="0"/>
              </a:ext>
            </a:extLst>
          </a:blip>
          <a:srcRect/>
          <a:stretch>
            <a:fillRect/>
          </a:stretch>
        </p:blipFill>
        <p:spPr bwMode="auto">
          <a:xfrm>
            <a:off x="255935" y="4943732"/>
            <a:ext cx="40005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51</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a:bodyPr>
          <a:lstStyle/>
          <a:p>
            <a:r>
              <a:rPr lang="fr-FR" sz="3600" dirty="0" err="1" smtClean="0">
                <a:solidFill>
                  <a:schemeClr val="bg1"/>
                </a:solidFill>
              </a:rPr>
              <a:t>Xarelto</a:t>
            </a:r>
            <a:r>
              <a:rPr lang="fr-FR" sz="3600" dirty="0" smtClean="0">
                <a:solidFill>
                  <a:schemeClr val="bg1"/>
                </a:solidFill>
              </a:rPr>
              <a:t> and the </a:t>
            </a:r>
            <a:r>
              <a:rPr lang="fr-FR" sz="3600" dirty="0" err="1" smtClean="0">
                <a:solidFill>
                  <a:schemeClr val="bg1"/>
                </a:solidFill>
              </a:rPr>
              <a:t>Market</a:t>
            </a:r>
            <a:r>
              <a:rPr lang="fr-FR" sz="3600" dirty="0" smtClean="0">
                <a:solidFill>
                  <a:schemeClr val="bg1"/>
                </a:solidFill>
              </a:rPr>
              <a:t> for Anticoagulants</a:t>
            </a:r>
          </a:p>
        </p:txBody>
      </p:sp>
      <p:pic>
        <p:nvPicPr>
          <p:cNvPr id="24578" name="Picture 2"/>
          <p:cNvPicPr>
            <a:picLocks noChangeAspect="1" noChangeArrowheads="1"/>
          </p:cNvPicPr>
          <p:nvPr/>
        </p:nvPicPr>
        <p:blipFill>
          <a:blip r:embed="rId3" cstate="print">
            <a:clrChange>
              <a:clrFrom>
                <a:srgbClr val="E3EAF1"/>
              </a:clrFrom>
              <a:clrTo>
                <a:srgbClr val="E3EAF1">
                  <a:alpha val="0"/>
                </a:srgbClr>
              </a:clrTo>
            </a:clrChange>
            <a:extLst>
              <a:ext uri="{28A0092B-C50C-407E-A947-70E740481C1C}">
                <a14:useLocalDpi xmlns:a14="http://schemas.microsoft.com/office/drawing/2010/main" val="0"/>
              </a:ext>
            </a:extLst>
          </a:blip>
          <a:srcRect/>
          <a:stretch>
            <a:fillRect/>
          </a:stretch>
        </p:blipFill>
        <p:spPr bwMode="auto">
          <a:xfrm>
            <a:off x="827584" y="1268759"/>
            <a:ext cx="7344816" cy="424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57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52</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369332"/>
          </a:xfrm>
          <a:prstGeom prst="rect">
            <a:avLst/>
          </a:prstGeom>
        </p:spPr>
        <p:txBody>
          <a:bodyPr wrap="square">
            <a:spAutoFit/>
          </a:bodyPr>
          <a:lstStyle/>
          <a:p>
            <a:r>
              <a:rPr lang="fr-FR" sz="900" dirty="0" smtClean="0">
                <a:solidFill>
                  <a:prstClr val="white">
                    <a:lumMod val="65000"/>
                  </a:prstClr>
                </a:solidFill>
              </a:rPr>
              <a:t>JP Morgan 2011</a:t>
            </a:r>
          </a:p>
          <a:p>
            <a:r>
              <a:rPr lang="fr-FR" sz="900" dirty="0">
                <a:solidFill>
                  <a:prstClr val="white">
                    <a:lumMod val="65000"/>
                  </a:prstClr>
                </a:solidFill>
              </a:rPr>
              <a:t>http://www.press.bayer.com/baynews/baynews.nsf/id/E308276CDC5F62FEC125771C001F6F32</a:t>
            </a:r>
            <a:endParaRPr lang="fr-FR" sz="900" dirty="0" smtClean="0">
              <a:solidFill>
                <a:prstClr val="white">
                  <a:lumMod val="65000"/>
                </a:prstClr>
              </a:solidFill>
            </a:endParaRPr>
          </a:p>
        </p:txBody>
      </p:sp>
      <p:sp>
        <p:nvSpPr>
          <p:cNvPr id="12" name="Titre 3"/>
          <p:cNvSpPr>
            <a:spLocks noGrp="1"/>
          </p:cNvSpPr>
          <p:nvPr>
            <p:ph type="title"/>
          </p:nvPr>
        </p:nvSpPr>
        <p:spPr>
          <a:xfrm>
            <a:off x="457200" y="274638"/>
            <a:ext cx="8229600" cy="1143000"/>
          </a:xfrm>
        </p:spPr>
        <p:txBody>
          <a:bodyPr>
            <a:normAutofit/>
          </a:bodyPr>
          <a:lstStyle/>
          <a:p>
            <a:r>
              <a:rPr lang="fr-FR" sz="3600" dirty="0" err="1" smtClean="0">
                <a:solidFill>
                  <a:schemeClr val="bg1"/>
                </a:solidFill>
              </a:rPr>
              <a:t>Nexavar</a:t>
            </a:r>
            <a:endParaRPr lang="fr-FR" sz="3600" dirty="0" smtClean="0">
              <a:solidFill>
                <a:schemeClr val="bg1"/>
              </a:solidFill>
            </a:endParaRPr>
          </a:p>
        </p:txBody>
      </p:sp>
      <p:sp>
        <p:nvSpPr>
          <p:cNvPr id="7" name="ZoneTexte 6"/>
          <p:cNvSpPr txBox="1"/>
          <p:nvPr/>
        </p:nvSpPr>
        <p:spPr>
          <a:xfrm>
            <a:off x="-8769496" y="1196752"/>
            <a:ext cx="8496943" cy="646331"/>
          </a:xfrm>
          <a:prstGeom prst="rect">
            <a:avLst/>
          </a:prstGeom>
          <a:noFill/>
        </p:spPr>
        <p:txBody>
          <a:bodyPr wrap="square" rtlCol="0">
            <a:spAutoFit/>
          </a:bodyPr>
          <a:lstStyle/>
          <a:p>
            <a:r>
              <a:rPr lang="fr-FR" dirty="0" smtClean="0">
                <a:solidFill>
                  <a:prstClr val="black"/>
                </a:solidFill>
              </a:rPr>
              <a:t>Phase I </a:t>
            </a:r>
            <a:r>
              <a:rPr lang="fr-FR" dirty="0" err="1" smtClean="0">
                <a:solidFill>
                  <a:prstClr val="black"/>
                </a:solidFill>
              </a:rPr>
              <a:t>dosing-finding</a:t>
            </a:r>
            <a:r>
              <a:rPr lang="fr-FR" dirty="0" smtClean="0">
                <a:solidFill>
                  <a:prstClr val="black"/>
                </a:solidFill>
              </a:rPr>
              <a:t> </a:t>
            </a:r>
            <a:r>
              <a:rPr lang="fr-FR" dirty="0" err="1" smtClean="0">
                <a:solidFill>
                  <a:prstClr val="black"/>
                </a:solidFill>
              </a:rPr>
              <a:t>study</a:t>
            </a:r>
            <a:r>
              <a:rPr lang="fr-FR" dirty="0" smtClean="0">
                <a:solidFill>
                  <a:prstClr val="black"/>
                </a:solidFill>
              </a:rPr>
              <a:t> in patients </a:t>
            </a:r>
            <a:r>
              <a:rPr lang="fr-FR" dirty="0" err="1" smtClean="0">
                <a:solidFill>
                  <a:prstClr val="black"/>
                </a:solidFill>
              </a:rPr>
              <a:t>with</a:t>
            </a:r>
            <a:r>
              <a:rPr lang="fr-FR" dirty="0" smtClean="0">
                <a:solidFill>
                  <a:prstClr val="black"/>
                </a:solidFill>
              </a:rPr>
              <a:t> CRC (n=38)</a:t>
            </a:r>
          </a:p>
          <a:p>
            <a:r>
              <a:rPr lang="fr-FR" dirty="0">
                <a:solidFill>
                  <a:prstClr val="black"/>
                </a:solidFill>
              </a:rPr>
              <a:t>	</a:t>
            </a:r>
            <a:r>
              <a:rPr lang="fr-FR" dirty="0" smtClean="0">
                <a:solidFill>
                  <a:prstClr val="black"/>
                </a:solidFill>
              </a:rPr>
              <a:t>74% </a:t>
            </a:r>
            <a:r>
              <a:rPr lang="fr-FR" dirty="0" err="1" smtClean="0">
                <a:solidFill>
                  <a:prstClr val="black"/>
                </a:solidFill>
              </a:rPr>
              <a:t>disease</a:t>
            </a:r>
            <a:r>
              <a:rPr lang="fr-FR" dirty="0" smtClean="0">
                <a:solidFill>
                  <a:prstClr val="black"/>
                </a:solidFill>
              </a:rPr>
              <a:t> control rate in </a:t>
            </a:r>
            <a:r>
              <a:rPr lang="fr-FR" dirty="0" err="1" smtClean="0">
                <a:solidFill>
                  <a:prstClr val="black"/>
                </a:solidFill>
              </a:rPr>
              <a:t>evaluable</a:t>
            </a:r>
            <a:r>
              <a:rPr lang="fr-FR" dirty="0" smtClean="0">
                <a:solidFill>
                  <a:prstClr val="black"/>
                </a:solidFill>
              </a:rPr>
              <a:t> patients</a:t>
            </a:r>
            <a:endParaRPr lang="fr-FR" dirty="0">
              <a:solidFill>
                <a:prstClr val="black"/>
              </a:solidFill>
            </a:endParaRPr>
          </a:p>
        </p:txBody>
      </p:sp>
      <p:sp>
        <p:nvSpPr>
          <p:cNvPr id="11" name="ZoneTexte 10"/>
          <p:cNvSpPr txBox="1"/>
          <p:nvPr/>
        </p:nvSpPr>
        <p:spPr>
          <a:xfrm>
            <a:off x="-8337449" y="3645024"/>
            <a:ext cx="8064896" cy="1200329"/>
          </a:xfrm>
          <a:prstGeom prst="rect">
            <a:avLst/>
          </a:prstGeom>
          <a:noFill/>
        </p:spPr>
        <p:txBody>
          <a:bodyPr wrap="square" rtlCol="0">
            <a:spAutoFit/>
          </a:bodyPr>
          <a:lstStyle/>
          <a:p>
            <a:r>
              <a:rPr lang="fr-FR" dirty="0" err="1" smtClean="0">
                <a:solidFill>
                  <a:prstClr val="black"/>
                </a:solidFill>
              </a:rPr>
              <a:t>Advancing</a:t>
            </a:r>
            <a:r>
              <a:rPr lang="fr-FR" dirty="0" smtClean="0">
                <a:solidFill>
                  <a:prstClr val="black"/>
                </a:solidFill>
              </a:rPr>
              <a:t> </a:t>
            </a:r>
            <a:r>
              <a:rPr lang="fr-FR" dirty="0" err="1" smtClean="0">
                <a:solidFill>
                  <a:prstClr val="black"/>
                </a:solidFill>
              </a:rPr>
              <a:t>Nexavar</a:t>
            </a:r>
            <a:r>
              <a:rPr lang="fr-FR" dirty="0" smtClean="0">
                <a:solidFill>
                  <a:prstClr val="black"/>
                </a:solidFill>
              </a:rPr>
              <a:t> as a franchise-building </a:t>
            </a:r>
            <a:r>
              <a:rPr lang="fr-FR" dirty="0" err="1" smtClean="0">
                <a:solidFill>
                  <a:prstClr val="black"/>
                </a:solidFill>
              </a:rPr>
              <a:t>opportunity</a:t>
            </a:r>
            <a:endParaRPr lang="fr-FR" dirty="0" smtClean="0">
              <a:solidFill>
                <a:prstClr val="black"/>
              </a:solidFill>
            </a:endParaRPr>
          </a:p>
          <a:p>
            <a:r>
              <a:rPr lang="fr-FR" dirty="0">
                <a:solidFill>
                  <a:prstClr val="black"/>
                </a:solidFill>
              </a:rPr>
              <a:t>	</a:t>
            </a:r>
            <a:r>
              <a:rPr lang="fr-FR" dirty="0" err="1" smtClean="0">
                <a:solidFill>
                  <a:prstClr val="black"/>
                </a:solidFill>
              </a:rPr>
              <a:t>Several</a:t>
            </a:r>
            <a:r>
              <a:rPr lang="fr-FR" dirty="0" smtClean="0">
                <a:solidFill>
                  <a:prstClr val="black"/>
                </a:solidFill>
              </a:rPr>
              <a:t> phase III </a:t>
            </a:r>
            <a:r>
              <a:rPr lang="fr-FR" dirty="0" err="1" smtClean="0">
                <a:solidFill>
                  <a:prstClr val="black"/>
                </a:solidFill>
              </a:rPr>
              <a:t>studies</a:t>
            </a:r>
            <a:r>
              <a:rPr lang="fr-FR" dirty="0" smtClean="0">
                <a:solidFill>
                  <a:prstClr val="black"/>
                </a:solidFill>
              </a:rPr>
              <a:t> </a:t>
            </a:r>
            <a:r>
              <a:rPr lang="fr-FR" dirty="0" err="1" smtClean="0">
                <a:solidFill>
                  <a:prstClr val="black"/>
                </a:solidFill>
              </a:rPr>
              <a:t>ongoing</a:t>
            </a:r>
            <a:r>
              <a:rPr lang="fr-FR" dirty="0" smtClean="0">
                <a:solidFill>
                  <a:prstClr val="black"/>
                </a:solidFill>
              </a:rPr>
              <a:t> in </a:t>
            </a:r>
            <a:r>
              <a:rPr lang="fr-FR" dirty="0" err="1" smtClean="0">
                <a:solidFill>
                  <a:prstClr val="black"/>
                </a:solidFill>
              </a:rPr>
              <a:t>liver</a:t>
            </a:r>
            <a:r>
              <a:rPr lang="fr-FR" dirty="0" smtClean="0">
                <a:solidFill>
                  <a:prstClr val="black"/>
                </a:solidFill>
              </a:rPr>
              <a:t>, </a:t>
            </a:r>
            <a:r>
              <a:rPr lang="fr-FR" dirty="0" err="1" smtClean="0">
                <a:solidFill>
                  <a:prstClr val="black"/>
                </a:solidFill>
              </a:rPr>
              <a:t>lung</a:t>
            </a:r>
            <a:r>
              <a:rPr lang="fr-FR" dirty="0" smtClean="0">
                <a:solidFill>
                  <a:prstClr val="black"/>
                </a:solidFill>
              </a:rPr>
              <a:t>, </a:t>
            </a:r>
            <a:r>
              <a:rPr lang="fr-FR" dirty="0" err="1" smtClean="0">
                <a:solidFill>
                  <a:prstClr val="black"/>
                </a:solidFill>
              </a:rPr>
              <a:t>thyroid</a:t>
            </a:r>
            <a:r>
              <a:rPr lang="fr-FR" dirty="0" smtClean="0">
                <a:solidFill>
                  <a:prstClr val="black"/>
                </a:solidFill>
              </a:rPr>
              <a:t> and </a:t>
            </a:r>
            <a:r>
              <a:rPr lang="fr-FR" dirty="0" err="1" smtClean="0">
                <a:solidFill>
                  <a:prstClr val="black"/>
                </a:solidFill>
              </a:rPr>
              <a:t>kidney</a:t>
            </a:r>
            <a:r>
              <a:rPr lang="fr-FR" dirty="0" smtClean="0">
                <a:solidFill>
                  <a:prstClr val="black"/>
                </a:solidFill>
              </a:rPr>
              <a:t> cancer</a:t>
            </a:r>
          </a:p>
          <a:p>
            <a:r>
              <a:rPr lang="fr-FR" dirty="0" smtClean="0">
                <a:solidFill>
                  <a:prstClr val="black"/>
                </a:solidFill>
              </a:rPr>
              <a:t>	Phase III trial in </a:t>
            </a:r>
            <a:r>
              <a:rPr lang="fr-FR" dirty="0" err="1" smtClean="0">
                <a:solidFill>
                  <a:prstClr val="black"/>
                </a:solidFill>
              </a:rPr>
              <a:t>breast</a:t>
            </a:r>
            <a:r>
              <a:rPr lang="fr-FR" dirty="0" smtClean="0">
                <a:solidFill>
                  <a:prstClr val="black"/>
                </a:solidFill>
              </a:rPr>
              <a:t> cancer </a:t>
            </a:r>
            <a:r>
              <a:rPr lang="fr-FR" dirty="0" err="1" smtClean="0">
                <a:solidFill>
                  <a:prstClr val="black"/>
                </a:solidFill>
              </a:rPr>
              <a:t>recruiting</a:t>
            </a:r>
            <a:endParaRPr lang="fr-FR" dirty="0" smtClean="0">
              <a:solidFill>
                <a:prstClr val="black"/>
              </a:solidFill>
            </a:endParaRPr>
          </a:p>
          <a:p>
            <a:r>
              <a:rPr lang="fr-FR" dirty="0">
                <a:solidFill>
                  <a:prstClr val="black"/>
                </a:solidFill>
              </a:rPr>
              <a:t>	</a:t>
            </a:r>
            <a:r>
              <a:rPr lang="fr-FR" dirty="0" smtClean="0">
                <a:solidFill>
                  <a:prstClr val="black"/>
                </a:solidFill>
              </a:rPr>
              <a:t>&gt;200 </a:t>
            </a:r>
            <a:r>
              <a:rPr lang="fr-FR" dirty="0" err="1" smtClean="0">
                <a:solidFill>
                  <a:prstClr val="black"/>
                </a:solidFill>
              </a:rPr>
              <a:t>actively</a:t>
            </a:r>
            <a:r>
              <a:rPr lang="fr-FR" dirty="0" smtClean="0">
                <a:solidFill>
                  <a:prstClr val="black"/>
                </a:solidFill>
              </a:rPr>
              <a:t> </a:t>
            </a:r>
            <a:r>
              <a:rPr lang="fr-FR" dirty="0" err="1" smtClean="0">
                <a:solidFill>
                  <a:prstClr val="black"/>
                </a:solidFill>
              </a:rPr>
              <a:t>recruiting</a:t>
            </a:r>
            <a:r>
              <a:rPr lang="fr-FR" dirty="0" smtClean="0">
                <a:solidFill>
                  <a:prstClr val="black"/>
                </a:solidFill>
              </a:rPr>
              <a:t> trials </a:t>
            </a:r>
            <a:r>
              <a:rPr lang="fr-FR" dirty="0" err="1" smtClean="0">
                <a:solidFill>
                  <a:prstClr val="black"/>
                </a:solidFill>
              </a:rPr>
              <a:t>ongoing</a:t>
            </a:r>
            <a:endParaRPr lang="fr-FR" dirty="0">
              <a:solidFill>
                <a:prstClr val="black"/>
              </a:solidFill>
            </a:endParaRPr>
          </a:p>
        </p:txBody>
      </p:sp>
      <p:sp>
        <p:nvSpPr>
          <p:cNvPr id="3" name="ZoneTexte 2"/>
          <p:cNvSpPr txBox="1"/>
          <p:nvPr/>
        </p:nvSpPr>
        <p:spPr>
          <a:xfrm>
            <a:off x="454862" y="2774492"/>
            <a:ext cx="8293602" cy="1477328"/>
          </a:xfrm>
          <a:prstGeom prst="rect">
            <a:avLst/>
          </a:prstGeom>
          <a:noFill/>
        </p:spPr>
        <p:txBody>
          <a:bodyPr wrap="square" rtlCol="0">
            <a:spAutoFit/>
          </a:bodyPr>
          <a:lstStyle/>
          <a:p>
            <a:r>
              <a:rPr lang="en-US" b="1" dirty="0" smtClean="0">
                <a:solidFill>
                  <a:prstClr val="black"/>
                </a:solidFill>
              </a:rPr>
              <a:t>Indications:</a:t>
            </a:r>
            <a:r>
              <a:rPr lang="en-US" dirty="0" smtClean="0">
                <a:solidFill>
                  <a:prstClr val="black"/>
                </a:solidFill>
              </a:rPr>
              <a:t> </a:t>
            </a:r>
          </a:p>
          <a:p>
            <a:r>
              <a:rPr lang="en-US" dirty="0">
                <a:solidFill>
                  <a:prstClr val="black"/>
                </a:solidFill>
              </a:rPr>
              <a:t>	</a:t>
            </a:r>
            <a:r>
              <a:rPr lang="en-US" dirty="0" smtClean="0">
                <a:solidFill>
                  <a:prstClr val="black"/>
                </a:solidFill>
              </a:rPr>
              <a:t>1</a:t>
            </a:r>
            <a:r>
              <a:rPr lang="en-US" dirty="0">
                <a:solidFill>
                  <a:prstClr val="black"/>
                </a:solidFill>
              </a:rPr>
              <a:t>. Treatment of </a:t>
            </a:r>
            <a:r>
              <a:rPr lang="en-US" dirty="0">
                <a:solidFill>
                  <a:prstClr val="black"/>
                </a:solidFill>
                <a:effectLst>
                  <a:outerShdw blurRad="38100" dist="38100" dir="2700000" algn="tl">
                    <a:srgbClr val="000000">
                      <a:alpha val="43137"/>
                    </a:srgbClr>
                  </a:outerShdw>
                </a:effectLst>
              </a:rPr>
              <a:t>hepatocellular carcinoma</a:t>
            </a:r>
            <a:r>
              <a:rPr lang="en-US" dirty="0">
                <a:solidFill>
                  <a:prstClr val="black"/>
                </a:solidFill>
              </a:rPr>
              <a:t>. </a:t>
            </a:r>
            <a:r>
              <a:rPr lang="en-US" dirty="0" smtClean="0">
                <a:solidFill>
                  <a:prstClr val="black"/>
                </a:solidFill>
              </a:rPr>
              <a:t>(HCC)</a:t>
            </a:r>
          </a:p>
          <a:p>
            <a:r>
              <a:rPr lang="en-US" dirty="0" smtClean="0">
                <a:solidFill>
                  <a:prstClr val="black"/>
                </a:solidFill>
              </a:rPr>
              <a:t>	2</a:t>
            </a:r>
            <a:r>
              <a:rPr lang="en-US" dirty="0">
                <a:solidFill>
                  <a:prstClr val="black"/>
                </a:solidFill>
              </a:rPr>
              <a:t>. Treatment of patients with </a:t>
            </a:r>
            <a:r>
              <a:rPr lang="en-US" dirty="0">
                <a:solidFill>
                  <a:prstClr val="black"/>
                </a:solidFill>
                <a:effectLst>
                  <a:outerShdw blurRad="38100" dist="38100" dir="2700000" algn="tl">
                    <a:srgbClr val="000000">
                      <a:alpha val="43137"/>
                    </a:srgbClr>
                  </a:outerShdw>
                </a:effectLst>
              </a:rPr>
              <a:t>advanced renal cell carcinoma </a:t>
            </a:r>
            <a:r>
              <a:rPr lang="en-US" dirty="0" smtClean="0">
                <a:solidFill>
                  <a:prstClr val="black"/>
                </a:solidFill>
              </a:rPr>
              <a:t>(RCC) </a:t>
            </a:r>
            <a:r>
              <a:rPr lang="en-US" u="sng" dirty="0" smtClean="0">
                <a:solidFill>
                  <a:prstClr val="black"/>
                </a:solidFill>
              </a:rPr>
              <a:t>who </a:t>
            </a:r>
            <a:r>
              <a:rPr lang="en-US" u="sng" dirty="0">
                <a:solidFill>
                  <a:prstClr val="black"/>
                </a:solidFill>
              </a:rPr>
              <a:t>have failed prior interferon-alpha or interleukin-2 based therapy or are considered unsuitable for such </a:t>
            </a:r>
            <a:r>
              <a:rPr lang="en-US" u="sng" dirty="0" smtClean="0">
                <a:solidFill>
                  <a:prstClr val="black"/>
                </a:solidFill>
              </a:rPr>
              <a:t>therapy</a:t>
            </a:r>
          </a:p>
        </p:txBody>
      </p:sp>
      <p:sp>
        <p:nvSpPr>
          <p:cNvPr id="4" name="ZoneTexte 3"/>
          <p:cNvSpPr txBox="1"/>
          <p:nvPr/>
        </p:nvSpPr>
        <p:spPr>
          <a:xfrm>
            <a:off x="454863" y="1340768"/>
            <a:ext cx="8293602" cy="923330"/>
          </a:xfrm>
          <a:prstGeom prst="rect">
            <a:avLst/>
          </a:prstGeom>
          <a:noFill/>
        </p:spPr>
        <p:txBody>
          <a:bodyPr wrap="square" rtlCol="0">
            <a:spAutoFit/>
          </a:bodyPr>
          <a:lstStyle/>
          <a:p>
            <a:r>
              <a:rPr lang="en-US" dirty="0" err="1">
                <a:solidFill>
                  <a:prstClr val="black"/>
                </a:solidFill>
              </a:rPr>
              <a:t>Nexavar</a:t>
            </a:r>
            <a:r>
              <a:rPr lang="en-US" dirty="0">
                <a:solidFill>
                  <a:prstClr val="black"/>
                </a:solidFill>
              </a:rPr>
              <a:t> targets both the tumor cell and tumor vasculature. </a:t>
            </a:r>
            <a:endParaRPr lang="en-US" dirty="0" smtClean="0">
              <a:solidFill>
                <a:prstClr val="black"/>
              </a:solidFill>
            </a:endParaRPr>
          </a:p>
          <a:p>
            <a:r>
              <a:rPr lang="en-US" dirty="0" smtClean="0">
                <a:solidFill>
                  <a:prstClr val="black"/>
                </a:solidFill>
              </a:rPr>
              <a:t>It targets </a:t>
            </a:r>
            <a:r>
              <a:rPr lang="en-US" dirty="0">
                <a:solidFill>
                  <a:prstClr val="black"/>
                </a:solidFill>
              </a:rPr>
              <a:t>kinases included </a:t>
            </a:r>
            <a:r>
              <a:rPr lang="en-US" dirty="0" err="1">
                <a:solidFill>
                  <a:prstClr val="black"/>
                </a:solidFill>
                <a:effectLst>
                  <a:outerShdw blurRad="38100" dist="38100" dir="2700000" algn="tl">
                    <a:srgbClr val="000000">
                      <a:alpha val="43137"/>
                    </a:srgbClr>
                  </a:outerShdw>
                </a:effectLst>
              </a:rPr>
              <a:t>Raf</a:t>
            </a:r>
            <a:r>
              <a:rPr lang="en-US" dirty="0">
                <a:solidFill>
                  <a:prstClr val="black"/>
                </a:solidFill>
                <a:effectLst>
                  <a:outerShdw blurRad="38100" dist="38100" dir="2700000" algn="tl">
                    <a:srgbClr val="000000">
                      <a:alpha val="43137"/>
                    </a:srgbClr>
                  </a:outerShdw>
                </a:effectLst>
              </a:rPr>
              <a:t> kinase</a:t>
            </a:r>
            <a:r>
              <a:rPr lang="en-US" dirty="0">
                <a:solidFill>
                  <a:prstClr val="black"/>
                </a:solidFill>
              </a:rPr>
              <a:t>, </a:t>
            </a:r>
            <a:r>
              <a:rPr lang="en-US" dirty="0">
                <a:solidFill>
                  <a:prstClr val="black"/>
                </a:solidFill>
                <a:effectLst>
                  <a:outerShdw blurRad="38100" dist="38100" dir="2700000" algn="tl">
                    <a:srgbClr val="000000">
                      <a:alpha val="43137"/>
                    </a:srgbClr>
                  </a:outerShdw>
                </a:effectLst>
              </a:rPr>
              <a:t>VEGFR-1, VEGFR-2, VEGFR-3</a:t>
            </a:r>
            <a:r>
              <a:rPr lang="en-US" dirty="0">
                <a:solidFill>
                  <a:prstClr val="black"/>
                </a:solidFill>
              </a:rPr>
              <a:t>, PDGFR-B, KIT, FLT-3 and RET</a:t>
            </a:r>
            <a:r>
              <a:rPr lang="en-US" dirty="0" smtClean="0">
                <a:solidFill>
                  <a:prstClr val="black"/>
                </a:solidFill>
              </a:rPr>
              <a:t>.</a:t>
            </a:r>
            <a:endParaRPr lang="fr-FR" dirty="0">
              <a:solidFill>
                <a:prstClr val="black"/>
              </a:solidFill>
            </a:endParaRPr>
          </a:p>
        </p:txBody>
      </p:sp>
      <p:pic>
        <p:nvPicPr>
          <p:cNvPr id="10242" name="Picture 2" descr="http://www.pharmacyescrow.com/images/products/4271_NEXAVAR-SORAFENIB-TOSYLAT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23" y="263525"/>
            <a:ext cx="2362200"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4862" y="4845353"/>
            <a:ext cx="8149585" cy="646331"/>
          </a:xfrm>
          <a:prstGeom prst="rect">
            <a:avLst/>
          </a:prstGeom>
        </p:spPr>
        <p:txBody>
          <a:bodyPr wrap="square">
            <a:spAutoFit/>
          </a:bodyPr>
          <a:lstStyle/>
          <a:p>
            <a:r>
              <a:rPr lang="en-US" dirty="0">
                <a:solidFill>
                  <a:prstClr val="black"/>
                </a:solidFill>
              </a:rPr>
              <a:t>This medicine </a:t>
            </a:r>
            <a:r>
              <a:rPr lang="en-US" dirty="0" smtClean="0">
                <a:solidFill>
                  <a:prstClr val="black"/>
                </a:solidFill>
              </a:rPr>
              <a:t>has </a:t>
            </a:r>
            <a:r>
              <a:rPr lang="en-US" dirty="0">
                <a:solidFill>
                  <a:prstClr val="black"/>
                </a:solidFill>
              </a:rPr>
              <a:t>an "</a:t>
            </a:r>
            <a:r>
              <a:rPr lang="en-US" dirty="0">
                <a:solidFill>
                  <a:prstClr val="black"/>
                </a:solidFill>
                <a:effectLst>
                  <a:outerShdw blurRad="38100" dist="38100" dir="2700000" algn="tl">
                    <a:srgbClr val="000000">
                      <a:alpha val="43137"/>
                    </a:srgbClr>
                  </a:outerShdw>
                </a:effectLst>
              </a:rPr>
              <a:t>orphan designation</a:t>
            </a:r>
            <a:r>
              <a:rPr lang="en-US" dirty="0">
                <a:solidFill>
                  <a:prstClr val="black"/>
                </a:solidFill>
              </a:rPr>
              <a:t>" (used to treat no more than five in 10,000 people in the European Union)</a:t>
            </a:r>
            <a:endParaRPr lang="fr-FR" dirty="0">
              <a:solidFill>
                <a:prstClr val="black"/>
              </a:solidFill>
            </a:endParaRPr>
          </a:p>
        </p:txBody>
      </p:sp>
      <p:pic>
        <p:nvPicPr>
          <p:cNvPr id="13316" name="Picture 4" descr="http://www.spacecoastmedicine.com/wp-content/uploads/2009/10/kidneycancer-33-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2420888"/>
            <a:ext cx="569487" cy="89979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surgery.usc.edu/divisions/hep/graphics/cutliveranim1.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2264098"/>
            <a:ext cx="976369" cy="85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55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53</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a:t>
            </a:r>
            <a:r>
              <a:rPr lang="fr-FR" sz="900" dirty="0">
                <a:solidFill>
                  <a:prstClr val="white">
                    <a:lumMod val="65000"/>
                  </a:prstClr>
                </a:solidFill>
              </a:rPr>
              <a:t>2011 - http://www.medicalnewstoday.com/articles/164359.php</a:t>
            </a:r>
            <a:endParaRPr lang="fr-FR" sz="900" dirty="0" smtClean="0">
              <a:solidFill>
                <a:prstClr val="white">
                  <a:lumMod val="65000"/>
                </a:prstClr>
              </a:solidFill>
            </a:endParaRP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smtClean="0">
                <a:solidFill>
                  <a:schemeClr val="bg1"/>
                </a:solidFill>
              </a:rPr>
              <a:t>Building Blocks of </a:t>
            </a:r>
            <a:r>
              <a:rPr lang="fr-FR" sz="3600" dirty="0" err="1" smtClean="0">
                <a:solidFill>
                  <a:schemeClr val="bg1"/>
                </a:solidFill>
              </a:rPr>
              <a:t>Bayer’s</a:t>
            </a:r>
            <a:r>
              <a:rPr lang="fr-FR" sz="3600" dirty="0" smtClean="0">
                <a:solidFill>
                  <a:schemeClr val="bg1"/>
                </a:solidFill>
              </a:rPr>
              <a:t> </a:t>
            </a:r>
            <a:r>
              <a:rPr lang="fr-FR" sz="3600" dirty="0" err="1" smtClean="0">
                <a:solidFill>
                  <a:schemeClr val="bg1"/>
                </a:solidFill>
              </a:rPr>
              <a:t>Oncology</a:t>
            </a:r>
            <a:r>
              <a:rPr lang="fr-FR" sz="3600" dirty="0" smtClean="0">
                <a:solidFill>
                  <a:schemeClr val="bg1"/>
                </a:solidFill>
              </a:rPr>
              <a:t> Pipeline</a:t>
            </a:r>
          </a:p>
        </p:txBody>
      </p:sp>
      <p:pic>
        <p:nvPicPr>
          <p:cNvPr id="307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1268759"/>
            <a:ext cx="7992888" cy="429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180122" y="5639917"/>
            <a:ext cx="5111958" cy="646331"/>
          </a:xfrm>
          <a:prstGeom prst="rect">
            <a:avLst/>
          </a:prstGeom>
          <a:noFill/>
        </p:spPr>
        <p:txBody>
          <a:bodyPr wrap="square" rtlCol="0">
            <a:spAutoFit/>
          </a:bodyPr>
          <a:lstStyle/>
          <a:p>
            <a:r>
              <a:rPr lang="en-US" dirty="0" err="1">
                <a:solidFill>
                  <a:prstClr val="black"/>
                </a:solidFill>
              </a:rPr>
              <a:t>Nexavar</a:t>
            </a:r>
            <a:r>
              <a:rPr lang="en-US" dirty="0">
                <a:solidFill>
                  <a:prstClr val="black"/>
                </a:solidFill>
              </a:rPr>
              <a:t> continues to be evaluated as a </a:t>
            </a:r>
            <a:r>
              <a:rPr lang="en-US" dirty="0">
                <a:solidFill>
                  <a:prstClr val="black"/>
                </a:solidFill>
                <a:effectLst>
                  <a:outerShdw blurRad="38100" dist="38100" dir="2700000" algn="tl">
                    <a:srgbClr val="000000">
                      <a:alpha val="43137"/>
                    </a:srgbClr>
                  </a:outerShdw>
                </a:effectLst>
              </a:rPr>
              <a:t>single</a:t>
            </a:r>
            <a:r>
              <a:rPr lang="en-US" dirty="0">
                <a:solidFill>
                  <a:prstClr val="black"/>
                </a:solidFill>
              </a:rPr>
              <a:t> agent or </a:t>
            </a:r>
            <a:r>
              <a:rPr lang="en-US" dirty="0">
                <a:solidFill>
                  <a:prstClr val="black"/>
                </a:solidFill>
                <a:effectLst>
                  <a:outerShdw blurRad="38100" dist="38100" dir="2700000" algn="tl">
                    <a:srgbClr val="000000">
                      <a:alpha val="43137"/>
                    </a:srgbClr>
                  </a:outerShdw>
                </a:effectLst>
              </a:rPr>
              <a:t>combination</a:t>
            </a:r>
            <a:r>
              <a:rPr lang="en-US" dirty="0">
                <a:solidFill>
                  <a:prstClr val="black"/>
                </a:solidFill>
              </a:rPr>
              <a:t> treatment in a wide range of cancers</a:t>
            </a:r>
            <a:endParaRPr lang="fr-FR" dirty="0">
              <a:solidFill>
                <a:prstClr val="black"/>
              </a:solidFill>
            </a:endParaRPr>
          </a:p>
        </p:txBody>
      </p:sp>
      <p:sp>
        <p:nvSpPr>
          <p:cNvPr id="4" name="Rectangle 3"/>
          <p:cNvSpPr/>
          <p:nvPr/>
        </p:nvSpPr>
        <p:spPr>
          <a:xfrm>
            <a:off x="3779912" y="1988840"/>
            <a:ext cx="828092"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8"/>
          <p:cNvSpPr/>
          <p:nvPr/>
        </p:nvSpPr>
        <p:spPr>
          <a:xfrm>
            <a:off x="3779912" y="2579951"/>
            <a:ext cx="828092"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Rectangle 9"/>
          <p:cNvSpPr/>
          <p:nvPr/>
        </p:nvSpPr>
        <p:spPr>
          <a:xfrm>
            <a:off x="3774973" y="3212976"/>
            <a:ext cx="828092"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10"/>
          <p:cNvSpPr/>
          <p:nvPr/>
        </p:nvSpPr>
        <p:spPr>
          <a:xfrm>
            <a:off x="3774217" y="3789040"/>
            <a:ext cx="828092"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3" name="Rectangle 12"/>
          <p:cNvSpPr/>
          <p:nvPr/>
        </p:nvSpPr>
        <p:spPr>
          <a:xfrm>
            <a:off x="4644008" y="3212976"/>
            <a:ext cx="900100"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4" name="Rectangle 13"/>
          <p:cNvSpPr/>
          <p:nvPr/>
        </p:nvSpPr>
        <p:spPr>
          <a:xfrm>
            <a:off x="4644008" y="3806466"/>
            <a:ext cx="900100"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p:nvSpPr>
        <p:spPr>
          <a:xfrm>
            <a:off x="1835696" y="3806466"/>
            <a:ext cx="900405" cy="57606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18"/>
          <p:cNvSpPr/>
          <p:nvPr/>
        </p:nvSpPr>
        <p:spPr>
          <a:xfrm>
            <a:off x="4628107" y="2629696"/>
            <a:ext cx="900100" cy="576064"/>
          </a:xfrm>
          <a:prstGeom prst="rect">
            <a:avLst/>
          </a:prstGeom>
          <a:noFill/>
          <a:ln w="317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4636266" y="2006567"/>
            <a:ext cx="900100" cy="576064"/>
          </a:xfrm>
          <a:prstGeom prst="rect">
            <a:avLst/>
          </a:prstGeom>
          <a:noFill/>
          <a:ln w="317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760225" y="4407371"/>
            <a:ext cx="900100" cy="576064"/>
          </a:xfrm>
          <a:prstGeom prst="rect">
            <a:avLst/>
          </a:prstGeom>
          <a:noFill/>
          <a:ln w="317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157530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21" presetClass="entr" presetSubtype="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heel(1)">
                                      <p:cBhvr>
                                        <p:cTn id="54" dur="2000"/>
                                        <p:tgtEl>
                                          <p:spTgt spid="19"/>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heel(1)">
                                      <p:cBhvr>
                                        <p:cTn id="57" dur="2000"/>
                                        <p:tgtEl>
                                          <p:spTgt spid="20"/>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19" grpId="0" animBg="1"/>
      <p:bldP spid="20" grpId="0" animBg="1"/>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54</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0" y="6556783"/>
            <a:ext cx="8377341" cy="369332"/>
          </a:xfrm>
          <a:prstGeom prst="rect">
            <a:avLst/>
          </a:prstGeom>
        </p:spPr>
        <p:txBody>
          <a:bodyPr wrap="square">
            <a:spAutoFit/>
          </a:bodyPr>
          <a:lstStyle/>
          <a:p>
            <a:r>
              <a:rPr lang="fr-FR" sz="900" dirty="0" smtClean="0">
                <a:solidFill>
                  <a:prstClr val="white">
                    <a:lumMod val="65000"/>
                  </a:prstClr>
                </a:solidFill>
              </a:rPr>
              <a:t>JP Morgan </a:t>
            </a:r>
            <a:r>
              <a:rPr lang="fr-FR" sz="900" dirty="0">
                <a:solidFill>
                  <a:prstClr val="white">
                    <a:lumMod val="65000"/>
                  </a:prstClr>
                </a:solidFill>
              </a:rPr>
              <a:t>2011 - http://</a:t>
            </a:r>
            <a:r>
              <a:rPr lang="fr-FR" sz="900" dirty="0" smtClean="0">
                <a:solidFill>
                  <a:prstClr val="white">
                    <a:lumMod val="65000"/>
                  </a:prstClr>
                </a:solidFill>
              </a:rPr>
              <a:t>gistsupport.medshelf.org/Regorafenib</a:t>
            </a:r>
            <a:r>
              <a:rPr lang="fr-FR" sz="900" dirty="0">
                <a:solidFill>
                  <a:prstClr val="white">
                    <a:lumMod val="65000"/>
                  </a:prstClr>
                </a:solidFill>
              </a:rPr>
              <a:t> - http://</a:t>
            </a:r>
            <a:r>
              <a:rPr lang="fr-FR" sz="900" dirty="0" smtClean="0">
                <a:solidFill>
                  <a:prstClr val="white">
                    <a:lumMod val="65000"/>
                  </a:prstClr>
                </a:solidFill>
              </a:rPr>
              <a:t>www.dddmag.com/news-Regorafenib-Receives-Orphan-Drug-Status-2711.aspx </a:t>
            </a:r>
          </a:p>
          <a:p>
            <a:r>
              <a:rPr lang="fr-FR" sz="900" dirty="0">
                <a:solidFill>
                  <a:prstClr val="white">
                    <a:lumMod val="65000"/>
                  </a:prstClr>
                </a:solidFill>
              </a:rPr>
              <a:t>http://messages.finance.yahoo.com/Stocks_(A_to_Z)/Stocks_O/threadview?m=tm&amp;bn=13414&amp;tid=52299&amp;mid=52395&amp;tof=10&amp;rt=2&amp;frt=2&amp;off=1</a:t>
            </a:r>
            <a:endParaRPr lang="fr-FR" sz="900" dirty="0" smtClean="0">
              <a:solidFill>
                <a:prstClr val="white">
                  <a:lumMod val="65000"/>
                </a:prstClr>
              </a:solidFill>
            </a:endParaRP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Regorafenib</a:t>
            </a:r>
            <a:r>
              <a:rPr lang="fr-FR" sz="3600" dirty="0" smtClean="0">
                <a:solidFill>
                  <a:schemeClr val="bg1"/>
                </a:solidFill>
              </a:rPr>
              <a:t> – A new Tyrosine Kinase </a:t>
            </a:r>
            <a:r>
              <a:rPr lang="fr-FR" sz="3600" dirty="0" err="1" smtClean="0">
                <a:solidFill>
                  <a:schemeClr val="bg1"/>
                </a:solidFill>
              </a:rPr>
              <a:t>Inhibitor</a:t>
            </a:r>
            <a:endParaRPr lang="fr-FR" sz="3600" dirty="0" smtClean="0">
              <a:solidFill>
                <a:schemeClr val="bg1"/>
              </a:solidFill>
            </a:endParaRPr>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0592" y="5013176"/>
            <a:ext cx="7776864" cy="4284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323529" y="1373073"/>
            <a:ext cx="7560840" cy="646331"/>
          </a:xfrm>
          <a:prstGeom prst="rect">
            <a:avLst/>
          </a:prstGeom>
          <a:noFill/>
        </p:spPr>
        <p:txBody>
          <a:bodyPr wrap="square" rtlCol="0">
            <a:spAutoFit/>
          </a:bodyPr>
          <a:lstStyle/>
          <a:p>
            <a:r>
              <a:rPr lang="fr-FR" dirty="0" err="1" smtClean="0">
                <a:solidFill>
                  <a:prstClr val="black"/>
                </a:solidFill>
              </a:rPr>
              <a:t>Regorafenib</a:t>
            </a:r>
            <a:r>
              <a:rPr lang="fr-FR" dirty="0" smtClean="0">
                <a:solidFill>
                  <a:prstClr val="black"/>
                </a:solidFill>
              </a:rPr>
              <a:t> </a:t>
            </a:r>
            <a:r>
              <a:rPr lang="fr-FR" dirty="0" err="1" smtClean="0">
                <a:solidFill>
                  <a:prstClr val="black"/>
                </a:solidFill>
              </a:rPr>
              <a:t>is</a:t>
            </a:r>
            <a:r>
              <a:rPr lang="fr-FR" dirty="0" smtClean="0">
                <a:solidFill>
                  <a:prstClr val="black"/>
                </a:solidFill>
              </a:rPr>
              <a:t> an </a:t>
            </a:r>
            <a:r>
              <a:rPr lang="fr-FR" dirty="0" err="1" smtClean="0">
                <a:solidFill>
                  <a:prstClr val="black"/>
                </a:solidFill>
              </a:rPr>
              <a:t>orally</a:t>
            </a:r>
            <a:r>
              <a:rPr lang="fr-FR" dirty="0" smtClean="0">
                <a:solidFill>
                  <a:prstClr val="black"/>
                </a:solidFill>
              </a:rPr>
              <a:t> active </a:t>
            </a:r>
            <a:r>
              <a:rPr lang="fr-FR" dirty="0" err="1" smtClean="0">
                <a:solidFill>
                  <a:prstClr val="black"/>
                </a:solidFill>
              </a:rPr>
              <a:t>multikinase</a:t>
            </a:r>
            <a:r>
              <a:rPr lang="fr-FR" dirty="0" smtClean="0">
                <a:solidFill>
                  <a:prstClr val="black"/>
                </a:solidFill>
              </a:rPr>
              <a:t> </a:t>
            </a:r>
            <a:r>
              <a:rPr lang="fr-FR" dirty="0" err="1" smtClean="0">
                <a:solidFill>
                  <a:prstClr val="black"/>
                </a:solidFill>
              </a:rPr>
              <a:t>inhibitor</a:t>
            </a:r>
            <a:r>
              <a:rPr lang="fr-FR" dirty="0" smtClean="0">
                <a:solidFill>
                  <a:prstClr val="black"/>
                </a:solidFill>
              </a:rPr>
              <a:t> </a:t>
            </a:r>
          </a:p>
          <a:p>
            <a:r>
              <a:rPr lang="fr-FR" dirty="0" smtClean="0">
                <a:solidFill>
                  <a:prstClr val="black"/>
                </a:solidFill>
              </a:rPr>
              <a:t>(VEGF-R… : </a:t>
            </a:r>
            <a:r>
              <a:rPr lang="fr-FR" dirty="0" err="1" smtClean="0">
                <a:solidFill>
                  <a:prstClr val="black"/>
                </a:solidFill>
              </a:rPr>
              <a:t>angiogenesis</a:t>
            </a:r>
            <a:r>
              <a:rPr lang="fr-FR" dirty="0" smtClean="0">
                <a:solidFill>
                  <a:prstClr val="black"/>
                </a:solidFill>
              </a:rPr>
              <a:t>)</a:t>
            </a:r>
            <a:endParaRPr lang="fr-FR" dirty="0">
              <a:solidFill>
                <a:prstClr val="black"/>
              </a:solidFill>
            </a:endParaRPr>
          </a:p>
        </p:txBody>
      </p:sp>
      <p:sp>
        <p:nvSpPr>
          <p:cNvPr id="5" name="ZoneTexte 4"/>
          <p:cNvSpPr txBox="1"/>
          <p:nvPr/>
        </p:nvSpPr>
        <p:spPr>
          <a:xfrm>
            <a:off x="-9829600" y="3265570"/>
            <a:ext cx="8356706" cy="1200329"/>
          </a:xfrm>
          <a:prstGeom prst="rect">
            <a:avLst/>
          </a:prstGeom>
          <a:noFill/>
        </p:spPr>
        <p:txBody>
          <a:bodyPr wrap="square" rtlCol="0">
            <a:spAutoFit/>
          </a:bodyPr>
          <a:lstStyle/>
          <a:p>
            <a:r>
              <a:rPr lang="fr-FR" dirty="0" smtClean="0">
                <a:solidFill>
                  <a:prstClr val="black"/>
                </a:solidFill>
              </a:rPr>
              <a:t>Phase II, open –label </a:t>
            </a:r>
            <a:r>
              <a:rPr lang="fr-FR" dirty="0" err="1" smtClean="0">
                <a:solidFill>
                  <a:prstClr val="black"/>
                </a:solidFill>
              </a:rPr>
              <a:t>study</a:t>
            </a:r>
            <a:r>
              <a:rPr lang="fr-FR" dirty="0" smtClean="0">
                <a:solidFill>
                  <a:prstClr val="black"/>
                </a:solidFill>
              </a:rPr>
              <a:t> in </a:t>
            </a:r>
            <a:r>
              <a:rPr lang="fr-FR" dirty="0" err="1" smtClean="0">
                <a:solidFill>
                  <a:prstClr val="black"/>
                </a:solidFill>
              </a:rPr>
              <a:t>kidney</a:t>
            </a:r>
            <a:r>
              <a:rPr lang="fr-FR" dirty="0" smtClean="0">
                <a:solidFill>
                  <a:prstClr val="black"/>
                </a:solidFill>
              </a:rPr>
              <a:t> cancer </a:t>
            </a:r>
            <a:r>
              <a:rPr lang="fr-FR" dirty="0" err="1" smtClean="0">
                <a:solidFill>
                  <a:prstClr val="black"/>
                </a:solidFill>
              </a:rPr>
              <a:t>with</a:t>
            </a:r>
            <a:r>
              <a:rPr lang="fr-FR" dirty="0" smtClean="0">
                <a:solidFill>
                  <a:prstClr val="black"/>
                </a:solidFill>
              </a:rPr>
              <a:t> </a:t>
            </a:r>
            <a:r>
              <a:rPr lang="fr-FR" dirty="0" err="1" smtClean="0">
                <a:solidFill>
                  <a:prstClr val="black"/>
                </a:solidFill>
              </a:rPr>
              <a:t>regorafenib</a:t>
            </a:r>
            <a:r>
              <a:rPr lang="fr-FR" dirty="0" smtClean="0">
                <a:solidFill>
                  <a:prstClr val="black"/>
                </a:solidFill>
              </a:rPr>
              <a:t> (160mg) </a:t>
            </a:r>
            <a:r>
              <a:rPr lang="fr-FR" dirty="0" err="1" smtClean="0">
                <a:solidFill>
                  <a:prstClr val="black"/>
                </a:solidFill>
              </a:rPr>
              <a:t>administered</a:t>
            </a:r>
            <a:r>
              <a:rPr lang="fr-FR" dirty="0" smtClean="0">
                <a:solidFill>
                  <a:prstClr val="black"/>
                </a:solidFill>
              </a:rPr>
              <a:t> once </a:t>
            </a:r>
            <a:r>
              <a:rPr lang="fr-FR" dirty="0" err="1" smtClean="0">
                <a:solidFill>
                  <a:prstClr val="black"/>
                </a:solidFill>
              </a:rPr>
              <a:t>daily</a:t>
            </a:r>
            <a:r>
              <a:rPr lang="fr-FR" dirty="0" smtClean="0">
                <a:solidFill>
                  <a:prstClr val="black"/>
                </a:solidFill>
              </a:rPr>
              <a:t> on a </a:t>
            </a:r>
            <a:r>
              <a:rPr lang="fr-FR" dirty="0" err="1" smtClean="0">
                <a:solidFill>
                  <a:prstClr val="black"/>
                </a:solidFill>
              </a:rPr>
              <a:t>three</a:t>
            </a:r>
            <a:r>
              <a:rPr lang="fr-FR" dirty="0" smtClean="0">
                <a:solidFill>
                  <a:prstClr val="black"/>
                </a:solidFill>
              </a:rPr>
              <a:t> </a:t>
            </a:r>
            <a:r>
              <a:rPr lang="fr-FR" dirty="0" err="1" smtClean="0">
                <a:solidFill>
                  <a:prstClr val="black"/>
                </a:solidFill>
              </a:rPr>
              <a:t>weeks</a:t>
            </a:r>
            <a:r>
              <a:rPr lang="fr-FR" dirty="0" smtClean="0">
                <a:solidFill>
                  <a:prstClr val="black"/>
                </a:solidFill>
              </a:rPr>
              <a:t> on/one </a:t>
            </a:r>
            <a:r>
              <a:rPr lang="fr-FR" dirty="0" err="1" smtClean="0">
                <a:solidFill>
                  <a:prstClr val="black"/>
                </a:solidFill>
              </a:rPr>
              <a:t>week</a:t>
            </a:r>
            <a:r>
              <a:rPr lang="fr-FR" dirty="0" smtClean="0">
                <a:solidFill>
                  <a:prstClr val="black"/>
                </a:solidFill>
              </a:rPr>
              <a:t> off </a:t>
            </a:r>
            <a:r>
              <a:rPr lang="fr-FR" dirty="0" err="1" smtClean="0">
                <a:solidFill>
                  <a:prstClr val="black"/>
                </a:solidFill>
              </a:rPr>
              <a:t>schedule</a:t>
            </a:r>
            <a:r>
              <a:rPr lang="fr-FR" dirty="0" smtClean="0">
                <a:solidFill>
                  <a:prstClr val="black"/>
                </a:solidFill>
              </a:rPr>
              <a:t> (n=49)</a:t>
            </a:r>
          </a:p>
          <a:p>
            <a:r>
              <a:rPr lang="fr-FR" dirty="0" smtClean="0">
                <a:solidFill>
                  <a:prstClr val="black"/>
                </a:solidFill>
              </a:rPr>
              <a:t>	31% partial </a:t>
            </a:r>
            <a:r>
              <a:rPr lang="fr-FR" dirty="0" err="1" smtClean="0">
                <a:solidFill>
                  <a:prstClr val="black"/>
                </a:solidFill>
              </a:rPr>
              <a:t>response</a:t>
            </a:r>
            <a:r>
              <a:rPr lang="fr-FR" dirty="0" smtClean="0">
                <a:solidFill>
                  <a:prstClr val="black"/>
                </a:solidFill>
              </a:rPr>
              <a:t> (RECIST)</a:t>
            </a:r>
          </a:p>
          <a:p>
            <a:r>
              <a:rPr lang="fr-FR" dirty="0">
                <a:solidFill>
                  <a:prstClr val="black"/>
                </a:solidFill>
              </a:rPr>
              <a:t>	</a:t>
            </a:r>
            <a:r>
              <a:rPr lang="fr-FR" dirty="0" smtClean="0">
                <a:solidFill>
                  <a:prstClr val="black"/>
                </a:solidFill>
              </a:rPr>
              <a:t>50% stable </a:t>
            </a:r>
            <a:r>
              <a:rPr lang="fr-FR" dirty="0" err="1" smtClean="0">
                <a:solidFill>
                  <a:prstClr val="black"/>
                </a:solidFill>
              </a:rPr>
              <a:t>disease</a:t>
            </a:r>
            <a:r>
              <a:rPr lang="fr-FR" dirty="0" smtClean="0">
                <a:solidFill>
                  <a:prstClr val="black"/>
                </a:solidFill>
              </a:rPr>
              <a:t> rate</a:t>
            </a:r>
          </a:p>
        </p:txBody>
      </p:sp>
      <p:sp>
        <p:nvSpPr>
          <p:cNvPr id="6" name="ZoneTexte 5"/>
          <p:cNvSpPr txBox="1"/>
          <p:nvPr/>
        </p:nvSpPr>
        <p:spPr>
          <a:xfrm>
            <a:off x="-8605464" y="2406596"/>
            <a:ext cx="8356706" cy="923330"/>
          </a:xfrm>
          <a:prstGeom prst="rect">
            <a:avLst/>
          </a:prstGeom>
          <a:noFill/>
        </p:spPr>
        <p:txBody>
          <a:bodyPr wrap="square" rtlCol="0">
            <a:spAutoFit/>
          </a:bodyPr>
          <a:lstStyle/>
          <a:p>
            <a:r>
              <a:rPr lang="fr-FR" dirty="0" err="1">
                <a:solidFill>
                  <a:prstClr val="black"/>
                </a:solidFill>
              </a:rPr>
              <a:t>Regorafenib</a:t>
            </a:r>
            <a:r>
              <a:rPr lang="fr-FR" dirty="0">
                <a:solidFill>
                  <a:prstClr val="black"/>
                </a:solidFill>
              </a:rPr>
              <a:t> </a:t>
            </a:r>
            <a:r>
              <a:rPr lang="fr-FR" dirty="0" err="1">
                <a:solidFill>
                  <a:prstClr val="black"/>
                </a:solidFill>
              </a:rPr>
              <a:t>is</a:t>
            </a:r>
            <a:r>
              <a:rPr lang="fr-FR" dirty="0">
                <a:solidFill>
                  <a:prstClr val="black"/>
                </a:solidFill>
              </a:rPr>
              <a:t> a new </a:t>
            </a:r>
            <a:r>
              <a:rPr lang="fr-FR" dirty="0" err="1">
                <a:solidFill>
                  <a:prstClr val="black"/>
                </a:solidFill>
              </a:rPr>
              <a:t>potent</a:t>
            </a:r>
            <a:r>
              <a:rPr lang="fr-FR" dirty="0">
                <a:solidFill>
                  <a:prstClr val="black"/>
                </a:solidFill>
              </a:rPr>
              <a:t> oral multi-kinase </a:t>
            </a:r>
            <a:r>
              <a:rPr lang="fr-FR" dirty="0" err="1">
                <a:solidFill>
                  <a:prstClr val="black"/>
                </a:solidFill>
              </a:rPr>
              <a:t>inhibitor</a:t>
            </a:r>
            <a:r>
              <a:rPr lang="fr-FR" dirty="0">
                <a:solidFill>
                  <a:prstClr val="black"/>
                </a:solidFill>
              </a:rPr>
              <a:t> of </a:t>
            </a:r>
            <a:r>
              <a:rPr lang="fr-FR" dirty="0" err="1">
                <a:solidFill>
                  <a:prstClr val="black"/>
                </a:solidFill>
              </a:rPr>
              <a:t>angiogenic</a:t>
            </a:r>
            <a:r>
              <a:rPr lang="fr-FR" dirty="0">
                <a:solidFill>
                  <a:prstClr val="black"/>
                </a:solidFill>
              </a:rPr>
              <a:t>, </a:t>
            </a:r>
            <a:r>
              <a:rPr lang="fr-FR" dirty="0" err="1">
                <a:solidFill>
                  <a:prstClr val="black"/>
                </a:solidFill>
              </a:rPr>
              <a:t>stromal</a:t>
            </a:r>
            <a:r>
              <a:rPr lang="fr-FR" dirty="0">
                <a:solidFill>
                  <a:prstClr val="black"/>
                </a:solidFill>
              </a:rPr>
              <a:t> and </a:t>
            </a:r>
            <a:r>
              <a:rPr lang="fr-FR" dirty="0" err="1">
                <a:solidFill>
                  <a:prstClr val="black"/>
                </a:solidFill>
              </a:rPr>
              <a:t>oncogenic</a:t>
            </a:r>
            <a:r>
              <a:rPr lang="fr-FR" dirty="0">
                <a:solidFill>
                  <a:prstClr val="black"/>
                </a:solidFill>
              </a:rPr>
              <a:t> </a:t>
            </a:r>
            <a:r>
              <a:rPr lang="fr-FR" dirty="0" err="1">
                <a:solidFill>
                  <a:prstClr val="black"/>
                </a:solidFill>
              </a:rPr>
              <a:t>receptor</a:t>
            </a:r>
            <a:r>
              <a:rPr lang="fr-FR" dirty="0">
                <a:solidFill>
                  <a:prstClr val="black"/>
                </a:solidFill>
              </a:rPr>
              <a:t> tyrosine kinases. </a:t>
            </a:r>
            <a:r>
              <a:rPr lang="fr-FR" dirty="0" err="1">
                <a:solidFill>
                  <a:prstClr val="black"/>
                </a:solidFill>
              </a:rPr>
              <a:t>Regorafenib</a:t>
            </a:r>
            <a:r>
              <a:rPr lang="fr-FR" dirty="0">
                <a:solidFill>
                  <a:prstClr val="black"/>
                </a:solidFill>
              </a:rPr>
              <a:t> </a:t>
            </a:r>
            <a:r>
              <a:rPr lang="fr-FR" dirty="0" err="1">
                <a:solidFill>
                  <a:prstClr val="black"/>
                </a:solidFill>
              </a:rPr>
              <a:t>inhibits</a:t>
            </a:r>
            <a:r>
              <a:rPr lang="fr-FR" dirty="0">
                <a:solidFill>
                  <a:prstClr val="black"/>
                </a:solidFill>
              </a:rPr>
              <a:t> </a:t>
            </a:r>
            <a:r>
              <a:rPr lang="fr-FR" dirty="0" err="1">
                <a:solidFill>
                  <a:prstClr val="black"/>
                </a:solidFill>
              </a:rPr>
              <a:t>angiogenic</a:t>
            </a:r>
            <a:r>
              <a:rPr lang="fr-FR" dirty="0">
                <a:solidFill>
                  <a:prstClr val="black"/>
                </a:solidFill>
              </a:rPr>
              <a:t> kinases </a:t>
            </a:r>
            <a:r>
              <a:rPr lang="fr-FR" dirty="0" err="1">
                <a:solidFill>
                  <a:prstClr val="black"/>
                </a:solidFill>
              </a:rPr>
              <a:t>like</a:t>
            </a:r>
            <a:r>
              <a:rPr lang="fr-FR" dirty="0">
                <a:solidFill>
                  <a:prstClr val="black"/>
                </a:solidFill>
              </a:rPr>
              <a:t> </a:t>
            </a:r>
            <a:r>
              <a:rPr lang="fr-FR" dirty="0" err="1">
                <a:solidFill>
                  <a:prstClr val="black"/>
                </a:solidFill>
              </a:rPr>
              <a:t>receptors</a:t>
            </a:r>
            <a:r>
              <a:rPr lang="fr-FR" dirty="0">
                <a:solidFill>
                  <a:prstClr val="black"/>
                </a:solidFill>
              </a:rPr>
              <a:t> for VEGF and the TIE2 </a:t>
            </a:r>
            <a:r>
              <a:rPr lang="fr-FR" dirty="0" err="1">
                <a:solidFill>
                  <a:prstClr val="black"/>
                </a:solidFill>
              </a:rPr>
              <a:t>receptor</a:t>
            </a:r>
            <a:r>
              <a:rPr lang="fr-FR" dirty="0">
                <a:solidFill>
                  <a:prstClr val="black"/>
                </a:solidFill>
              </a:rPr>
              <a:t> </a:t>
            </a:r>
            <a:r>
              <a:rPr lang="fr-FR" dirty="0" err="1">
                <a:solidFill>
                  <a:prstClr val="black"/>
                </a:solidFill>
              </a:rPr>
              <a:t>which</a:t>
            </a:r>
            <a:r>
              <a:rPr lang="fr-FR" dirty="0">
                <a:solidFill>
                  <a:prstClr val="black"/>
                </a:solidFill>
              </a:rPr>
              <a:t> </a:t>
            </a:r>
            <a:r>
              <a:rPr lang="fr-FR" dirty="0" err="1">
                <a:solidFill>
                  <a:prstClr val="black"/>
                </a:solidFill>
              </a:rPr>
              <a:t>play</a:t>
            </a:r>
            <a:r>
              <a:rPr lang="fr-FR" dirty="0">
                <a:solidFill>
                  <a:prstClr val="black"/>
                </a:solidFill>
              </a:rPr>
              <a:t> a central </a:t>
            </a:r>
            <a:r>
              <a:rPr lang="fr-FR" dirty="0" err="1">
                <a:solidFill>
                  <a:prstClr val="black"/>
                </a:solidFill>
              </a:rPr>
              <a:t>role</a:t>
            </a:r>
            <a:r>
              <a:rPr lang="fr-FR" dirty="0">
                <a:solidFill>
                  <a:prstClr val="black"/>
                </a:solidFill>
              </a:rPr>
              <a:t> in </a:t>
            </a:r>
            <a:r>
              <a:rPr lang="fr-FR" dirty="0" err="1" smtClean="0">
                <a:solidFill>
                  <a:prstClr val="black"/>
                </a:solidFill>
              </a:rPr>
              <a:t>angiogenesis</a:t>
            </a:r>
            <a:r>
              <a:rPr lang="fr-FR" dirty="0" smtClean="0">
                <a:solidFill>
                  <a:prstClr val="black"/>
                </a:solidFill>
              </a:rPr>
              <a:t>.</a:t>
            </a:r>
            <a:endParaRPr lang="fr-FR" dirty="0">
              <a:solidFill>
                <a:prstClr val="black"/>
              </a:solidFill>
            </a:endParaRPr>
          </a:p>
        </p:txBody>
      </p:sp>
      <p:sp>
        <p:nvSpPr>
          <p:cNvPr id="7" name="ZoneTexte 6"/>
          <p:cNvSpPr txBox="1"/>
          <p:nvPr/>
        </p:nvSpPr>
        <p:spPr>
          <a:xfrm>
            <a:off x="-8769496" y="1196752"/>
            <a:ext cx="8496943" cy="646331"/>
          </a:xfrm>
          <a:prstGeom prst="rect">
            <a:avLst/>
          </a:prstGeom>
          <a:noFill/>
        </p:spPr>
        <p:txBody>
          <a:bodyPr wrap="square" rtlCol="0">
            <a:spAutoFit/>
          </a:bodyPr>
          <a:lstStyle/>
          <a:p>
            <a:r>
              <a:rPr lang="fr-FR" dirty="0" smtClean="0">
                <a:solidFill>
                  <a:prstClr val="black"/>
                </a:solidFill>
              </a:rPr>
              <a:t>Phase I </a:t>
            </a:r>
            <a:r>
              <a:rPr lang="fr-FR" dirty="0" err="1" smtClean="0">
                <a:solidFill>
                  <a:prstClr val="black"/>
                </a:solidFill>
              </a:rPr>
              <a:t>dosing-finding</a:t>
            </a:r>
            <a:r>
              <a:rPr lang="fr-FR" dirty="0" smtClean="0">
                <a:solidFill>
                  <a:prstClr val="black"/>
                </a:solidFill>
              </a:rPr>
              <a:t> </a:t>
            </a:r>
            <a:r>
              <a:rPr lang="fr-FR" dirty="0" err="1" smtClean="0">
                <a:solidFill>
                  <a:prstClr val="black"/>
                </a:solidFill>
              </a:rPr>
              <a:t>study</a:t>
            </a:r>
            <a:r>
              <a:rPr lang="fr-FR" dirty="0" smtClean="0">
                <a:solidFill>
                  <a:prstClr val="black"/>
                </a:solidFill>
              </a:rPr>
              <a:t> in patients </a:t>
            </a:r>
            <a:r>
              <a:rPr lang="fr-FR" dirty="0" err="1" smtClean="0">
                <a:solidFill>
                  <a:prstClr val="black"/>
                </a:solidFill>
              </a:rPr>
              <a:t>with</a:t>
            </a:r>
            <a:r>
              <a:rPr lang="fr-FR" dirty="0" smtClean="0">
                <a:solidFill>
                  <a:prstClr val="black"/>
                </a:solidFill>
              </a:rPr>
              <a:t> CRC (n=38)</a:t>
            </a:r>
          </a:p>
          <a:p>
            <a:r>
              <a:rPr lang="fr-FR" dirty="0">
                <a:solidFill>
                  <a:prstClr val="black"/>
                </a:solidFill>
              </a:rPr>
              <a:t>	</a:t>
            </a:r>
            <a:r>
              <a:rPr lang="fr-FR" dirty="0" smtClean="0">
                <a:solidFill>
                  <a:prstClr val="black"/>
                </a:solidFill>
              </a:rPr>
              <a:t>74% </a:t>
            </a:r>
            <a:r>
              <a:rPr lang="fr-FR" dirty="0" err="1" smtClean="0">
                <a:solidFill>
                  <a:prstClr val="black"/>
                </a:solidFill>
              </a:rPr>
              <a:t>disease</a:t>
            </a:r>
            <a:r>
              <a:rPr lang="fr-FR" dirty="0" smtClean="0">
                <a:solidFill>
                  <a:prstClr val="black"/>
                </a:solidFill>
              </a:rPr>
              <a:t> control rate in </a:t>
            </a:r>
            <a:r>
              <a:rPr lang="fr-FR" dirty="0" err="1" smtClean="0">
                <a:solidFill>
                  <a:prstClr val="black"/>
                </a:solidFill>
              </a:rPr>
              <a:t>evaluable</a:t>
            </a:r>
            <a:r>
              <a:rPr lang="fr-FR" dirty="0" smtClean="0">
                <a:solidFill>
                  <a:prstClr val="black"/>
                </a:solidFill>
              </a:rPr>
              <a:t> patients</a:t>
            </a:r>
            <a:endParaRPr lang="fr-FR" dirty="0">
              <a:solidFill>
                <a:prstClr val="black"/>
              </a:solidFill>
            </a:endParaRPr>
          </a:p>
        </p:txBody>
      </p:sp>
      <p:sp>
        <p:nvSpPr>
          <p:cNvPr id="8" name="ZoneTexte 7"/>
          <p:cNvSpPr txBox="1"/>
          <p:nvPr/>
        </p:nvSpPr>
        <p:spPr>
          <a:xfrm>
            <a:off x="-9037512" y="4429801"/>
            <a:ext cx="8496943" cy="2031325"/>
          </a:xfrm>
          <a:prstGeom prst="rect">
            <a:avLst/>
          </a:prstGeom>
          <a:noFill/>
        </p:spPr>
        <p:txBody>
          <a:bodyPr wrap="square" rtlCol="0">
            <a:spAutoFit/>
          </a:bodyPr>
          <a:lstStyle/>
          <a:p>
            <a:r>
              <a:rPr lang="en-US" b="1" dirty="0" smtClean="0">
                <a:solidFill>
                  <a:prstClr val="black"/>
                </a:solidFill>
              </a:rPr>
              <a:t>The </a:t>
            </a:r>
            <a:r>
              <a:rPr lang="en-US" b="1" dirty="0">
                <a:solidFill>
                  <a:prstClr val="black"/>
                </a:solidFill>
              </a:rPr>
              <a:t>Phase III Study </a:t>
            </a:r>
            <a:r>
              <a:rPr lang="en-US" dirty="0">
                <a:solidFill>
                  <a:prstClr val="black"/>
                </a:solidFill>
              </a:rPr>
              <a:t/>
            </a:r>
            <a:br>
              <a:rPr lang="en-US" dirty="0">
                <a:solidFill>
                  <a:prstClr val="black"/>
                </a:solidFill>
              </a:rPr>
            </a:br>
            <a:r>
              <a:rPr lang="en-US" dirty="0">
                <a:solidFill>
                  <a:prstClr val="black"/>
                </a:solidFill>
              </a:rPr>
              <a:t>The CORRECT (Patients with metastatic </a:t>
            </a:r>
            <a:r>
              <a:rPr lang="en-US" u="sng" dirty="0">
                <a:solidFill>
                  <a:prstClr val="black"/>
                </a:solidFill>
              </a:rPr>
              <a:t>co</a:t>
            </a:r>
            <a:r>
              <a:rPr lang="en-US" dirty="0">
                <a:solidFill>
                  <a:prstClr val="black"/>
                </a:solidFill>
              </a:rPr>
              <a:t>lo</a:t>
            </a:r>
            <a:r>
              <a:rPr lang="en-US" u="sng" dirty="0">
                <a:solidFill>
                  <a:prstClr val="black"/>
                </a:solidFill>
              </a:rPr>
              <a:t>r</a:t>
            </a:r>
            <a:r>
              <a:rPr lang="en-US" dirty="0">
                <a:solidFill>
                  <a:prstClr val="black"/>
                </a:solidFill>
              </a:rPr>
              <a:t>ectal cancer treated with </a:t>
            </a:r>
            <a:r>
              <a:rPr lang="en-US" u="sng" dirty="0" err="1">
                <a:solidFill>
                  <a:prstClr val="black"/>
                </a:solidFill>
              </a:rPr>
              <a:t>re</a:t>
            </a:r>
            <a:r>
              <a:rPr lang="en-US" dirty="0" err="1">
                <a:solidFill>
                  <a:prstClr val="black"/>
                </a:solidFill>
              </a:rPr>
              <a:t>gorafenib</a:t>
            </a:r>
            <a:r>
              <a:rPr lang="en-US" dirty="0">
                <a:solidFill>
                  <a:prstClr val="black"/>
                </a:solidFill>
              </a:rPr>
              <a:t> or pla</a:t>
            </a:r>
            <a:r>
              <a:rPr lang="en-US" u="sng" dirty="0">
                <a:solidFill>
                  <a:prstClr val="black"/>
                </a:solidFill>
              </a:rPr>
              <a:t>c</a:t>
            </a:r>
            <a:r>
              <a:rPr lang="en-US" dirty="0">
                <a:solidFill>
                  <a:prstClr val="black"/>
                </a:solidFill>
              </a:rPr>
              <a:t>ebo after failure of standard </a:t>
            </a:r>
            <a:r>
              <a:rPr lang="en-US" u="sng" dirty="0">
                <a:solidFill>
                  <a:prstClr val="black"/>
                </a:solidFill>
              </a:rPr>
              <a:t>t</a:t>
            </a:r>
            <a:r>
              <a:rPr lang="en-US" dirty="0">
                <a:solidFill>
                  <a:prstClr val="black"/>
                </a:solidFill>
              </a:rPr>
              <a:t>herapy) </a:t>
            </a:r>
            <a:r>
              <a:rPr lang="en-US" dirty="0" smtClean="0">
                <a:solidFill>
                  <a:prstClr val="black"/>
                </a:solidFill>
              </a:rPr>
              <a:t>690 patients with metastatic CRC who have progressed after standard therapies. </a:t>
            </a:r>
          </a:p>
          <a:p>
            <a:r>
              <a:rPr lang="en-US" dirty="0" err="1" smtClean="0">
                <a:solidFill>
                  <a:prstClr val="black"/>
                </a:solidFill>
              </a:rPr>
              <a:t>regorafenib</a:t>
            </a:r>
            <a:r>
              <a:rPr lang="en-US" dirty="0" smtClean="0">
                <a:solidFill>
                  <a:prstClr val="black"/>
                </a:solidFill>
              </a:rPr>
              <a:t> 160 mg plus best supportive care (BSC) </a:t>
            </a:r>
            <a:r>
              <a:rPr lang="en-US" dirty="0" err="1" smtClean="0">
                <a:solidFill>
                  <a:prstClr val="black"/>
                </a:solidFill>
              </a:rPr>
              <a:t>vs</a:t>
            </a:r>
            <a:r>
              <a:rPr lang="en-US" dirty="0" smtClean="0">
                <a:solidFill>
                  <a:prstClr val="black"/>
                </a:solidFill>
              </a:rPr>
              <a:t> placebo plus BSC. </a:t>
            </a:r>
          </a:p>
          <a:p>
            <a:r>
              <a:rPr lang="en-US" dirty="0" smtClean="0">
                <a:solidFill>
                  <a:prstClr val="black"/>
                </a:solidFill>
              </a:rPr>
              <a:t/>
            </a:r>
            <a:br>
              <a:rPr lang="en-US" dirty="0" smtClean="0">
                <a:solidFill>
                  <a:prstClr val="black"/>
                </a:solidFill>
              </a:rPr>
            </a:br>
            <a:endParaRPr lang="fr-FR" dirty="0">
              <a:solidFill>
                <a:prstClr val="black"/>
              </a:solidFill>
            </a:endParaRPr>
          </a:p>
        </p:txBody>
      </p:sp>
      <p:graphicFrame>
        <p:nvGraphicFramePr>
          <p:cNvPr id="10" name="Diagramme 9"/>
          <p:cNvGraphicFramePr/>
          <p:nvPr>
            <p:extLst>
              <p:ext uri="{D42A27DB-BD31-4B8C-83A1-F6EECF244321}">
                <p14:modId xmlns:p14="http://schemas.microsoft.com/office/powerpoint/2010/main" val="244671457"/>
              </p:ext>
            </p:extLst>
          </p:nvPr>
        </p:nvGraphicFramePr>
        <p:xfrm>
          <a:off x="10116616" y="241233"/>
          <a:ext cx="9144000" cy="30243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ZoneTexte 3"/>
          <p:cNvSpPr txBox="1"/>
          <p:nvPr/>
        </p:nvSpPr>
        <p:spPr>
          <a:xfrm>
            <a:off x="323528" y="5247760"/>
            <a:ext cx="8352927" cy="646331"/>
          </a:xfrm>
          <a:prstGeom prst="rect">
            <a:avLst/>
          </a:prstGeom>
          <a:noFill/>
        </p:spPr>
        <p:txBody>
          <a:bodyPr wrap="square" rtlCol="0">
            <a:spAutoFit/>
          </a:bodyPr>
          <a:lstStyle/>
          <a:p>
            <a:r>
              <a:rPr lang="en-US" dirty="0" err="1" smtClean="0">
                <a:solidFill>
                  <a:prstClr val="black"/>
                </a:solidFill>
              </a:rPr>
              <a:t>Regorafenib</a:t>
            </a:r>
            <a:r>
              <a:rPr lang="en-US" dirty="0" smtClean="0">
                <a:solidFill>
                  <a:prstClr val="black"/>
                </a:solidFill>
              </a:rPr>
              <a:t> may have </a:t>
            </a:r>
            <a:r>
              <a:rPr lang="en-US" dirty="0" smtClean="0">
                <a:solidFill>
                  <a:prstClr val="black"/>
                </a:solidFill>
                <a:effectLst>
                  <a:outerShdw blurRad="38100" dist="38100" dir="2700000" algn="tl">
                    <a:srgbClr val="000000">
                      <a:alpha val="43137"/>
                    </a:srgbClr>
                  </a:outerShdw>
                </a:effectLst>
              </a:rPr>
              <a:t>additional anti-tumor targets</a:t>
            </a:r>
            <a:r>
              <a:rPr lang="en-US" dirty="0" smtClean="0">
                <a:solidFill>
                  <a:prstClr val="black"/>
                </a:solidFill>
              </a:rPr>
              <a:t> that </a:t>
            </a:r>
            <a:r>
              <a:rPr lang="en-US" dirty="0" err="1" smtClean="0">
                <a:solidFill>
                  <a:prstClr val="black"/>
                </a:solidFill>
              </a:rPr>
              <a:t>Nexavar</a:t>
            </a:r>
            <a:r>
              <a:rPr lang="en-US" dirty="0" smtClean="0">
                <a:solidFill>
                  <a:prstClr val="black"/>
                </a:solidFill>
              </a:rPr>
              <a:t> doesn't have...</a:t>
            </a:r>
            <a:r>
              <a:rPr lang="en-US" dirty="0" smtClean="0">
                <a:solidFill>
                  <a:prstClr val="white">
                    <a:lumMod val="50000"/>
                  </a:prstClr>
                </a:solidFill>
                <a:effectLst>
                  <a:outerShdw blurRad="38100" dist="38100" dir="2700000" algn="tl">
                    <a:srgbClr val="000000">
                      <a:alpha val="43137"/>
                    </a:srgbClr>
                  </a:outerShdw>
                </a:effectLst>
              </a:rPr>
              <a:t>by switching out a single hydrogen atom for a </a:t>
            </a:r>
            <a:r>
              <a:rPr lang="en-US" dirty="0" err="1" smtClean="0">
                <a:solidFill>
                  <a:prstClr val="white">
                    <a:lumMod val="50000"/>
                  </a:prstClr>
                </a:solidFill>
                <a:effectLst>
                  <a:outerShdw blurRad="38100" dist="38100" dir="2700000" algn="tl">
                    <a:srgbClr val="000000">
                      <a:alpha val="43137"/>
                    </a:srgbClr>
                  </a:outerShdw>
                </a:effectLst>
              </a:rPr>
              <a:t>flourine</a:t>
            </a:r>
            <a:r>
              <a:rPr lang="en-US" dirty="0" smtClean="0">
                <a:solidFill>
                  <a:prstClr val="white">
                    <a:lumMod val="50000"/>
                  </a:prstClr>
                </a:solidFill>
                <a:effectLst>
                  <a:outerShdw blurRad="38100" dist="38100" dir="2700000" algn="tl">
                    <a:srgbClr val="000000">
                      <a:alpha val="43137"/>
                    </a:srgbClr>
                  </a:outerShdw>
                </a:effectLst>
              </a:rPr>
              <a:t> atom. </a:t>
            </a:r>
            <a:endParaRPr lang="fr-FR" dirty="0">
              <a:solidFill>
                <a:prstClr val="white">
                  <a:lumMod val="50000"/>
                </a:prstClr>
              </a:solidFill>
              <a:effectLst>
                <a:outerShdw blurRad="38100" dist="38100" dir="2700000" algn="tl">
                  <a:srgbClr val="000000">
                    <a:alpha val="43137"/>
                  </a:srgbClr>
                </a:outerShdw>
              </a:effectLst>
            </a:endParaRPr>
          </a:p>
        </p:txBody>
      </p:sp>
      <p:sp>
        <p:nvSpPr>
          <p:cNvPr id="9" name="Flèche droite 8"/>
          <p:cNvSpPr/>
          <p:nvPr/>
        </p:nvSpPr>
        <p:spPr>
          <a:xfrm>
            <a:off x="611560" y="4123776"/>
            <a:ext cx="576064" cy="171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7170" name="Picture 2" descr="http://www.bikudo.com/photo_stock/713600.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923" y="2659899"/>
            <a:ext cx="2667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trc-canada.com/Structures/R1430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59439" y="2567373"/>
            <a:ext cx="3094775" cy="9465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3529" y="2176031"/>
            <a:ext cx="6390456" cy="369332"/>
          </a:xfrm>
          <a:prstGeom prst="rect">
            <a:avLst/>
          </a:prstGeom>
        </p:spPr>
        <p:txBody>
          <a:bodyPr wrap="square">
            <a:spAutoFit/>
          </a:bodyPr>
          <a:lstStyle/>
          <a:p>
            <a:r>
              <a:rPr lang="en-US" dirty="0" err="1">
                <a:solidFill>
                  <a:prstClr val="black"/>
                </a:solidFill>
              </a:rPr>
              <a:t>Regorafenib</a:t>
            </a:r>
            <a:r>
              <a:rPr lang="en-US" dirty="0">
                <a:solidFill>
                  <a:prstClr val="black"/>
                </a:solidFill>
              </a:rPr>
              <a:t> is ALMOST (but not quite) identical to </a:t>
            </a:r>
            <a:r>
              <a:rPr lang="en-US" dirty="0" err="1">
                <a:solidFill>
                  <a:prstClr val="black"/>
                </a:solidFill>
              </a:rPr>
              <a:t>Nexavar</a:t>
            </a:r>
            <a:r>
              <a:rPr lang="en-US" dirty="0">
                <a:solidFill>
                  <a:prstClr val="black"/>
                </a:solidFill>
              </a:rPr>
              <a:t>.  </a:t>
            </a:r>
          </a:p>
        </p:txBody>
      </p:sp>
      <p:pic>
        <p:nvPicPr>
          <p:cNvPr id="7174" name="Picture 6" descr="http://www.pharmacyescrow.com/images/products/4271_NEXAVAR-SORAFENIB-TOSYLATE.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1873" y="3415740"/>
            <a:ext cx="1181100" cy="400050"/>
          </a:xfrm>
          <a:prstGeom prst="rect">
            <a:avLst/>
          </a:prstGeom>
          <a:noFill/>
          <a:extLst>
            <a:ext uri="{909E8E84-426E-40DD-AFC4-6F175D3DCCD1}">
              <a14:hiddenFill xmlns:a14="http://schemas.microsoft.com/office/drawing/2010/main">
                <a:solidFill>
                  <a:srgbClr val="FFFFFF"/>
                </a:solidFill>
              </a14:hiddenFill>
            </a:ext>
          </a:extLst>
        </p:spPr>
      </p:pic>
      <p:sp>
        <p:nvSpPr>
          <p:cNvPr id="13" name="Flèche droite 12"/>
          <p:cNvSpPr/>
          <p:nvPr/>
        </p:nvSpPr>
        <p:spPr>
          <a:xfrm>
            <a:off x="3419872" y="3040634"/>
            <a:ext cx="1080120" cy="239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4" name="Ellipse 13"/>
          <p:cNvSpPr/>
          <p:nvPr/>
        </p:nvSpPr>
        <p:spPr>
          <a:xfrm>
            <a:off x="6180202" y="2521303"/>
            <a:ext cx="215453" cy="2771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p:nvSpPr>
        <p:spPr>
          <a:xfrm>
            <a:off x="323529" y="3971692"/>
            <a:ext cx="7496820" cy="646331"/>
          </a:xfrm>
          <a:prstGeom prst="rect">
            <a:avLst/>
          </a:prstGeom>
        </p:spPr>
        <p:txBody>
          <a:bodyPr wrap="square">
            <a:spAutoFit/>
          </a:bodyPr>
          <a:lstStyle/>
          <a:p>
            <a:r>
              <a:rPr lang="en-US" dirty="0">
                <a:solidFill>
                  <a:prstClr val="black"/>
                </a:solidFill>
              </a:rPr>
              <a:t>	</a:t>
            </a:r>
            <a:r>
              <a:rPr lang="en-US" dirty="0" err="1">
                <a:solidFill>
                  <a:prstClr val="black"/>
                </a:solidFill>
              </a:rPr>
              <a:t>Regorafenib</a:t>
            </a:r>
            <a:r>
              <a:rPr lang="en-US" dirty="0">
                <a:solidFill>
                  <a:prstClr val="black"/>
                </a:solidFill>
              </a:rPr>
              <a:t> </a:t>
            </a:r>
            <a:r>
              <a:rPr lang="en-US" dirty="0" smtClean="0">
                <a:solidFill>
                  <a:prstClr val="black"/>
                </a:solidFill>
              </a:rPr>
              <a:t> blocks </a:t>
            </a:r>
            <a:r>
              <a:rPr lang="en-US" dirty="0">
                <a:solidFill>
                  <a:prstClr val="black"/>
                </a:solidFill>
              </a:rPr>
              <a:t>another component of angiogenesis : </a:t>
            </a:r>
            <a:r>
              <a:rPr lang="en-US" dirty="0">
                <a:solidFill>
                  <a:prstClr val="black"/>
                </a:solidFill>
                <a:effectLst>
                  <a:outerShdw blurRad="38100" dist="38100" dir="2700000" algn="tl">
                    <a:srgbClr val="000000">
                      <a:alpha val="43137"/>
                    </a:srgbClr>
                  </a:outerShdw>
                </a:effectLst>
              </a:rPr>
              <a:t>TIE2</a:t>
            </a:r>
            <a:r>
              <a:rPr lang="en-US" dirty="0">
                <a:solidFill>
                  <a:prstClr val="black"/>
                </a:solidFill>
              </a:rPr>
              <a:t>  which along with VEGFR also supports angiogenesis.</a:t>
            </a:r>
          </a:p>
        </p:txBody>
      </p:sp>
      <p:sp>
        <p:nvSpPr>
          <p:cNvPr id="16" name="ZoneTexte 15"/>
          <p:cNvSpPr txBox="1"/>
          <p:nvPr/>
        </p:nvSpPr>
        <p:spPr>
          <a:xfrm>
            <a:off x="5724128" y="3415760"/>
            <a:ext cx="1728192" cy="369332"/>
          </a:xfrm>
          <a:prstGeom prst="rect">
            <a:avLst/>
          </a:prstGeom>
          <a:noFill/>
        </p:spPr>
        <p:txBody>
          <a:bodyPr wrap="square" rtlCol="0">
            <a:spAutoFit/>
          </a:bodyPr>
          <a:lstStyle/>
          <a:p>
            <a:r>
              <a:rPr lang="fr-FR" dirty="0" err="1" smtClean="0">
                <a:solidFill>
                  <a:prstClr val="black"/>
                </a:solidFill>
                <a:effectLst>
                  <a:outerShdw blurRad="38100" dist="38100" dir="2700000" algn="tl">
                    <a:srgbClr val="000000">
                      <a:alpha val="43137"/>
                    </a:srgbClr>
                  </a:outerShdw>
                </a:effectLst>
              </a:rPr>
              <a:t>Regorafenib</a:t>
            </a:r>
            <a:endParaRPr lang="fr-FR" dirty="0">
              <a:solidFill>
                <a:prstClr val="black"/>
              </a:solidFill>
              <a:effectLst>
                <a:outerShdw blurRad="38100" dist="38100" dir="2700000" algn="tl">
                  <a:srgbClr val="000000">
                    <a:alpha val="43137"/>
                  </a:srgbClr>
                </a:outerShdw>
              </a:effectLst>
            </a:endParaRPr>
          </a:p>
        </p:txBody>
      </p:sp>
      <p:sp>
        <p:nvSpPr>
          <p:cNvPr id="17" name="Rectangle 16"/>
          <p:cNvSpPr/>
          <p:nvPr/>
        </p:nvSpPr>
        <p:spPr>
          <a:xfrm>
            <a:off x="323529" y="4789828"/>
            <a:ext cx="6552728" cy="369332"/>
          </a:xfrm>
          <a:prstGeom prst="rect">
            <a:avLst/>
          </a:prstGeom>
        </p:spPr>
        <p:txBody>
          <a:bodyPr wrap="square">
            <a:spAutoFit/>
          </a:bodyPr>
          <a:lstStyle/>
          <a:p>
            <a:r>
              <a:rPr lang="en-US" dirty="0" err="1">
                <a:solidFill>
                  <a:prstClr val="black"/>
                </a:solidFill>
              </a:rPr>
              <a:t>Regorafenib</a:t>
            </a:r>
            <a:r>
              <a:rPr lang="en-US" dirty="0">
                <a:solidFill>
                  <a:prstClr val="black"/>
                </a:solidFill>
              </a:rPr>
              <a:t> </a:t>
            </a:r>
            <a:r>
              <a:rPr lang="en-US" dirty="0">
                <a:solidFill>
                  <a:prstClr val="black"/>
                </a:solidFill>
                <a:effectLst>
                  <a:outerShdw blurRad="38100" dist="38100" dir="2700000" algn="tl">
                    <a:srgbClr val="000000">
                      <a:alpha val="43137"/>
                    </a:srgbClr>
                  </a:outerShdw>
                </a:effectLst>
              </a:rPr>
              <a:t>works better than </a:t>
            </a:r>
            <a:r>
              <a:rPr lang="en-US" dirty="0" err="1">
                <a:solidFill>
                  <a:prstClr val="black"/>
                </a:solidFill>
                <a:effectLst>
                  <a:outerShdw blurRad="38100" dist="38100" dir="2700000" algn="tl">
                    <a:srgbClr val="000000">
                      <a:alpha val="43137"/>
                    </a:srgbClr>
                  </a:outerShdw>
                </a:effectLst>
              </a:rPr>
              <a:t>Nexavar</a:t>
            </a:r>
            <a:r>
              <a:rPr lang="en-US" dirty="0">
                <a:solidFill>
                  <a:prstClr val="black"/>
                </a:solidFill>
              </a:rPr>
              <a:t> in renal cell carcinoma. </a:t>
            </a:r>
          </a:p>
        </p:txBody>
      </p:sp>
      <p:pic>
        <p:nvPicPr>
          <p:cNvPr id="24" name="Picture 4" descr="http://www.spacecoastmedicine.com/wp-content/uploads/2009/10/kidneycancer-33-W.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95655" y="4339933"/>
            <a:ext cx="569487" cy="89979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44906" y="5260797"/>
            <a:ext cx="7509308" cy="923330"/>
          </a:xfrm>
          <a:prstGeom prst="rect">
            <a:avLst/>
          </a:prstGeom>
        </p:spPr>
        <p:txBody>
          <a:bodyPr wrap="square">
            <a:spAutoFit/>
          </a:bodyPr>
          <a:lstStyle/>
          <a:p>
            <a:r>
              <a:rPr lang="fr-FR" b="1" dirty="0" err="1">
                <a:solidFill>
                  <a:srgbClr val="0070C0"/>
                </a:solidFill>
              </a:rPr>
              <a:t>February</a:t>
            </a:r>
            <a:r>
              <a:rPr lang="fr-FR" b="1" dirty="0">
                <a:solidFill>
                  <a:srgbClr val="0070C0"/>
                </a:solidFill>
              </a:rPr>
              <a:t> 07, 2011 </a:t>
            </a:r>
            <a:r>
              <a:rPr lang="fr-FR" b="1" dirty="0" smtClean="0">
                <a:solidFill>
                  <a:srgbClr val="0070C0"/>
                </a:solidFill>
              </a:rPr>
              <a:t>: </a:t>
            </a:r>
            <a:r>
              <a:rPr lang="fr-FR" b="1" dirty="0" err="1" smtClean="0">
                <a:solidFill>
                  <a:srgbClr val="0070C0"/>
                </a:solidFill>
              </a:rPr>
              <a:t>Regorafenib</a:t>
            </a:r>
            <a:r>
              <a:rPr lang="fr-FR" b="1" dirty="0" smtClean="0">
                <a:solidFill>
                  <a:srgbClr val="0070C0"/>
                </a:solidFill>
              </a:rPr>
              <a:t> </a:t>
            </a:r>
            <a:r>
              <a:rPr lang="fr-FR" b="1" dirty="0" err="1">
                <a:solidFill>
                  <a:srgbClr val="0070C0"/>
                </a:solidFill>
              </a:rPr>
              <a:t>Receives</a:t>
            </a:r>
            <a:r>
              <a:rPr lang="fr-FR" b="1" dirty="0">
                <a:solidFill>
                  <a:srgbClr val="0070C0"/>
                </a:solidFill>
              </a:rPr>
              <a:t> </a:t>
            </a:r>
            <a:r>
              <a:rPr lang="fr-FR" b="1" dirty="0" err="1">
                <a:solidFill>
                  <a:srgbClr val="0070C0"/>
                </a:solidFill>
              </a:rPr>
              <a:t>Orphan</a:t>
            </a:r>
            <a:r>
              <a:rPr lang="fr-FR" b="1" dirty="0">
                <a:solidFill>
                  <a:srgbClr val="0070C0"/>
                </a:solidFill>
              </a:rPr>
              <a:t> Drug </a:t>
            </a:r>
            <a:r>
              <a:rPr lang="fr-FR" b="1" dirty="0" err="1" smtClean="0">
                <a:solidFill>
                  <a:srgbClr val="0070C0"/>
                </a:solidFill>
              </a:rPr>
              <a:t>Status</a:t>
            </a:r>
            <a:r>
              <a:rPr lang="fr-FR" b="1" dirty="0" smtClean="0">
                <a:solidFill>
                  <a:srgbClr val="0070C0"/>
                </a:solidFill>
              </a:rPr>
              <a:t> for the </a:t>
            </a:r>
            <a:r>
              <a:rPr lang="fr-FR" b="1" dirty="0" err="1" smtClean="0">
                <a:solidFill>
                  <a:srgbClr val="0070C0"/>
                </a:solidFill>
              </a:rPr>
              <a:t>treatment</a:t>
            </a:r>
            <a:r>
              <a:rPr lang="fr-FR" b="1" dirty="0" smtClean="0">
                <a:solidFill>
                  <a:srgbClr val="0070C0"/>
                </a:solidFill>
              </a:rPr>
              <a:t> of patients </a:t>
            </a:r>
            <a:r>
              <a:rPr lang="fr-FR" b="1" dirty="0" err="1" smtClean="0">
                <a:solidFill>
                  <a:srgbClr val="0070C0"/>
                </a:solidFill>
              </a:rPr>
              <a:t>with</a:t>
            </a:r>
            <a:r>
              <a:rPr lang="fr-FR" b="1" dirty="0" smtClean="0">
                <a:solidFill>
                  <a:srgbClr val="0070C0"/>
                </a:solidFill>
              </a:rPr>
              <a:t> </a:t>
            </a:r>
            <a:r>
              <a:rPr lang="fr-FR" b="1" dirty="0" err="1" smtClean="0">
                <a:solidFill>
                  <a:srgbClr val="0070C0"/>
                </a:solidFill>
              </a:rPr>
              <a:t>gastrointestinal</a:t>
            </a:r>
            <a:r>
              <a:rPr lang="fr-FR" b="1" dirty="0" smtClean="0">
                <a:solidFill>
                  <a:srgbClr val="0070C0"/>
                </a:solidFill>
              </a:rPr>
              <a:t> </a:t>
            </a:r>
            <a:r>
              <a:rPr lang="fr-FR" b="1" dirty="0" err="1" smtClean="0">
                <a:solidFill>
                  <a:srgbClr val="0070C0"/>
                </a:solidFill>
              </a:rPr>
              <a:t>stromal</a:t>
            </a:r>
            <a:r>
              <a:rPr lang="fr-FR" b="1" dirty="0" smtClean="0">
                <a:solidFill>
                  <a:srgbClr val="0070C0"/>
                </a:solidFill>
              </a:rPr>
              <a:t> </a:t>
            </a:r>
            <a:r>
              <a:rPr lang="fr-FR" b="1" dirty="0" err="1" smtClean="0">
                <a:solidFill>
                  <a:srgbClr val="0070C0"/>
                </a:solidFill>
              </a:rPr>
              <a:t>tumors</a:t>
            </a:r>
            <a:r>
              <a:rPr lang="fr-FR" b="1" dirty="0" smtClean="0">
                <a:solidFill>
                  <a:srgbClr val="0070C0"/>
                </a:solidFill>
              </a:rPr>
              <a:t> (GIST) by the FDA.</a:t>
            </a:r>
          </a:p>
          <a:p>
            <a:endParaRPr lang="fr-FR" dirty="0">
              <a:solidFill>
                <a:prstClr val="black"/>
              </a:solidFill>
            </a:endParaRPr>
          </a:p>
        </p:txBody>
      </p:sp>
    </p:spTree>
    <p:extLst>
      <p:ext uri="{BB962C8B-B14F-4D97-AF65-F5344CB8AC3E}">
        <p14:creationId xmlns:p14="http://schemas.microsoft.com/office/powerpoint/2010/main" val="9077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11" grpId="0"/>
      <p:bldP spid="13" grpId="0" animBg="1"/>
      <p:bldP spid="14" grpId="0" animBg="1"/>
      <p:bldP spid="15" grpId="0"/>
      <p:bldP spid="16" grpId="0"/>
      <p:bldP spid="17"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84584" y="908720"/>
            <a:ext cx="6203954" cy="30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0" indent="-857250" algn="ctr" fontAlgn="base">
              <a:lnSpc>
                <a:spcPct val="110000"/>
              </a:lnSpc>
              <a:spcBef>
                <a:spcPct val="0"/>
              </a:spcBef>
              <a:spcAft>
                <a:spcPct val="0"/>
              </a:spcAft>
            </a:pPr>
            <a:r>
              <a:rPr lang="en-US" sz="6000" baseline="30000" dirty="0" err="1" smtClean="0">
                <a:solidFill>
                  <a:srgbClr val="CCECFF"/>
                </a:solidFill>
                <a:effectLst>
                  <a:outerShdw blurRad="38100" dist="38100" dir="2700000" algn="tl">
                    <a:srgbClr val="000000">
                      <a:alpha val="43137"/>
                    </a:srgbClr>
                  </a:outerShdw>
                </a:effectLst>
                <a:latin typeface="Book Antiqua" pitchFamily="18" charset="0"/>
              </a:rPr>
              <a:t>Biologicals</a:t>
            </a:r>
            <a:endParaRPr lang="en-US" sz="6000" baseline="30000" dirty="0" smtClean="0">
              <a:solidFill>
                <a:srgbClr val="CCECFF"/>
              </a:solidFill>
              <a:effectLst>
                <a:outerShdw blurRad="38100" dist="38100" dir="2700000" algn="tl">
                  <a:srgbClr val="000000">
                    <a:alpha val="43137"/>
                  </a:srgbClr>
                </a:outerShdw>
              </a:effectLst>
              <a:latin typeface="Book Antiqua" pitchFamily="18" charset="0"/>
            </a:endParaRPr>
          </a:p>
          <a:p>
            <a:pPr algn="ctr" fontAlgn="base">
              <a:lnSpc>
                <a:spcPct val="110000"/>
              </a:lnSpc>
              <a:spcBef>
                <a:spcPct val="0"/>
              </a:spcBef>
              <a:spcAft>
                <a:spcPct val="0"/>
              </a:spcAft>
            </a:pP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1296413258"/>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56</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a:solidFill>
                  <a:prstClr val="white">
                    <a:lumMod val="65000"/>
                  </a:prstClr>
                </a:solidFill>
              </a:rPr>
              <a:t>http://</a:t>
            </a:r>
            <a:r>
              <a:rPr lang="fr-FR" sz="900" dirty="0" smtClean="0">
                <a:solidFill>
                  <a:prstClr val="white">
                    <a:lumMod val="65000"/>
                  </a:prstClr>
                </a:solidFill>
              </a:rPr>
              <a:t>www.mult-sclerosis.org/Betaseron.html</a:t>
            </a:r>
            <a:r>
              <a:rPr lang="fr-FR" sz="900" dirty="0">
                <a:solidFill>
                  <a:prstClr val="white">
                    <a:lumMod val="65000"/>
                  </a:prstClr>
                </a:solidFill>
              </a:rPr>
              <a:t> - http://www.kogenatefs.com/webapp/</a:t>
            </a:r>
            <a:endParaRPr lang="fr-FR" sz="900" dirty="0" smtClean="0">
              <a:solidFill>
                <a:prstClr val="white">
                  <a:lumMod val="65000"/>
                </a:prstClr>
              </a:solidFill>
            </a:endParaRPr>
          </a:p>
        </p:txBody>
      </p:sp>
      <p:sp>
        <p:nvSpPr>
          <p:cNvPr id="12" name="Titre 3"/>
          <p:cNvSpPr>
            <a:spLocks noGrp="1"/>
          </p:cNvSpPr>
          <p:nvPr>
            <p:ph type="title"/>
          </p:nvPr>
        </p:nvSpPr>
        <p:spPr>
          <a:xfrm>
            <a:off x="39113" y="274638"/>
            <a:ext cx="7989271" cy="1143000"/>
          </a:xfrm>
        </p:spPr>
        <p:txBody>
          <a:bodyPr>
            <a:normAutofit fontScale="90000"/>
          </a:bodyPr>
          <a:lstStyle/>
          <a:p>
            <a:r>
              <a:rPr lang="fr-FR" sz="3600" dirty="0" err="1">
                <a:solidFill>
                  <a:schemeClr val="bg1"/>
                </a:solidFill>
              </a:rPr>
              <a:t>Betaferon</a:t>
            </a:r>
            <a:r>
              <a:rPr lang="fr-FR" sz="3600" dirty="0">
                <a:solidFill>
                  <a:schemeClr val="bg1"/>
                </a:solidFill>
              </a:rPr>
              <a:t>® - </a:t>
            </a:r>
            <a:r>
              <a:rPr lang="fr-FR" sz="3600" dirty="0" err="1">
                <a:solidFill>
                  <a:schemeClr val="bg1"/>
                </a:solidFill>
              </a:rPr>
              <a:t>Kogenate</a:t>
            </a:r>
            <a:r>
              <a:rPr lang="fr-FR" sz="3600" dirty="0">
                <a:solidFill>
                  <a:schemeClr val="bg1"/>
                </a:solidFill>
              </a:rPr>
              <a:t>®</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11268" name="Picture 4" descr="Nouvelle présentation Betaferon - Interferon bêta 1b"/>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3717032"/>
            <a:ext cx="2734894" cy="27348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88024" y="1392537"/>
            <a:ext cx="4572000" cy="923330"/>
          </a:xfrm>
          <a:prstGeom prst="rect">
            <a:avLst/>
          </a:prstGeom>
        </p:spPr>
        <p:txBody>
          <a:bodyPr>
            <a:spAutoFit/>
          </a:bodyPr>
          <a:lstStyle/>
          <a:p>
            <a:r>
              <a:rPr lang="en-US" b="1" dirty="0" err="1">
                <a:solidFill>
                  <a:prstClr val="black"/>
                </a:solidFill>
              </a:rPr>
              <a:t>Kogenate</a:t>
            </a:r>
            <a:r>
              <a:rPr lang="en-US" b="1" baseline="30000" dirty="0">
                <a:solidFill>
                  <a:prstClr val="black"/>
                </a:solidFill>
              </a:rPr>
              <a:t>®</a:t>
            </a:r>
            <a:r>
              <a:rPr lang="en-US" b="1" dirty="0">
                <a:solidFill>
                  <a:prstClr val="black"/>
                </a:solidFill>
              </a:rPr>
              <a:t> FS</a:t>
            </a:r>
            <a:r>
              <a:rPr lang="en-US" dirty="0">
                <a:solidFill>
                  <a:prstClr val="black"/>
                </a:solidFill>
              </a:rPr>
              <a:t> is a recombinant factor VIII product indicated for the treatment of </a:t>
            </a:r>
            <a:r>
              <a:rPr lang="en-US" dirty="0">
                <a:solidFill>
                  <a:prstClr val="black"/>
                </a:solidFill>
                <a:effectLst>
                  <a:outerShdw blurRad="38100" dist="38100" dir="2700000" algn="tl">
                    <a:srgbClr val="000000">
                      <a:alpha val="43137"/>
                    </a:srgbClr>
                  </a:outerShdw>
                </a:effectLst>
              </a:rPr>
              <a:t>hemophilia A</a:t>
            </a:r>
            <a:r>
              <a:rPr lang="en-US" dirty="0" smtClean="0">
                <a:solidFill>
                  <a:prstClr val="black"/>
                </a:solidFill>
              </a:rPr>
              <a:t>.</a:t>
            </a:r>
            <a:endParaRPr lang="en-US" dirty="0">
              <a:solidFill>
                <a:prstClr val="black"/>
              </a:solidFill>
            </a:endParaRPr>
          </a:p>
        </p:txBody>
      </p:sp>
      <p:pic>
        <p:nvPicPr>
          <p:cNvPr id="11272" name="Picture 8" descr="http://newsletters.fhdigital.net/bayer/KogenateFS/images/bio-medicin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0112" y="2636912"/>
            <a:ext cx="2390775"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467544" y="1392537"/>
            <a:ext cx="3888432" cy="2031325"/>
          </a:xfrm>
          <a:prstGeom prst="rect">
            <a:avLst/>
          </a:prstGeom>
          <a:noFill/>
        </p:spPr>
        <p:txBody>
          <a:bodyPr wrap="square" rtlCol="0">
            <a:spAutoFit/>
          </a:bodyPr>
          <a:lstStyle/>
          <a:p>
            <a:r>
              <a:rPr lang="en-US" b="1" dirty="0" err="1" smtClean="0">
                <a:solidFill>
                  <a:prstClr val="black"/>
                </a:solidFill>
              </a:rPr>
              <a:t>Betaseron</a:t>
            </a:r>
            <a:r>
              <a:rPr lang="fr-FR" b="1" dirty="0">
                <a:solidFill>
                  <a:prstClr val="black"/>
                </a:solidFill>
              </a:rPr>
              <a:t>®</a:t>
            </a:r>
            <a:r>
              <a:rPr lang="en-US" dirty="0" smtClean="0">
                <a:solidFill>
                  <a:prstClr val="black"/>
                </a:solidFill>
              </a:rPr>
              <a:t>, </a:t>
            </a:r>
            <a:r>
              <a:rPr lang="en-US" dirty="0">
                <a:solidFill>
                  <a:prstClr val="black"/>
                </a:solidFill>
              </a:rPr>
              <a:t>known as </a:t>
            </a:r>
            <a:r>
              <a:rPr lang="en-US" b="1" dirty="0" err="1" smtClean="0">
                <a:solidFill>
                  <a:prstClr val="black"/>
                </a:solidFill>
              </a:rPr>
              <a:t>Betaferon</a:t>
            </a:r>
            <a:r>
              <a:rPr lang="fr-FR" b="1" dirty="0">
                <a:solidFill>
                  <a:prstClr val="black"/>
                </a:solidFill>
              </a:rPr>
              <a:t>®</a:t>
            </a:r>
            <a:r>
              <a:rPr lang="en-US" dirty="0" smtClean="0">
                <a:solidFill>
                  <a:prstClr val="black"/>
                </a:solidFill>
              </a:rPr>
              <a:t> </a:t>
            </a:r>
            <a:r>
              <a:rPr lang="en-US" dirty="0">
                <a:solidFill>
                  <a:prstClr val="black"/>
                </a:solidFill>
              </a:rPr>
              <a:t>in Europe, </a:t>
            </a:r>
            <a:r>
              <a:rPr lang="en-US" dirty="0" smtClean="0">
                <a:solidFill>
                  <a:prstClr val="black"/>
                </a:solidFill>
              </a:rPr>
              <a:t>was </a:t>
            </a:r>
            <a:r>
              <a:rPr lang="en-US" dirty="0">
                <a:solidFill>
                  <a:prstClr val="black"/>
                </a:solidFill>
              </a:rPr>
              <a:t>manufactured </a:t>
            </a:r>
            <a:r>
              <a:rPr lang="en-US" dirty="0" smtClean="0">
                <a:solidFill>
                  <a:prstClr val="black"/>
                </a:solidFill>
              </a:rPr>
              <a:t>by Schering and </a:t>
            </a:r>
            <a:r>
              <a:rPr lang="en-US" dirty="0">
                <a:solidFill>
                  <a:prstClr val="black"/>
                </a:solidFill>
              </a:rPr>
              <a:t>its US </a:t>
            </a:r>
            <a:r>
              <a:rPr lang="en-US" dirty="0" smtClean="0">
                <a:solidFill>
                  <a:prstClr val="black"/>
                </a:solidFill>
              </a:rPr>
              <a:t>associate </a:t>
            </a:r>
            <a:r>
              <a:rPr lang="en-US" dirty="0" err="1" smtClean="0">
                <a:solidFill>
                  <a:prstClr val="black"/>
                </a:solidFill>
              </a:rPr>
              <a:t>Berlex</a:t>
            </a:r>
            <a:r>
              <a:rPr lang="en-US" dirty="0" smtClean="0">
                <a:solidFill>
                  <a:prstClr val="black"/>
                </a:solidFill>
              </a:rPr>
              <a:t>. </a:t>
            </a:r>
          </a:p>
          <a:p>
            <a:endParaRPr lang="en-US" dirty="0">
              <a:solidFill>
                <a:prstClr val="black"/>
              </a:solidFill>
            </a:endParaRPr>
          </a:p>
          <a:p>
            <a:r>
              <a:rPr lang="en-US" dirty="0" smtClean="0">
                <a:solidFill>
                  <a:prstClr val="black"/>
                </a:solidFill>
              </a:rPr>
              <a:t>It </a:t>
            </a:r>
            <a:r>
              <a:rPr lang="en-US" dirty="0">
                <a:solidFill>
                  <a:prstClr val="black"/>
                </a:solidFill>
              </a:rPr>
              <a:t>is a form of </a:t>
            </a:r>
            <a:r>
              <a:rPr lang="en-US" dirty="0" smtClean="0">
                <a:solidFill>
                  <a:prstClr val="black"/>
                </a:solidFill>
              </a:rPr>
              <a:t>beta interferon (interferon </a:t>
            </a:r>
            <a:r>
              <a:rPr lang="en-US" dirty="0">
                <a:solidFill>
                  <a:prstClr val="black"/>
                </a:solidFill>
              </a:rPr>
              <a:t>beta, IFN-b) used to modify the course </a:t>
            </a:r>
            <a:r>
              <a:rPr lang="en-US" dirty="0" smtClean="0">
                <a:solidFill>
                  <a:prstClr val="black"/>
                </a:solidFill>
              </a:rPr>
              <a:t>of </a:t>
            </a:r>
            <a:r>
              <a:rPr lang="en-US" dirty="0" smtClean="0">
                <a:solidFill>
                  <a:prstClr val="black"/>
                </a:solidFill>
                <a:effectLst>
                  <a:outerShdw blurRad="38100" dist="38100" dir="2700000" algn="tl">
                    <a:srgbClr val="000000">
                      <a:alpha val="43137"/>
                    </a:srgbClr>
                  </a:outerShdw>
                </a:effectLst>
              </a:rPr>
              <a:t>multiple sclerosis</a:t>
            </a:r>
            <a:r>
              <a:rPr lang="en-US" dirty="0" smtClean="0">
                <a:solidFill>
                  <a:prstClr val="black"/>
                </a:solidFill>
              </a:rPr>
              <a:t>.</a:t>
            </a:r>
            <a:endParaRPr lang="fr-FR" dirty="0">
              <a:solidFill>
                <a:prstClr val="black"/>
              </a:solidFill>
            </a:endParaRPr>
          </a:p>
        </p:txBody>
      </p:sp>
    </p:spTree>
    <p:extLst>
      <p:ext uri="{BB962C8B-B14F-4D97-AF65-F5344CB8AC3E}">
        <p14:creationId xmlns:p14="http://schemas.microsoft.com/office/powerpoint/2010/main" val="215229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917D83B6-C4A4-48B0-AC17-F4524277F1C1}" type="slidenum">
              <a:rPr lang="en-US" sz="1600" b="1" baseline="30000" smtClean="0">
                <a:solidFill>
                  <a:prstClr val="black"/>
                </a:solidFill>
                <a:latin typeface="Arial" charset="0"/>
              </a:rPr>
              <a:pPr fontAlgn="base">
                <a:spcBef>
                  <a:spcPct val="0"/>
                </a:spcBef>
                <a:spcAft>
                  <a:spcPct val="0"/>
                </a:spcAft>
                <a:defRPr/>
              </a:pPr>
              <a:t>57</a:t>
            </a:fld>
            <a:endParaRPr lang="en-US" sz="1600" b="1" baseline="30000" smtClean="0">
              <a:solidFill>
                <a:prstClr val="black"/>
              </a:solidFill>
              <a:latin typeface="Arial" charset="0"/>
            </a:endParaRPr>
          </a:p>
        </p:txBody>
      </p:sp>
      <p:sp>
        <p:nvSpPr>
          <p:cNvPr id="16387" name="Titre 1"/>
          <p:cNvSpPr>
            <a:spLocks noGrp="1"/>
          </p:cNvSpPr>
          <p:nvPr>
            <p:ph type="title"/>
          </p:nvPr>
        </p:nvSpPr>
        <p:spPr>
          <a:xfrm>
            <a:off x="0" y="274638"/>
            <a:ext cx="9144000" cy="1143000"/>
          </a:xfrm>
        </p:spPr>
        <p:txBody>
          <a:bodyPr/>
          <a:lstStyle/>
          <a:p>
            <a:pPr eaLnBrk="1" hangingPunct="1"/>
            <a:r>
              <a:rPr lang="fr-FR" smtClean="0">
                <a:solidFill>
                  <a:schemeClr val="bg1"/>
                </a:solidFill>
              </a:rPr>
              <a:t>Top 10 Products Q3’2010</a:t>
            </a:r>
          </a:p>
        </p:txBody>
      </p:sp>
      <p:sp>
        <p:nvSpPr>
          <p:cNvPr id="6" name="ZoneTexte 5"/>
          <p:cNvSpPr txBox="1"/>
          <p:nvPr/>
        </p:nvSpPr>
        <p:spPr>
          <a:xfrm>
            <a:off x="395288" y="6578600"/>
            <a:ext cx="5184775" cy="230188"/>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pic>
        <p:nvPicPr>
          <p:cNvPr id="1638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350" y="1341438"/>
            <a:ext cx="6337300"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à coins arrondis 1"/>
          <p:cNvSpPr/>
          <p:nvPr/>
        </p:nvSpPr>
        <p:spPr>
          <a:xfrm>
            <a:off x="1475656" y="1700808"/>
            <a:ext cx="86439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à coins arrondis 6"/>
          <p:cNvSpPr/>
          <p:nvPr/>
        </p:nvSpPr>
        <p:spPr>
          <a:xfrm>
            <a:off x="1475656" y="2069232"/>
            <a:ext cx="86439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1441279239"/>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58</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Research</a:t>
            </a:r>
            <a:r>
              <a:rPr lang="fr-FR" sz="3600" dirty="0" smtClean="0">
                <a:solidFill>
                  <a:schemeClr val="bg1"/>
                </a:solidFill>
              </a:rPr>
              <a:t> and </a:t>
            </a:r>
            <a:r>
              <a:rPr lang="fr-FR" sz="3600" dirty="0" err="1" smtClean="0">
                <a:solidFill>
                  <a:schemeClr val="bg1"/>
                </a:solidFill>
              </a:rPr>
              <a:t>Development</a:t>
            </a:r>
            <a:r>
              <a:rPr lang="fr-FR" sz="3600" dirty="0" smtClean="0">
                <a:solidFill>
                  <a:schemeClr val="bg1"/>
                </a:solidFill>
              </a:rPr>
              <a:t/>
            </a:r>
            <a:br>
              <a:rPr lang="fr-FR" sz="3600" dirty="0" smtClean="0">
                <a:solidFill>
                  <a:schemeClr val="bg1"/>
                </a:solidFill>
              </a:rPr>
            </a:br>
            <a:r>
              <a:rPr lang="fr-FR" sz="3600" dirty="0" smtClean="0">
                <a:solidFill>
                  <a:schemeClr val="bg1"/>
                </a:solidFill>
              </a:rPr>
              <a:t>Key Pharma Pipeline </a:t>
            </a:r>
            <a:r>
              <a:rPr lang="fr-FR" sz="3600" dirty="0" err="1" smtClean="0">
                <a:solidFill>
                  <a:schemeClr val="bg1"/>
                </a:solidFill>
              </a:rPr>
              <a:t>Assests</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512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268760"/>
            <a:ext cx="7128792" cy="427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8677" y="4345055"/>
            <a:ext cx="1771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68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123"/>
                                        </p:tgtEl>
                                        <p:attrNameLst>
                                          <p:attrName>style.opacity</p:attrName>
                                        </p:attrNameLst>
                                      </p:cBhvr>
                                      <p:to>
                                        <p:strVal val="0.5"/>
                                      </p:to>
                                    </p:set>
                                    <p:animEffect filter="image" prLst="opacity: 0.5">
                                      <p:cBhvr rctx="IE">
                                        <p:cTn id="7" dur="indefinite"/>
                                        <p:tgtEl>
                                          <p:spTgt spid="5123"/>
                                        </p:tgtEl>
                                      </p:cBhvr>
                                    </p:animEffect>
                                  </p:childTnLst>
                                </p:cTn>
                              </p:par>
                              <p:par>
                                <p:cTn id="8" presetID="1"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59</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0" y="6556783"/>
            <a:ext cx="9060909" cy="230832"/>
          </a:xfrm>
          <a:prstGeom prst="rect">
            <a:avLst/>
          </a:prstGeom>
        </p:spPr>
        <p:txBody>
          <a:bodyPr wrap="square">
            <a:spAutoFit/>
          </a:bodyPr>
          <a:lstStyle/>
          <a:p>
            <a:r>
              <a:rPr lang="fr-FR" sz="900" dirty="0" smtClean="0">
                <a:solidFill>
                  <a:prstClr val="white">
                    <a:lumMod val="65000"/>
                  </a:prstClr>
                </a:solidFill>
              </a:rPr>
              <a:t>JP Morgan </a:t>
            </a:r>
            <a:r>
              <a:rPr lang="fr-FR" sz="900" dirty="0">
                <a:solidFill>
                  <a:prstClr val="white">
                    <a:lumMod val="65000"/>
                  </a:prstClr>
                </a:solidFill>
              </a:rPr>
              <a:t>2011 - http://retinaeyedoctor.com/2010/11/vegf-trap-for-macular-degeneration</a:t>
            </a:r>
            <a:r>
              <a:rPr lang="fr-FR" sz="900" dirty="0" smtClean="0">
                <a:solidFill>
                  <a:prstClr val="white">
                    <a:lumMod val="65000"/>
                  </a:prstClr>
                </a:solidFill>
              </a:rPr>
              <a:t>/</a:t>
            </a:r>
            <a:r>
              <a:rPr lang="fr-FR" sz="900" dirty="0">
                <a:solidFill>
                  <a:prstClr val="white">
                    <a:lumMod val="65000"/>
                  </a:prstClr>
                </a:solidFill>
              </a:rPr>
              <a:t> - http://www.retinalphysician.com/article.aspx?article=104951</a:t>
            </a:r>
            <a:endParaRPr lang="fr-FR" sz="900" dirty="0" smtClean="0">
              <a:solidFill>
                <a:prstClr val="white">
                  <a:lumMod val="65000"/>
                </a:prstClr>
              </a:solidFill>
            </a:endParaRPr>
          </a:p>
        </p:txBody>
      </p:sp>
      <p:sp>
        <p:nvSpPr>
          <p:cNvPr id="12" name="Titre 3"/>
          <p:cNvSpPr>
            <a:spLocks noGrp="1"/>
          </p:cNvSpPr>
          <p:nvPr>
            <p:ph type="title"/>
          </p:nvPr>
        </p:nvSpPr>
        <p:spPr>
          <a:xfrm>
            <a:off x="3618770" y="274638"/>
            <a:ext cx="4409614" cy="1143000"/>
          </a:xfrm>
        </p:spPr>
        <p:txBody>
          <a:bodyPr>
            <a:normAutofit fontScale="90000"/>
          </a:bodyPr>
          <a:lstStyle/>
          <a:p>
            <a:r>
              <a:rPr lang="fr-FR" sz="3600" dirty="0" smtClean="0">
                <a:solidFill>
                  <a:schemeClr val="bg1"/>
                </a:solidFill>
              </a:rPr>
              <a:t>VEGF </a:t>
            </a:r>
            <a:r>
              <a:rPr lang="fr-FR" sz="3600" dirty="0" err="1" smtClean="0">
                <a:solidFill>
                  <a:schemeClr val="bg1"/>
                </a:solidFill>
              </a:rPr>
              <a:t>Trap-Eye</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sp>
        <p:nvSpPr>
          <p:cNvPr id="3" name="ZoneTexte 2"/>
          <p:cNvSpPr txBox="1"/>
          <p:nvPr/>
        </p:nvSpPr>
        <p:spPr>
          <a:xfrm>
            <a:off x="-6949280" y="1946736"/>
            <a:ext cx="5832648" cy="1200329"/>
          </a:xfrm>
          <a:prstGeom prst="rect">
            <a:avLst/>
          </a:prstGeom>
          <a:noFill/>
        </p:spPr>
        <p:txBody>
          <a:bodyPr wrap="square" rtlCol="0">
            <a:spAutoFit/>
          </a:bodyPr>
          <a:lstStyle/>
          <a:p>
            <a:r>
              <a:rPr lang="fr-FR" dirty="0" smtClean="0">
                <a:solidFill>
                  <a:prstClr val="black"/>
                </a:solidFill>
              </a:rPr>
              <a:t>Phase II program </a:t>
            </a:r>
            <a:r>
              <a:rPr lang="fr-FR" dirty="0" err="1" smtClean="0">
                <a:solidFill>
                  <a:prstClr val="black"/>
                </a:solidFill>
              </a:rPr>
              <a:t>with</a:t>
            </a:r>
            <a:r>
              <a:rPr lang="fr-FR" dirty="0" smtClean="0">
                <a:solidFill>
                  <a:prstClr val="black"/>
                </a:solidFill>
              </a:rPr>
              <a:t> </a:t>
            </a:r>
            <a:r>
              <a:rPr lang="fr-FR" dirty="0" err="1" smtClean="0">
                <a:solidFill>
                  <a:prstClr val="black"/>
                </a:solidFill>
              </a:rPr>
              <a:t>two</a:t>
            </a:r>
            <a:r>
              <a:rPr lang="fr-FR" dirty="0" smtClean="0">
                <a:solidFill>
                  <a:prstClr val="black"/>
                </a:solidFill>
              </a:rPr>
              <a:t> </a:t>
            </a:r>
            <a:r>
              <a:rPr lang="fr-FR" dirty="0" err="1" smtClean="0">
                <a:solidFill>
                  <a:prstClr val="black"/>
                </a:solidFill>
              </a:rPr>
              <a:t>identical</a:t>
            </a:r>
            <a:r>
              <a:rPr lang="fr-FR" dirty="0" smtClean="0">
                <a:solidFill>
                  <a:prstClr val="black"/>
                </a:solidFill>
              </a:rPr>
              <a:t> </a:t>
            </a:r>
            <a:r>
              <a:rPr lang="fr-FR" dirty="0" err="1" smtClean="0">
                <a:solidFill>
                  <a:prstClr val="black"/>
                </a:solidFill>
              </a:rPr>
              <a:t>studies</a:t>
            </a:r>
            <a:r>
              <a:rPr lang="fr-FR" dirty="0" smtClean="0">
                <a:solidFill>
                  <a:prstClr val="black"/>
                </a:solidFill>
              </a:rPr>
              <a:t> (COPERNICUS, GALILEO, n=330) in </a:t>
            </a:r>
            <a:r>
              <a:rPr lang="fr-FR" dirty="0" err="1" smtClean="0">
                <a:solidFill>
                  <a:prstClr val="black"/>
                </a:solidFill>
              </a:rPr>
              <a:t>retinal</a:t>
            </a:r>
            <a:r>
              <a:rPr lang="fr-FR" dirty="0" smtClean="0">
                <a:solidFill>
                  <a:prstClr val="black"/>
                </a:solidFill>
              </a:rPr>
              <a:t> </a:t>
            </a:r>
            <a:r>
              <a:rPr lang="fr-FR" dirty="0" err="1" smtClean="0">
                <a:solidFill>
                  <a:prstClr val="black"/>
                </a:solidFill>
              </a:rPr>
              <a:t>vein</a:t>
            </a:r>
            <a:r>
              <a:rPr lang="fr-FR" dirty="0" smtClean="0">
                <a:solidFill>
                  <a:prstClr val="black"/>
                </a:solidFill>
              </a:rPr>
              <a:t> occlusion (CRVO)</a:t>
            </a:r>
          </a:p>
          <a:p>
            <a:endParaRPr lang="fr-FR" dirty="0">
              <a:solidFill>
                <a:prstClr val="black"/>
              </a:solidFill>
            </a:endParaRPr>
          </a:p>
          <a:p>
            <a:r>
              <a:rPr lang="fr-FR" dirty="0" smtClean="0">
                <a:solidFill>
                  <a:prstClr val="black"/>
                </a:solidFill>
              </a:rPr>
              <a:t>VEGF TRAP-</a:t>
            </a:r>
            <a:r>
              <a:rPr lang="fr-FR" dirty="0" err="1" smtClean="0">
                <a:solidFill>
                  <a:prstClr val="black"/>
                </a:solidFill>
              </a:rPr>
              <a:t>Eye</a:t>
            </a:r>
            <a:r>
              <a:rPr lang="fr-FR" dirty="0" smtClean="0">
                <a:solidFill>
                  <a:prstClr val="black"/>
                </a:solidFill>
              </a:rPr>
              <a:t> vs </a:t>
            </a:r>
            <a:r>
              <a:rPr lang="fr-FR" dirty="0" err="1" smtClean="0">
                <a:solidFill>
                  <a:prstClr val="black"/>
                </a:solidFill>
              </a:rPr>
              <a:t>sham</a:t>
            </a:r>
            <a:r>
              <a:rPr lang="fr-FR" dirty="0" smtClean="0">
                <a:solidFill>
                  <a:prstClr val="black"/>
                </a:solidFill>
              </a:rPr>
              <a:t> control injection</a:t>
            </a:r>
            <a:endParaRPr lang="fr-FR" dirty="0">
              <a:solidFill>
                <a:prstClr val="black"/>
              </a:solidFill>
            </a:endParaRPr>
          </a:p>
        </p:txBody>
      </p:sp>
      <p:sp>
        <p:nvSpPr>
          <p:cNvPr id="5" name="ZoneTexte 4"/>
          <p:cNvSpPr txBox="1"/>
          <p:nvPr/>
        </p:nvSpPr>
        <p:spPr>
          <a:xfrm>
            <a:off x="-6517232" y="3470230"/>
            <a:ext cx="5742149" cy="646331"/>
          </a:xfrm>
          <a:prstGeom prst="rect">
            <a:avLst/>
          </a:prstGeom>
          <a:noFill/>
        </p:spPr>
        <p:txBody>
          <a:bodyPr wrap="none" rtlCol="0">
            <a:spAutoFit/>
          </a:bodyPr>
          <a:lstStyle/>
          <a:p>
            <a:r>
              <a:rPr lang="fr-FR" dirty="0" smtClean="0">
                <a:solidFill>
                  <a:prstClr val="black"/>
                </a:solidFill>
              </a:rPr>
              <a:t>COPERNICUS trial met </a:t>
            </a:r>
            <a:r>
              <a:rPr lang="fr-FR" dirty="0" err="1" smtClean="0">
                <a:solidFill>
                  <a:prstClr val="black"/>
                </a:solidFill>
              </a:rPr>
              <a:t>primary</a:t>
            </a:r>
            <a:r>
              <a:rPr lang="fr-FR" dirty="0" smtClean="0">
                <a:solidFill>
                  <a:prstClr val="black"/>
                </a:solidFill>
              </a:rPr>
              <a:t> </a:t>
            </a:r>
            <a:r>
              <a:rPr lang="fr-FR" dirty="0" err="1" smtClean="0">
                <a:solidFill>
                  <a:prstClr val="black"/>
                </a:solidFill>
              </a:rPr>
              <a:t>endpoint</a:t>
            </a:r>
            <a:r>
              <a:rPr lang="fr-FR" dirty="0" smtClean="0">
                <a:solidFill>
                  <a:prstClr val="black"/>
                </a:solidFill>
              </a:rPr>
              <a:t> :</a:t>
            </a:r>
          </a:p>
          <a:p>
            <a:r>
              <a:rPr lang="fr-FR" dirty="0" smtClean="0">
                <a:solidFill>
                  <a:prstClr val="black"/>
                </a:solidFill>
              </a:rPr>
              <a:t>Visual </a:t>
            </a:r>
            <a:r>
              <a:rPr lang="fr-FR" dirty="0" err="1" smtClean="0">
                <a:solidFill>
                  <a:prstClr val="black"/>
                </a:solidFill>
              </a:rPr>
              <a:t>acuity</a:t>
            </a:r>
            <a:r>
              <a:rPr lang="fr-FR" dirty="0" smtClean="0">
                <a:solidFill>
                  <a:prstClr val="black"/>
                </a:solidFill>
              </a:rPr>
              <a:t> change vs </a:t>
            </a:r>
            <a:r>
              <a:rPr lang="fr-FR" dirty="0" err="1" smtClean="0">
                <a:solidFill>
                  <a:prstClr val="black"/>
                </a:solidFill>
              </a:rPr>
              <a:t>baseline</a:t>
            </a:r>
            <a:r>
              <a:rPr lang="fr-FR" dirty="0" smtClean="0">
                <a:solidFill>
                  <a:prstClr val="black"/>
                </a:solidFill>
              </a:rPr>
              <a:t> </a:t>
            </a:r>
            <a:r>
              <a:rPr lang="fr-FR" dirty="0" err="1" smtClean="0">
                <a:solidFill>
                  <a:prstClr val="black"/>
                </a:solidFill>
              </a:rPr>
              <a:t>after</a:t>
            </a:r>
            <a:r>
              <a:rPr lang="fr-FR" dirty="0" smtClean="0">
                <a:solidFill>
                  <a:prstClr val="black"/>
                </a:solidFill>
              </a:rPr>
              <a:t> 6 </a:t>
            </a:r>
            <a:r>
              <a:rPr lang="fr-FR" dirty="0" err="1" smtClean="0">
                <a:solidFill>
                  <a:prstClr val="black"/>
                </a:solidFill>
              </a:rPr>
              <a:t>months</a:t>
            </a:r>
            <a:r>
              <a:rPr lang="fr-FR" dirty="0" smtClean="0">
                <a:solidFill>
                  <a:prstClr val="black"/>
                </a:solidFill>
              </a:rPr>
              <a:t> of </a:t>
            </a:r>
            <a:r>
              <a:rPr lang="fr-FR" dirty="0" err="1" smtClean="0">
                <a:solidFill>
                  <a:prstClr val="black"/>
                </a:solidFill>
              </a:rPr>
              <a:t>treatmnt</a:t>
            </a:r>
            <a:endParaRPr lang="fr-FR" dirty="0">
              <a:solidFill>
                <a:prstClr val="black"/>
              </a:solidFill>
            </a:endParaRPr>
          </a:p>
        </p:txBody>
      </p:sp>
      <p:sp>
        <p:nvSpPr>
          <p:cNvPr id="6" name="ZoneTexte 5"/>
          <p:cNvSpPr txBox="1"/>
          <p:nvPr/>
        </p:nvSpPr>
        <p:spPr>
          <a:xfrm>
            <a:off x="-6240544" y="4686367"/>
            <a:ext cx="5188772" cy="923330"/>
          </a:xfrm>
          <a:prstGeom prst="rect">
            <a:avLst/>
          </a:prstGeom>
          <a:noFill/>
        </p:spPr>
        <p:txBody>
          <a:bodyPr wrap="square" rtlCol="0">
            <a:spAutoFit/>
          </a:bodyPr>
          <a:lstStyle/>
          <a:p>
            <a:r>
              <a:rPr lang="fr-FR" dirty="0" smtClean="0">
                <a:solidFill>
                  <a:prstClr val="black"/>
                </a:solidFill>
              </a:rPr>
              <a:t>Patients </a:t>
            </a:r>
            <a:r>
              <a:rPr lang="fr-FR" dirty="0" err="1" smtClean="0">
                <a:solidFill>
                  <a:prstClr val="black"/>
                </a:solidFill>
              </a:rPr>
              <a:t>receiving</a:t>
            </a:r>
            <a:r>
              <a:rPr lang="fr-FR" dirty="0" smtClean="0">
                <a:solidFill>
                  <a:prstClr val="black"/>
                </a:solidFill>
              </a:rPr>
              <a:t> VEGF </a:t>
            </a:r>
            <a:r>
              <a:rPr lang="fr-FR" dirty="0" err="1" smtClean="0">
                <a:solidFill>
                  <a:prstClr val="black"/>
                </a:solidFill>
              </a:rPr>
              <a:t>Trap-Eye</a:t>
            </a:r>
            <a:r>
              <a:rPr lang="fr-FR" dirty="0" smtClean="0">
                <a:solidFill>
                  <a:prstClr val="black"/>
                </a:solidFill>
              </a:rPr>
              <a:t> </a:t>
            </a:r>
            <a:r>
              <a:rPr lang="fr-FR" dirty="0" err="1" smtClean="0">
                <a:solidFill>
                  <a:prstClr val="black"/>
                </a:solidFill>
              </a:rPr>
              <a:t>gained</a:t>
            </a:r>
            <a:r>
              <a:rPr lang="fr-FR" dirty="0" smtClean="0">
                <a:solidFill>
                  <a:prstClr val="black"/>
                </a:solidFill>
              </a:rPr>
              <a:t>, on </a:t>
            </a:r>
            <a:r>
              <a:rPr lang="fr-FR" dirty="0" err="1" smtClean="0">
                <a:solidFill>
                  <a:prstClr val="black"/>
                </a:solidFill>
              </a:rPr>
              <a:t>average</a:t>
            </a:r>
            <a:r>
              <a:rPr lang="fr-FR" dirty="0" smtClean="0">
                <a:solidFill>
                  <a:prstClr val="black"/>
                </a:solidFill>
              </a:rPr>
              <a:t>, 17,3 </a:t>
            </a:r>
            <a:r>
              <a:rPr lang="fr-FR" dirty="0" err="1" smtClean="0">
                <a:solidFill>
                  <a:prstClr val="black"/>
                </a:solidFill>
              </a:rPr>
              <a:t>letters</a:t>
            </a:r>
            <a:r>
              <a:rPr lang="fr-FR" dirty="0" smtClean="0">
                <a:solidFill>
                  <a:prstClr val="black"/>
                </a:solidFill>
              </a:rPr>
              <a:t> of visions </a:t>
            </a:r>
            <a:r>
              <a:rPr lang="fr-FR" dirty="0" err="1" smtClean="0">
                <a:solidFill>
                  <a:prstClr val="black"/>
                </a:solidFill>
              </a:rPr>
              <a:t>compared</a:t>
            </a:r>
            <a:r>
              <a:rPr lang="fr-FR" dirty="0" smtClean="0">
                <a:solidFill>
                  <a:prstClr val="black"/>
                </a:solidFill>
              </a:rPr>
              <a:t> to a </a:t>
            </a:r>
            <a:r>
              <a:rPr lang="fr-FR" dirty="0" err="1" smtClean="0">
                <a:solidFill>
                  <a:prstClr val="black"/>
                </a:solidFill>
              </a:rPr>
              <a:t>mean</a:t>
            </a:r>
            <a:r>
              <a:rPr lang="fr-FR" dirty="0" smtClean="0">
                <a:solidFill>
                  <a:prstClr val="black"/>
                </a:solidFill>
              </a:rPr>
              <a:t> </a:t>
            </a:r>
            <a:r>
              <a:rPr lang="fr-FR" dirty="0" err="1" smtClean="0">
                <a:solidFill>
                  <a:prstClr val="black"/>
                </a:solidFill>
              </a:rPr>
              <a:t>loss</a:t>
            </a:r>
            <a:r>
              <a:rPr lang="fr-FR" dirty="0" smtClean="0">
                <a:solidFill>
                  <a:prstClr val="black"/>
                </a:solidFill>
              </a:rPr>
              <a:t> of 4,0 </a:t>
            </a:r>
            <a:r>
              <a:rPr lang="fr-FR" dirty="0" err="1" smtClean="0">
                <a:solidFill>
                  <a:prstClr val="black"/>
                </a:solidFill>
              </a:rPr>
              <a:t>letters</a:t>
            </a:r>
            <a:r>
              <a:rPr lang="fr-FR" dirty="0" smtClean="0">
                <a:solidFill>
                  <a:prstClr val="black"/>
                </a:solidFill>
              </a:rPr>
              <a:t> </a:t>
            </a:r>
            <a:r>
              <a:rPr lang="fr-FR" dirty="0" err="1" smtClean="0">
                <a:solidFill>
                  <a:prstClr val="black"/>
                </a:solidFill>
              </a:rPr>
              <a:t>with</a:t>
            </a:r>
            <a:r>
              <a:rPr lang="fr-FR" dirty="0" smtClean="0">
                <a:solidFill>
                  <a:prstClr val="black"/>
                </a:solidFill>
              </a:rPr>
              <a:t> </a:t>
            </a:r>
            <a:r>
              <a:rPr lang="fr-FR" dirty="0" err="1" smtClean="0">
                <a:solidFill>
                  <a:prstClr val="black"/>
                </a:solidFill>
              </a:rPr>
              <a:t>sham</a:t>
            </a:r>
            <a:r>
              <a:rPr lang="fr-FR" dirty="0" smtClean="0">
                <a:solidFill>
                  <a:prstClr val="black"/>
                </a:solidFill>
              </a:rPr>
              <a:t> injections</a:t>
            </a:r>
            <a:endParaRPr lang="fr-FR" dirty="0">
              <a:solidFill>
                <a:prstClr val="black"/>
              </a:solidFill>
            </a:endParaRPr>
          </a:p>
        </p:txBody>
      </p:sp>
      <p:sp>
        <p:nvSpPr>
          <p:cNvPr id="7" name="ZoneTexte 6"/>
          <p:cNvSpPr txBox="1"/>
          <p:nvPr/>
        </p:nvSpPr>
        <p:spPr>
          <a:xfrm>
            <a:off x="-5365104" y="6152227"/>
            <a:ext cx="3876318" cy="369332"/>
          </a:xfrm>
          <a:prstGeom prst="rect">
            <a:avLst/>
          </a:prstGeom>
          <a:noFill/>
        </p:spPr>
        <p:txBody>
          <a:bodyPr wrap="none" rtlCol="0">
            <a:spAutoFit/>
          </a:bodyPr>
          <a:lstStyle/>
          <a:p>
            <a:r>
              <a:rPr lang="fr-FR" dirty="0" smtClean="0">
                <a:solidFill>
                  <a:prstClr val="black"/>
                </a:solidFill>
              </a:rPr>
              <a:t>Data GALILEO trial </a:t>
            </a:r>
            <a:r>
              <a:rPr lang="fr-FR" dirty="0" err="1" smtClean="0">
                <a:solidFill>
                  <a:prstClr val="black"/>
                </a:solidFill>
              </a:rPr>
              <a:t>expected</a:t>
            </a:r>
            <a:r>
              <a:rPr lang="fr-FR" dirty="0" smtClean="0">
                <a:solidFill>
                  <a:prstClr val="black"/>
                </a:solidFill>
              </a:rPr>
              <a:t> in Q2 2011</a:t>
            </a:r>
            <a:endParaRPr lang="fr-FR" dirty="0">
              <a:solidFill>
                <a:prstClr val="black"/>
              </a:solidFill>
            </a:endParaRPr>
          </a:p>
        </p:txBody>
      </p:sp>
      <p:sp>
        <p:nvSpPr>
          <p:cNvPr id="4" name="Rectangle 3"/>
          <p:cNvSpPr/>
          <p:nvPr/>
        </p:nvSpPr>
        <p:spPr>
          <a:xfrm>
            <a:off x="118237" y="2408401"/>
            <a:ext cx="5569599" cy="2585323"/>
          </a:xfrm>
          <a:prstGeom prst="rect">
            <a:avLst/>
          </a:prstGeom>
        </p:spPr>
        <p:txBody>
          <a:bodyPr wrap="square">
            <a:spAutoFit/>
          </a:bodyPr>
          <a:lstStyle/>
          <a:p>
            <a:r>
              <a:rPr lang="en-US" dirty="0" smtClean="0">
                <a:solidFill>
                  <a:prstClr val="black"/>
                </a:solidFill>
              </a:rPr>
              <a:t>The </a:t>
            </a:r>
            <a:r>
              <a:rPr lang="en-US" dirty="0">
                <a:solidFill>
                  <a:prstClr val="black"/>
                </a:solidFill>
              </a:rPr>
              <a:t>VEGF Trap is VEGF Trap-Eye is a </a:t>
            </a:r>
            <a:r>
              <a:rPr lang="en-US" dirty="0">
                <a:solidFill>
                  <a:prstClr val="black"/>
                </a:solidFill>
                <a:effectLst>
                  <a:outerShdw blurRad="38100" dist="38100" dir="2700000" algn="tl">
                    <a:srgbClr val="000000">
                      <a:alpha val="43137"/>
                    </a:srgbClr>
                  </a:outerShdw>
                </a:effectLst>
              </a:rPr>
              <a:t>recombinant fusion protein</a:t>
            </a:r>
            <a:r>
              <a:rPr lang="en-US" dirty="0">
                <a:solidFill>
                  <a:prstClr val="black"/>
                </a:solidFill>
              </a:rPr>
              <a:t> consisting of portions of human VEGF-R 1 and 2 extracellular </a:t>
            </a:r>
            <a:r>
              <a:rPr lang="en-US" dirty="0" smtClean="0">
                <a:solidFill>
                  <a:prstClr val="black"/>
                </a:solidFill>
              </a:rPr>
              <a:t>domains, fused </a:t>
            </a:r>
            <a:r>
              <a:rPr lang="en-US" dirty="0">
                <a:solidFill>
                  <a:prstClr val="black"/>
                </a:solidFill>
              </a:rPr>
              <a:t>to the Fc portion of human </a:t>
            </a:r>
            <a:r>
              <a:rPr lang="en-US" dirty="0" smtClean="0">
                <a:solidFill>
                  <a:prstClr val="black"/>
                </a:solidFill>
              </a:rPr>
              <a:t>IgG1</a:t>
            </a:r>
          </a:p>
          <a:p>
            <a:endParaRPr lang="fr-FR" dirty="0">
              <a:solidFill>
                <a:prstClr val="black"/>
              </a:solidFill>
            </a:endParaRPr>
          </a:p>
          <a:p>
            <a:r>
              <a:rPr lang="en-US" dirty="0" smtClean="0">
                <a:solidFill>
                  <a:prstClr val="black"/>
                </a:solidFill>
              </a:rPr>
              <a:t>It is </a:t>
            </a:r>
            <a:r>
              <a:rPr lang="en-US" dirty="0">
                <a:solidFill>
                  <a:prstClr val="black"/>
                </a:solidFill>
              </a:rPr>
              <a:t>specifically designed to </a:t>
            </a:r>
            <a:r>
              <a:rPr lang="en-US" dirty="0">
                <a:solidFill>
                  <a:prstClr val="black"/>
                </a:solidFill>
                <a:effectLst>
                  <a:outerShdw blurRad="38100" dist="38100" dir="2700000" algn="tl">
                    <a:srgbClr val="000000">
                      <a:alpha val="43137"/>
                    </a:srgbClr>
                  </a:outerShdw>
                </a:effectLst>
              </a:rPr>
              <a:t>bind all forms of </a:t>
            </a:r>
            <a:r>
              <a:rPr lang="en-US" dirty="0" smtClean="0">
                <a:solidFill>
                  <a:prstClr val="black"/>
                </a:solidFill>
                <a:effectLst>
                  <a:outerShdw blurRad="38100" dist="38100" dir="2700000" algn="tl">
                    <a:srgbClr val="000000">
                      <a:alpha val="43137"/>
                    </a:srgbClr>
                  </a:outerShdw>
                </a:effectLst>
              </a:rPr>
              <a:t>Vascular Endothelial Growth Factor-A (VEGF-A) </a:t>
            </a:r>
            <a:r>
              <a:rPr lang="en-US" dirty="0">
                <a:solidFill>
                  <a:prstClr val="black"/>
                </a:solidFill>
                <a:effectLst>
                  <a:outerShdw blurRad="38100" dist="38100" dir="2700000" algn="tl">
                    <a:srgbClr val="000000">
                      <a:alpha val="43137"/>
                    </a:srgbClr>
                  </a:outerShdw>
                </a:effectLst>
              </a:rPr>
              <a:t>and Placental Growth Factor (</a:t>
            </a:r>
            <a:r>
              <a:rPr lang="en-US" dirty="0" smtClean="0">
                <a:solidFill>
                  <a:prstClr val="black"/>
                </a:solidFill>
                <a:effectLst>
                  <a:outerShdw blurRad="38100" dist="38100" dir="2700000" algn="tl">
                    <a:srgbClr val="000000">
                      <a:alpha val="43137"/>
                    </a:srgbClr>
                  </a:outerShdw>
                </a:effectLst>
              </a:rPr>
              <a:t>PLGF)</a:t>
            </a:r>
            <a:r>
              <a:rPr lang="en-US" dirty="0" smtClean="0">
                <a:solidFill>
                  <a:prstClr val="black"/>
                </a:solidFill>
              </a:rPr>
              <a:t> proteins </a:t>
            </a:r>
            <a:r>
              <a:rPr lang="en-US" dirty="0">
                <a:solidFill>
                  <a:prstClr val="black"/>
                </a:solidFill>
              </a:rPr>
              <a:t>that are involved in the abnormal growth of new blood vessels.</a:t>
            </a:r>
          </a:p>
        </p:txBody>
      </p:sp>
      <p:pic>
        <p:nvPicPr>
          <p:cNvPr id="13314" name="Picture 2" descr="http://www.regeneron.com/siteimages/headers/vegftrap_ey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3" y="116632"/>
            <a:ext cx="3579657" cy="9807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myvisiontest.com/img/upload/intravitrealinjection.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340768"/>
            <a:ext cx="2857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8236" y="1340768"/>
            <a:ext cx="5569599" cy="646331"/>
          </a:xfrm>
          <a:prstGeom prst="rect">
            <a:avLst/>
          </a:prstGeom>
        </p:spPr>
        <p:txBody>
          <a:bodyPr wrap="square">
            <a:spAutoFit/>
          </a:bodyPr>
          <a:lstStyle/>
          <a:p>
            <a:r>
              <a:rPr lang="en-US" b="1" dirty="0">
                <a:solidFill>
                  <a:prstClr val="black"/>
                </a:solidFill>
              </a:rPr>
              <a:t>VEGF Trap-Eye </a:t>
            </a:r>
            <a:r>
              <a:rPr lang="en-US" dirty="0">
                <a:solidFill>
                  <a:prstClr val="black"/>
                </a:solidFill>
              </a:rPr>
              <a:t>(</a:t>
            </a:r>
            <a:r>
              <a:rPr lang="fr-FR" dirty="0" err="1">
                <a:solidFill>
                  <a:prstClr val="black"/>
                </a:solidFill>
              </a:rPr>
              <a:t>Aflibercept</a:t>
            </a:r>
            <a:r>
              <a:rPr lang="fr-FR" dirty="0">
                <a:solidFill>
                  <a:prstClr val="black"/>
                </a:solidFill>
              </a:rPr>
              <a:t>) </a:t>
            </a:r>
            <a:r>
              <a:rPr lang="en-US" dirty="0">
                <a:solidFill>
                  <a:prstClr val="black"/>
                </a:solidFill>
              </a:rPr>
              <a:t>for the treatment of </a:t>
            </a:r>
            <a:r>
              <a:rPr lang="en-US" dirty="0">
                <a:solidFill>
                  <a:prstClr val="black"/>
                </a:solidFill>
                <a:effectLst>
                  <a:outerShdw blurRad="38100" dist="38100" dir="2700000" algn="tl">
                    <a:srgbClr val="000000">
                      <a:alpha val="43137"/>
                    </a:srgbClr>
                  </a:outerShdw>
                </a:effectLst>
              </a:rPr>
              <a:t>Macular Degeneration</a:t>
            </a:r>
            <a:r>
              <a:rPr lang="en-US" dirty="0">
                <a:solidFill>
                  <a:prstClr val="black"/>
                </a:solidFill>
              </a:rPr>
              <a:t> by local administration.</a:t>
            </a:r>
          </a:p>
        </p:txBody>
      </p:sp>
      <p:pic>
        <p:nvPicPr>
          <p:cNvPr id="1843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1358"/>
          <a:stretch/>
        </p:blipFill>
        <p:spPr bwMode="auto">
          <a:xfrm>
            <a:off x="5672902" y="1995257"/>
            <a:ext cx="3063697"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54528" y="5228897"/>
            <a:ext cx="5281567" cy="923330"/>
          </a:xfrm>
          <a:prstGeom prst="rect">
            <a:avLst/>
          </a:prstGeom>
        </p:spPr>
        <p:txBody>
          <a:bodyPr wrap="square">
            <a:spAutoFit/>
          </a:bodyPr>
          <a:lstStyle/>
          <a:p>
            <a:r>
              <a:rPr lang="en-US" dirty="0"/>
              <a:t>The sponsoring pharmaceutical companies, Bayer </a:t>
            </a:r>
            <a:r>
              <a:rPr lang="en-US" dirty="0" smtClean="0"/>
              <a:t>and	, </a:t>
            </a:r>
            <a:r>
              <a:rPr lang="en-US" dirty="0"/>
              <a:t>just reported favorable results in their own Phase III studies.</a:t>
            </a:r>
            <a:endParaRPr lang="fr-FR" dirty="0"/>
          </a:p>
        </p:txBody>
      </p:sp>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37" y="5533356"/>
            <a:ext cx="1008112" cy="3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25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31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8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660232" y="6021288"/>
            <a:ext cx="230425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4AE8F661-34A2-426E-84AC-1117318AAEF1}" type="slidenum">
              <a:rPr lang="en-US" sz="1600" b="1" baseline="30000" smtClean="0">
                <a:solidFill>
                  <a:prstClr val="black"/>
                </a:solidFill>
                <a:latin typeface="Arial" charset="0"/>
              </a:rPr>
              <a:pPr fontAlgn="base">
                <a:spcBef>
                  <a:spcPct val="0"/>
                </a:spcBef>
                <a:spcAft>
                  <a:spcPct val="0"/>
                </a:spcAft>
                <a:defRPr/>
              </a:pPr>
              <a:t>6</a:t>
            </a:fld>
            <a:endParaRPr lang="en-US" sz="1600" b="1" baseline="30000" smtClean="0">
              <a:solidFill>
                <a:prstClr val="black"/>
              </a:solidFill>
              <a:latin typeface="Arial" charset="0"/>
            </a:endParaRPr>
          </a:p>
        </p:txBody>
      </p:sp>
      <p:sp>
        <p:nvSpPr>
          <p:cNvPr id="23555" name="Titre 1"/>
          <p:cNvSpPr>
            <a:spLocks noGrp="1"/>
          </p:cNvSpPr>
          <p:nvPr>
            <p:ph type="title"/>
          </p:nvPr>
        </p:nvSpPr>
        <p:spPr>
          <a:xfrm>
            <a:off x="0" y="44624"/>
            <a:ext cx="9144000" cy="1143000"/>
          </a:xfrm>
        </p:spPr>
        <p:txBody>
          <a:bodyPr rtlCol="0">
            <a:normAutofit/>
          </a:bodyPr>
          <a:lstStyle/>
          <a:p>
            <a:pPr eaLnBrk="1" fontAlgn="auto" hangingPunct="1">
              <a:spcAft>
                <a:spcPts val="0"/>
              </a:spcAft>
              <a:defRPr/>
            </a:pPr>
            <a:r>
              <a:rPr lang="fr-FR" dirty="0" smtClean="0">
                <a:solidFill>
                  <a:schemeClr val="bg1"/>
                </a:solidFill>
              </a:rPr>
              <a:t>Bayer </a:t>
            </a:r>
            <a:r>
              <a:rPr lang="fr-FR" dirty="0" err="1" smtClean="0">
                <a:solidFill>
                  <a:schemeClr val="bg1"/>
                </a:solidFill>
              </a:rPr>
              <a:t>HealthCare</a:t>
            </a:r>
            <a:r>
              <a:rPr lang="fr-FR" dirty="0" smtClean="0">
                <a:solidFill>
                  <a:schemeClr val="bg1"/>
                </a:solidFill>
              </a:rPr>
              <a:t> Sales</a:t>
            </a:r>
          </a:p>
        </p:txBody>
      </p:sp>
      <p:pic>
        <p:nvPicPr>
          <p:cNvPr id="205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768" t="20737" r="1566" b="8279"/>
          <a:stretch>
            <a:fillRect/>
          </a:stretch>
        </p:blipFill>
        <p:spPr bwMode="auto">
          <a:xfrm>
            <a:off x="9494838" y="1484313"/>
            <a:ext cx="6191250" cy="3419475"/>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58" name="Picture 2" descr="http://www.bayerhealthcare.fr/fileadmin/keyvisuals/unternehmen_content_key.jpg"/>
          <p:cNvPicPr>
            <a:picLocks noChangeAspect="1" noChangeArrowheads="1"/>
          </p:cNvPicPr>
          <p:nvPr/>
        </p:nvPicPr>
        <p:blipFill>
          <a:blip r:embed="rId4" cstate="print"/>
          <a:srcRect/>
          <a:stretch>
            <a:fillRect/>
          </a:stretch>
        </p:blipFill>
        <p:spPr bwMode="auto">
          <a:xfrm>
            <a:off x="467544" y="1412776"/>
            <a:ext cx="8035029" cy="1080120"/>
          </a:xfrm>
          <a:prstGeom prst="rect">
            <a:avLst/>
          </a:prstGeom>
          <a:noFill/>
        </p:spPr>
      </p:pic>
      <p:pic>
        <p:nvPicPr>
          <p:cNvPr id="173060" name="Picture 4" descr="http://www.bayerhealthcare.fr/uploads/pics/plaquettes.jpg"/>
          <p:cNvPicPr>
            <a:picLocks noChangeAspect="1" noChangeArrowheads="1"/>
          </p:cNvPicPr>
          <p:nvPr/>
        </p:nvPicPr>
        <p:blipFill>
          <a:blip r:embed="rId5" cstate="print"/>
          <a:srcRect/>
          <a:stretch>
            <a:fillRect/>
          </a:stretch>
        </p:blipFill>
        <p:spPr bwMode="auto">
          <a:xfrm>
            <a:off x="611560" y="4005064"/>
            <a:ext cx="1952625" cy="1514475"/>
          </a:xfrm>
          <a:prstGeom prst="rect">
            <a:avLst/>
          </a:prstGeom>
          <a:ln>
            <a:noFill/>
          </a:ln>
          <a:effectLst>
            <a:softEdge rad="112500"/>
          </a:effectLst>
        </p:spPr>
      </p:pic>
      <p:sp>
        <p:nvSpPr>
          <p:cNvPr id="15" name="ZoneTexte 14"/>
          <p:cNvSpPr txBox="1"/>
          <p:nvPr/>
        </p:nvSpPr>
        <p:spPr>
          <a:xfrm>
            <a:off x="0" y="2924944"/>
            <a:ext cx="9144000" cy="923330"/>
          </a:xfrm>
          <a:prstGeom prst="rect">
            <a:avLst/>
          </a:prstGeom>
          <a:noFill/>
        </p:spPr>
        <p:txBody>
          <a:bodyPr wrap="square" rtlCol="0">
            <a:spAutoFit/>
          </a:bodyPr>
          <a:lstStyle/>
          <a:p>
            <a:pPr algn="ctr"/>
            <a:r>
              <a:rPr lang="fr-FR" sz="5400" dirty="0" smtClean="0">
                <a:solidFill>
                  <a:srgbClr val="00B0F0"/>
                </a:solidFill>
                <a:effectLst>
                  <a:outerShdw blurRad="38100" dist="38100" dir="2700000" algn="tl">
                    <a:srgbClr val="000000">
                      <a:alpha val="43137"/>
                    </a:srgbClr>
                  </a:outerShdw>
                </a:effectLst>
              </a:rPr>
              <a:t>15 988 </a:t>
            </a:r>
            <a:r>
              <a:rPr lang="fr-FR" sz="2800" dirty="0" smtClean="0">
                <a:solidFill>
                  <a:prstClr val="black"/>
                </a:solidFill>
              </a:rPr>
              <a:t>million € in sales 2009 (+3,8%)</a:t>
            </a:r>
            <a:endParaRPr lang="fr-FR" sz="2800" dirty="0">
              <a:solidFill>
                <a:prstClr val="black"/>
              </a:solidFill>
            </a:endParaRPr>
          </a:p>
        </p:txBody>
      </p:sp>
      <p:pic>
        <p:nvPicPr>
          <p:cNvPr id="173061" name="Picture 5" descr="visu_home_01"/>
          <p:cNvPicPr>
            <a:picLocks noChangeAspect="1" noChangeArrowheads="1"/>
          </p:cNvPicPr>
          <p:nvPr/>
        </p:nvPicPr>
        <p:blipFill>
          <a:blip r:embed="rId6" cstate="print"/>
          <a:srcRect/>
          <a:stretch>
            <a:fillRect/>
          </a:stretch>
        </p:blipFill>
        <p:spPr bwMode="auto">
          <a:xfrm>
            <a:off x="6948264" y="3933056"/>
            <a:ext cx="1981197" cy="2364879"/>
          </a:xfrm>
          <a:prstGeom prst="rect">
            <a:avLst/>
          </a:prstGeom>
          <a:ln>
            <a:noFill/>
          </a:ln>
          <a:effectLst>
            <a:softEdge rad="112500"/>
          </a:effectLst>
        </p:spPr>
      </p:pic>
    </p:spTree>
    <p:extLst>
      <p:ext uri="{BB962C8B-B14F-4D97-AF65-F5344CB8AC3E}">
        <p14:creationId xmlns:p14="http://schemas.microsoft.com/office/powerpoint/2010/main" val="2189210261"/>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560" y="1052736"/>
            <a:ext cx="6203954" cy="30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0" indent="-857250"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rPr>
              <a:t>Diagnostic Imaging</a:t>
            </a:r>
          </a:p>
          <a:p>
            <a:pPr algn="ctr" fontAlgn="base">
              <a:lnSpc>
                <a:spcPct val="110000"/>
              </a:lnSpc>
              <a:spcBef>
                <a:spcPct val="0"/>
              </a:spcBef>
              <a:spcAft>
                <a:spcPct val="0"/>
              </a:spcAft>
            </a:pP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975716162"/>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numéro de diapositive 2"/>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4EB5DF33-059C-40F7-8BE7-491DCF5157FE}" type="slidenum">
              <a:rPr lang="en-US" sz="1600" b="1" baseline="30000" smtClean="0">
                <a:solidFill>
                  <a:prstClr val="black"/>
                </a:solidFill>
                <a:latin typeface="Arial" charset="0"/>
              </a:rPr>
              <a:pPr fontAlgn="base">
                <a:spcBef>
                  <a:spcPct val="0"/>
                </a:spcBef>
                <a:spcAft>
                  <a:spcPct val="0"/>
                </a:spcAft>
                <a:defRPr/>
              </a:pPr>
              <a:t>61</a:t>
            </a:fld>
            <a:endParaRPr lang="en-US" sz="1600" b="1" baseline="30000" smtClean="0">
              <a:solidFill>
                <a:prstClr val="black"/>
              </a:solidFill>
              <a:latin typeface="Arial" charset="0"/>
            </a:endParaRPr>
          </a:p>
        </p:txBody>
      </p:sp>
      <p:sp>
        <p:nvSpPr>
          <p:cNvPr id="35843" name="Text Box 10"/>
          <p:cNvSpPr txBox="1">
            <a:spLocks noChangeArrowheads="1"/>
          </p:cNvSpPr>
          <p:nvPr/>
        </p:nvSpPr>
        <p:spPr bwMode="white">
          <a:xfrm rot="-5400000">
            <a:off x="-26987" y="6403975"/>
            <a:ext cx="24765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a:solidFill>
                  <a:schemeClr val="tx1"/>
                </a:solidFill>
                <a:latin typeface="Arial" charset="0"/>
                <a:cs typeface="Arial" charset="0"/>
              </a:defRPr>
            </a:lvl1pPr>
            <a:lvl2pPr marL="742950" indent="-285750" eaLnBrk="0" hangingPunct="0">
              <a:tabLst>
                <a:tab pos="285750" algn="r"/>
              </a:tabLst>
              <a:defRPr>
                <a:solidFill>
                  <a:schemeClr val="tx1"/>
                </a:solidFill>
                <a:latin typeface="Arial" charset="0"/>
                <a:cs typeface="Arial" charset="0"/>
              </a:defRPr>
            </a:lvl2pPr>
            <a:lvl3pPr marL="1143000" indent="-228600" eaLnBrk="0" hangingPunct="0">
              <a:tabLst>
                <a:tab pos="285750" algn="r"/>
              </a:tabLst>
              <a:defRPr>
                <a:solidFill>
                  <a:schemeClr val="tx1"/>
                </a:solidFill>
                <a:latin typeface="Arial" charset="0"/>
                <a:cs typeface="Arial" charset="0"/>
              </a:defRPr>
            </a:lvl3pPr>
            <a:lvl4pPr marL="1600200" indent="-228600" eaLnBrk="0" hangingPunct="0">
              <a:tabLst>
                <a:tab pos="285750" algn="r"/>
              </a:tabLst>
              <a:defRPr>
                <a:solidFill>
                  <a:schemeClr val="tx1"/>
                </a:solidFill>
                <a:latin typeface="Arial" charset="0"/>
                <a:cs typeface="Arial" charset="0"/>
              </a:defRPr>
            </a:lvl4pPr>
            <a:lvl5pPr marL="2057400" indent="-228600" eaLnBrk="0" hangingPunct="0">
              <a:tabLst>
                <a:tab pos="28575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8575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8575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8575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85750" algn="r"/>
              </a:tabLst>
              <a:defRPr>
                <a:solidFill>
                  <a:schemeClr val="tx1"/>
                </a:solidFill>
                <a:latin typeface="Arial" charset="0"/>
                <a:cs typeface="Arial" charset="0"/>
              </a:defRPr>
            </a:lvl9pPr>
          </a:lstStyle>
          <a:p>
            <a:pPr fontAlgn="base">
              <a:lnSpc>
                <a:spcPts val="900"/>
              </a:lnSpc>
              <a:spcBef>
                <a:spcPct val="0"/>
              </a:spcBef>
              <a:spcAft>
                <a:spcPct val="0"/>
              </a:spcAft>
            </a:pPr>
            <a:r>
              <a:rPr lang="en-US" sz="800" b="1" baseline="30000" smtClean="0">
                <a:solidFill>
                  <a:srgbClr val="00417D"/>
                </a:solidFill>
              </a:rPr>
              <a:t>E0504A</a:t>
            </a:r>
          </a:p>
        </p:txBody>
      </p:sp>
      <p:sp>
        <p:nvSpPr>
          <p:cNvPr id="6" name="Titre 3"/>
          <p:cNvSpPr>
            <a:spLocks noGrp="1"/>
          </p:cNvSpPr>
          <p:nvPr>
            <p:ph type="title"/>
          </p:nvPr>
        </p:nvSpPr>
        <p:spPr/>
        <p:txBody>
          <a:bodyPr rtlCol="0">
            <a:normAutofit fontScale="90000"/>
          </a:bodyPr>
          <a:lstStyle/>
          <a:p>
            <a:pPr eaLnBrk="1" fontAlgn="auto" hangingPunct="1">
              <a:spcAft>
                <a:spcPts val="0"/>
              </a:spcAft>
              <a:defRPr/>
            </a:pPr>
            <a:r>
              <a:rPr lang="fr-FR" sz="3600" dirty="0" smtClean="0">
                <a:solidFill>
                  <a:schemeClr val="bg1"/>
                </a:solidFill>
              </a:rPr>
              <a:t/>
            </a:r>
            <a:br>
              <a:rPr lang="fr-FR" sz="3600" dirty="0" smtClean="0">
                <a:solidFill>
                  <a:schemeClr val="bg1"/>
                </a:solidFill>
              </a:rPr>
            </a:br>
            <a:r>
              <a:rPr lang="fr-FR" sz="3600" dirty="0" smtClean="0">
                <a:solidFill>
                  <a:schemeClr val="bg1"/>
                </a:solidFill>
              </a:rPr>
              <a:t>Diagnostic Imaging</a:t>
            </a:r>
            <a:br>
              <a:rPr lang="fr-FR" sz="3600" dirty="0" smtClean="0">
                <a:solidFill>
                  <a:schemeClr val="bg1"/>
                </a:solidFill>
              </a:rPr>
            </a:br>
            <a:endParaRPr lang="fr-FR" sz="3600" dirty="0" smtClean="0">
              <a:solidFill>
                <a:schemeClr val="bg1"/>
              </a:solidFill>
            </a:endParaRPr>
          </a:p>
        </p:txBody>
      </p:sp>
      <p:sp>
        <p:nvSpPr>
          <p:cNvPr id="7" name="ZoneTexte 6"/>
          <p:cNvSpPr txBox="1"/>
          <p:nvPr/>
        </p:nvSpPr>
        <p:spPr>
          <a:xfrm>
            <a:off x="206375" y="6578600"/>
            <a:ext cx="5157788" cy="230188"/>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http://www.bayerscheringpharma.de/en/company/business_units/diagnostic_imaging/index.php</a:t>
            </a:r>
          </a:p>
        </p:txBody>
      </p:sp>
      <p:sp>
        <p:nvSpPr>
          <p:cNvPr id="3" name="ZoneTexte 2"/>
          <p:cNvSpPr txBox="1"/>
          <p:nvPr/>
        </p:nvSpPr>
        <p:spPr>
          <a:xfrm>
            <a:off x="162645" y="1552575"/>
            <a:ext cx="5903912" cy="647700"/>
          </a:xfrm>
          <a:prstGeom prst="rect">
            <a:avLst/>
          </a:prstGeom>
          <a:noFill/>
        </p:spPr>
        <p:txBody>
          <a:bodyPr>
            <a:spAutoFit/>
          </a:bodyPr>
          <a:lstStyle/>
          <a:p>
            <a:pPr>
              <a:defRPr/>
            </a:pPr>
            <a:r>
              <a:rPr lang="en-US" dirty="0">
                <a:solidFill>
                  <a:srgbClr val="1F497D">
                    <a:lumMod val="60000"/>
                    <a:lumOff val="40000"/>
                  </a:srgbClr>
                </a:solidFill>
                <a:latin typeface="Arial" pitchFamily="34" charset="0"/>
                <a:cs typeface="Arial" pitchFamily="34" charset="0"/>
              </a:rPr>
              <a:t>Detecting diseases early</a:t>
            </a:r>
          </a:p>
          <a:p>
            <a:pPr>
              <a:defRPr/>
            </a:pPr>
            <a:endParaRPr lang="fr-FR" dirty="0">
              <a:solidFill>
                <a:prstClr val="black"/>
              </a:solidFill>
              <a:cs typeface="Arial" charset="0"/>
            </a:endParaRPr>
          </a:p>
        </p:txBody>
      </p:sp>
      <p:sp>
        <p:nvSpPr>
          <p:cNvPr id="4" name="ZoneTexte 3"/>
          <p:cNvSpPr txBox="1"/>
          <p:nvPr/>
        </p:nvSpPr>
        <p:spPr>
          <a:xfrm>
            <a:off x="206375" y="2505075"/>
            <a:ext cx="5878513" cy="646331"/>
          </a:xfrm>
          <a:prstGeom prst="rect">
            <a:avLst/>
          </a:prstGeom>
          <a:noFill/>
        </p:spPr>
        <p:txBody>
          <a:bodyPr>
            <a:spAutoFit/>
          </a:bodyPr>
          <a:lstStyle/>
          <a:p>
            <a:pPr marL="285750" indent="-285750">
              <a:buClr>
                <a:srgbClr val="1F497D">
                  <a:lumMod val="60000"/>
                  <a:lumOff val="40000"/>
                </a:srgbClr>
              </a:buClr>
              <a:buFont typeface="Wingdings" pitchFamily="2" charset="2"/>
              <a:buChar char="Ø"/>
              <a:defRPr/>
            </a:pPr>
            <a:r>
              <a:rPr lang="it-IT" dirty="0">
                <a:solidFill>
                  <a:prstClr val="black"/>
                </a:solidFill>
                <a:latin typeface="Arial" pitchFamily="34" charset="0"/>
                <a:cs typeface="Arial" pitchFamily="34" charset="0"/>
              </a:rPr>
              <a:t>Leader in MRI contrast media</a:t>
            </a:r>
            <a:r>
              <a:rPr lang="it-IT" sz="1600" i="1" dirty="0">
                <a:solidFill>
                  <a:prstClr val="black"/>
                </a:solidFill>
                <a:latin typeface="Arial" pitchFamily="34" charset="0"/>
                <a:cs typeface="Arial" pitchFamily="34" charset="0"/>
              </a:rPr>
              <a:t> Ultravist</a:t>
            </a:r>
            <a:r>
              <a:rPr lang="en-US" sz="1600" i="1" dirty="0">
                <a:solidFill>
                  <a:prstClr val="black"/>
                </a:solidFill>
                <a:latin typeface="Arial" pitchFamily="34" charset="0"/>
                <a:cs typeface="Arial" pitchFamily="34" charset="0"/>
              </a:rPr>
              <a:t>® </a:t>
            </a:r>
            <a:r>
              <a:rPr lang="en-US" sz="1600" i="1" dirty="0" err="1">
                <a:solidFill>
                  <a:prstClr val="black"/>
                </a:solidFill>
                <a:latin typeface="Arial" pitchFamily="34" charset="0"/>
                <a:cs typeface="Arial" pitchFamily="34" charset="0"/>
              </a:rPr>
              <a:t>Magnevist</a:t>
            </a:r>
            <a:r>
              <a:rPr lang="en-US" sz="1600" i="1" dirty="0">
                <a:solidFill>
                  <a:prstClr val="black"/>
                </a:solidFill>
                <a:latin typeface="Arial" pitchFamily="34" charset="0"/>
                <a:cs typeface="Arial" pitchFamily="34" charset="0"/>
              </a:rPr>
              <a:t>®</a:t>
            </a:r>
            <a:endParaRPr lang="it-IT" sz="1600" i="1" dirty="0">
              <a:solidFill>
                <a:prstClr val="black"/>
              </a:solidFill>
              <a:latin typeface="Arial" pitchFamily="34" charset="0"/>
              <a:cs typeface="Arial" pitchFamily="34" charset="0"/>
            </a:endParaRPr>
          </a:p>
          <a:p>
            <a:pPr marL="285750" indent="-285750">
              <a:buClr>
                <a:srgbClr val="1F497D">
                  <a:lumMod val="60000"/>
                  <a:lumOff val="40000"/>
                </a:srgbClr>
              </a:buClr>
              <a:buFont typeface="Wingdings" pitchFamily="2" charset="2"/>
              <a:buChar char="Ø"/>
              <a:defRPr/>
            </a:pPr>
            <a:endParaRPr lang="en-US" dirty="0">
              <a:solidFill>
                <a:prstClr val="black"/>
              </a:solidFill>
              <a:latin typeface="Arial" pitchFamily="34" charset="0"/>
              <a:cs typeface="Arial" pitchFamily="34" charset="0"/>
            </a:endParaRPr>
          </a:p>
        </p:txBody>
      </p:sp>
      <p:pic>
        <p:nvPicPr>
          <p:cNvPr id="35849" name="Picture 2" descr="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81" y="116632"/>
            <a:ext cx="1706991" cy="95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descr="http://www.bayerscheringpharma.fr/html/images/upload/produits/pack/Ultravist-300-sp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3884442"/>
            <a:ext cx="3312368" cy="2211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http://www.drugshoponline.com/UPLOAD/URUNLER/radiodiagnostics/Thumb/MAGNEVIST_mediu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264" y="1552575"/>
            <a:ext cx="1905000" cy="190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206375" y="3105835"/>
            <a:ext cx="6651625" cy="369332"/>
          </a:xfrm>
          <a:prstGeom prst="rect">
            <a:avLst/>
          </a:prstGeom>
        </p:spPr>
        <p:txBody>
          <a:bodyPr wrap="square">
            <a:spAutoFit/>
          </a:bodyPr>
          <a:lstStyle/>
          <a:p>
            <a:pPr marL="285750" indent="-285750">
              <a:buClr>
                <a:srgbClr val="1F497D">
                  <a:lumMod val="60000"/>
                  <a:lumOff val="40000"/>
                </a:srgbClr>
              </a:buClr>
              <a:buFont typeface="Wingdings" pitchFamily="2" charset="2"/>
              <a:buChar char="Ø"/>
              <a:defRPr/>
            </a:pPr>
            <a:r>
              <a:rPr lang="en-US" dirty="0">
                <a:solidFill>
                  <a:prstClr val="black"/>
                </a:solidFill>
                <a:latin typeface="Arial" pitchFamily="34" charset="0"/>
                <a:cs typeface="Arial" pitchFamily="34" charset="0"/>
              </a:rPr>
              <a:t> Researching new procedures in molecular imaging</a:t>
            </a:r>
          </a:p>
        </p:txBody>
      </p:sp>
    </p:spTree>
    <p:extLst>
      <p:ext uri="{BB962C8B-B14F-4D97-AF65-F5344CB8AC3E}">
        <p14:creationId xmlns:p14="http://schemas.microsoft.com/office/powerpoint/2010/main" val="34908261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62</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Research</a:t>
            </a:r>
            <a:r>
              <a:rPr lang="fr-FR" sz="3600" dirty="0" smtClean="0">
                <a:solidFill>
                  <a:schemeClr val="bg1"/>
                </a:solidFill>
              </a:rPr>
              <a:t> and </a:t>
            </a:r>
            <a:r>
              <a:rPr lang="fr-FR" sz="3600" dirty="0" err="1" smtClean="0">
                <a:solidFill>
                  <a:schemeClr val="bg1"/>
                </a:solidFill>
              </a:rPr>
              <a:t>Development</a:t>
            </a:r>
            <a:r>
              <a:rPr lang="fr-FR" sz="3600" dirty="0" smtClean="0">
                <a:solidFill>
                  <a:schemeClr val="bg1"/>
                </a:solidFill>
              </a:rPr>
              <a:t/>
            </a:r>
            <a:br>
              <a:rPr lang="fr-FR" sz="3600" dirty="0" smtClean="0">
                <a:solidFill>
                  <a:schemeClr val="bg1"/>
                </a:solidFill>
              </a:rPr>
            </a:br>
            <a:r>
              <a:rPr lang="fr-FR" sz="3600" dirty="0" smtClean="0">
                <a:solidFill>
                  <a:schemeClr val="bg1"/>
                </a:solidFill>
              </a:rPr>
              <a:t>Key Pharma Pipeline </a:t>
            </a:r>
            <a:r>
              <a:rPr lang="fr-FR" sz="3600" dirty="0" err="1" smtClean="0">
                <a:solidFill>
                  <a:schemeClr val="bg1"/>
                </a:solidFill>
              </a:rPr>
              <a:t>Assests</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512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3608" y="1268760"/>
            <a:ext cx="7128792" cy="427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7538" y="4907146"/>
            <a:ext cx="177165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30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123"/>
                                        </p:tgtEl>
                                        <p:attrNameLst>
                                          <p:attrName>style.opacity</p:attrName>
                                        </p:attrNameLst>
                                      </p:cBhvr>
                                      <p:to>
                                        <p:strVal val="0.5"/>
                                      </p:to>
                                    </p:set>
                                    <p:animEffect filter="image" prLst="opacity: 0.5">
                                      <p:cBhvr rctx="IE">
                                        <p:cTn id="7" dur="indefinite"/>
                                        <p:tgtEl>
                                          <p:spTgt spid="5123"/>
                                        </p:tgtEl>
                                      </p:cBhvr>
                                    </p:animEffect>
                                  </p:childTnLst>
                                </p:cTn>
                              </p:par>
                              <p:par>
                                <p:cTn id="8" presetID="1" presetClass="entr" presetSubtype="0"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63</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a:solidFill>
                  <a:prstClr val="white">
                    <a:lumMod val="65000"/>
                  </a:prstClr>
                </a:solidFill>
              </a:rPr>
              <a:t>http://www.pharma.bayer.com/scripts/pages/en/news_room/news_room/news_room84.php</a:t>
            </a:r>
            <a:endParaRPr lang="fr-FR" sz="900" dirty="0" smtClean="0">
              <a:solidFill>
                <a:prstClr val="white">
                  <a:lumMod val="65000"/>
                </a:prstClr>
              </a:solidFill>
            </a:endParaRPr>
          </a:p>
        </p:txBody>
      </p:sp>
      <p:sp>
        <p:nvSpPr>
          <p:cNvPr id="12" name="Titre 3"/>
          <p:cNvSpPr>
            <a:spLocks noGrp="1"/>
          </p:cNvSpPr>
          <p:nvPr>
            <p:ph type="title"/>
          </p:nvPr>
        </p:nvSpPr>
        <p:spPr>
          <a:xfrm>
            <a:off x="457200" y="274638"/>
            <a:ext cx="8229600" cy="1143000"/>
          </a:xfrm>
        </p:spPr>
        <p:txBody>
          <a:bodyPr>
            <a:normAutofit/>
          </a:bodyPr>
          <a:lstStyle/>
          <a:p>
            <a:r>
              <a:rPr lang="fr-FR" sz="3600" dirty="0" err="1" smtClean="0">
                <a:solidFill>
                  <a:schemeClr val="bg1"/>
                </a:solidFill>
              </a:rPr>
              <a:t>Florbetaben</a:t>
            </a:r>
            <a:endParaRPr lang="fr-FR" sz="3600" dirty="0" smtClean="0">
              <a:solidFill>
                <a:schemeClr val="bg1"/>
              </a:solidFill>
            </a:endParaRPr>
          </a:p>
        </p:txBody>
      </p:sp>
      <p:sp>
        <p:nvSpPr>
          <p:cNvPr id="5" name="Rectangle 4"/>
          <p:cNvSpPr/>
          <p:nvPr/>
        </p:nvSpPr>
        <p:spPr>
          <a:xfrm>
            <a:off x="323528" y="1484784"/>
            <a:ext cx="7776864" cy="646331"/>
          </a:xfrm>
          <a:prstGeom prst="rect">
            <a:avLst/>
          </a:prstGeom>
        </p:spPr>
        <p:txBody>
          <a:bodyPr wrap="square">
            <a:spAutoFit/>
          </a:bodyPr>
          <a:lstStyle/>
          <a:p>
            <a:r>
              <a:rPr lang="en-US" b="1" dirty="0" err="1" smtClean="0">
                <a:solidFill>
                  <a:prstClr val="black"/>
                </a:solidFill>
              </a:rPr>
              <a:t>Florbetaben</a:t>
            </a:r>
            <a:r>
              <a:rPr lang="en-US" dirty="0" smtClean="0">
                <a:solidFill>
                  <a:prstClr val="black"/>
                </a:solidFill>
              </a:rPr>
              <a:t> is a </a:t>
            </a:r>
            <a:r>
              <a:rPr lang="en-US" dirty="0" smtClean="0">
                <a:solidFill>
                  <a:prstClr val="black"/>
                </a:solidFill>
                <a:effectLst>
                  <a:outerShdw blurRad="38100" dist="38100" dir="2700000" algn="tl">
                    <a:srgbClr val="000000">
                      <a:alpha val="43137"/>
                    </a:srgbClr>
                  </a:outerShdw>
                </a:effectLst>
              </a:rPr>
              <a:t>PET </a:t>
            </a:r>
            <a:r>
              <a:rPr lang="en-US" dirty="0">
                <a:solidFill>
                  <a:prstClr val="black"/>
                </a:solidFill>
                <a:effectLst>
                  <a:outerShdw blurRad="38100" dist="38100" dir="2700000" algn="tl">
                    <a:srgbClr val="000000">
                      <a:alpha val="43137"/>
                    </a:srgbClr>
                  </a:outerShdw>
                </a:effectLst>
              </a:rPr>
              <a:t>Tracer</a:t>
            </a:r>
            <a:r>
              <a:rPr lang="en-US" dirty="0">
                <a:solidFill>
                  <a:prstClr val="black"/>
                </a:solidFill>
              </a:rPr>
              <a:t> for Imaging of Cerebral beta-Amyloid Plaques, a Pathological Hallmark of Alzheimer's Disease</a:t>
            </a:r>
          </a:p>
        </p:txBody>
      </p:sp>
      <p:pic>
        <p:nvPicPr>
          <p:cNvPr id="18434" name="Picture 2" descr="Hope in the diagnosis of Alzheimer’s">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4611" b="-343"/>
          <a:stretch/>
        </p:blipFill>
        <p:spPr bwMode="auto">
          <a:xfrm>
            <a:off x="5076056" y="3645024"/>
            <a:ext cx="2476501" cy="1637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3528" y="2780928"/>
            <a:ext cx="8712968" cy="646331"/>
          </a:xfrm>
          <a:prstGeom prst="rect">
            <a:avLst/>
          </a:prstGeom>
        </p:spPr>
        <p:txBody>
          <a:bodyPr wrap="square">
            <a:spAutoFit/>
          </a:bodyPr>
          <a:lstStyle/>
          <a:p>
            <a:r>
              <a:rPr lang="en-US" dirty="0" err="1" smtClean="0">
                <a:solidFill>
                  <a:prstClr val="black"/>
                </a:solidFill>
              </a:rPr>
              <a:t>Florbetaben</a:t>
            </a:r>
            <a:r>
              <a:rPr lang="en-US" dirty="0" smtClean="0">
                <a:solidFill>
                  <a:prstClr val="black"/>
                </a:solidFill>
              </a:rPr>
              <a:t> is co-developed with the </a:t>
            </a:r>
            <a:r>
              <a:rPr lang="en-US" dirty="0">
                <a:solidFill>
                  <a:prstClr val="black"/>
                </a:solidFill>
              </a:rPr>
              <a:t>Swiss-based biopharmaceutical </a:t>
            </a:r>
            <a:endParaRPr lang="en-US" dirty="0" smtClean="0">
              <a:solidFill>
                <a:prstClr val="black"/>
              </a:solidFill>
            </a:endParaRPr>
          </a:p>
          <a:p>
            <a:r>
              <a:rPr lang="en-US" dirty="0" smtClean="0">
                <a:solidFill>
                  <a:prstClr val="black"/>
                </a:solidFill>
              </a:rPr>
              <a:t>company	 		          (in-licensed 18F-labeled)</a:t>
            </a:r>
            <a:endParaRPr lang="fr-FR" dirty="0">
              <a:solidFill>
                <a:prstClr val="black"/>
              </a:solidFill>
            </a:endParaRPr>
          </a:p>
        </p:txBody>
      </p:sp>
      <p:pic>
        <p:nvPicPr>
          <p:cNvPr id="16388" name="Picture 4" descr="http://www.liberation-champagne.fr/images/cms/image/TEP%20SCA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92" y="4005063"/>
            <a:ext cx="2778795" cy="21973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cimmune.com/content/img/logo.gif">
            <a:hlinkClick r:id="rId6"/>
          </p:cNvPr>
          <p:cNvPicPr>
            <a:picLocks noChangeAspect="1" noChangeArrowheads="1"/>
          </p:cNvPicPr>
          <p:nvPr/>
        </p:nvPicPr>
        <p:blipFill>
          <a:blip r:embed="rId7" cstate="print"/>
          <a:srcRect/>
          <a:stretch>
            <a:fillRect/>
          </a:stretch>
        </p:blipFill>
        <p:spPr bwMode="auto">
          <a:xfrm>
            <a:off x="1403648" y="3105168"/>
            <a:ext cx="2095500" cy="409575"/>
          </a:xfrm>
          <a:prstGeom prst="rect">
            <a:avLst/>
          </a:prstGeom>
          <a:noFill/>
          <a:ln w="9525">
            <a:noFill/>
            <a:miter lim="800000"/>
            <a:headEnd/>
            <a:tailEnd/>
          </a:ln>
        </p:spPr>
      </p:pic>
    </p:spTree>
    <p:extLst>
      <p:ext uri="{BB962C8B-B14F-4D97-AF65-F5344CB8AC3E}">
        <p14:creationId xmlns:p14="http://schemas.microsoft.com/office/powerpoint/2010/main" val="40390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08520" y="764704"/>
            <a:ext cx="6203954" cy="30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57250" indent="-857250" algn="ctr" fontAlgn="base">
              <a:lnSpc>
                <a:spcPct val="110000"/>
              </a:lnSpc>
              <a:spcBef>
                <a:spcPct val="0"/>
              </a:spcBef>
              <a:spcAft>
                <a:spcPct val="0"/>
              </a:spcAft>
            </a:pPr>
            <a:r>
              <a:rPr lang="en-US" sz="6000" baseline="30000" dirty="0" smtClean="0">
                <a:solidFill>
                  <a:srgbClr val="CCECFF"/>
                </a:solidFill>
                <a:effectLst>
                  <a:outerShdw blurRad="38100" dist="38100" dir="2700000" algn="tl">
                    <a:srgbClr val="000000">
                      <a:alpha val="43137"/>
                    </a:srgbClr>
                  </a:outerShdw>
                </a:effectLst>
                <a:latin typeface="Book Antiqua" pitchFamily="18" charset="0"/>
              </a:rPr>
              <a:t>Bayer in the World</a:t>
            </a:r>
            <a:r>
              <a:rPr lang="en-US" sz="6000" dirty="0" smtClean="0">
                <a:solidFill>
                  <a:srgbClr val="CCECFF"/>
                </a:solidFill>
                <a:effectLst>
                  <a:outerShdw blurRad="38100" dist="38100" dir="2700000" algn="tl">
                    <a:srgbClr val="000000">
                      <a:alpha val="43137"/>
                    </a:srgbClr>
                  </a:outerShdw>
                </a:effectLst>
                <a:latin typeface="Book Antiqua" pitchFamily="18" charset="0"/>
              </a:rPr>
              <a:t> </a:t>
            </a: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a:p>
            <a:pPr algn="ctr" fontAlgn="base">
              <a:lnSpc>
                <a:spcPct val="110000"/>
              </a:lnSpc>
              <a:spcBef>
                <a:spcPct val="0"/>
              </a:spcBef>
              <a:spcAft>
                <a:spcPct val="0"/>
              </a:spcAft>
            </a:pPr>
            <a:endParaRPr lang="en-US" sz="6000" baseline="30000" dirty="0">
              <a:solidFill>
                <a:srgbClr val="CCECFF"/>
              </a:solidFill>
              <a:effectLst>
                <a:outerShdw blurRad="38100" dist="38100" dir="2700000" algn="tl">
                  <a:srgbClr val="000000">
                    <a:alpha val="43137"/>
                  </a:srgbClr>
                </a:outerShdw>
              </a:effectLst>
              <a:latin typeface="Book Antiqua" pitchFamily="18" charset="0"/>
            </a:endParaRPr>
          </a:p>
        </p:txBody>
      </p:sp>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Tree>
    <p:extLst>
      <p:ext uri="{BB962C8B-B14F-4D97-AF65-F5344CB8AC3E}">
        <p14:creationId xmlns:p14="http://schemas.microsoft.com/office/powerpoint/2010/main" val="1882926966"/>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65</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2010</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Bayer’s</a:t>
            </a:r>
            <a:r>
              <a:rPr lang="fr-FR" sz="3600" dirty="0" smtClean="0">
                <a:solidFill>
                  <a:schemeClr val="bg1"/>
                </a:solidFill>
              </a:rPr>
              <a:t> Pharma Business </a:t>
            </a:r>
            <a:r>
              <a:rPr lang="fr-FR" sz="3600" dirty="0" err="1" smtClean="0">
                <a:solidFill>
                  <a:schemeClr val="bg1"/>
                </a:solidFill>
              </a:rPr>
              <a:t>is</a:t>
            </a:r>
            <a:r>
              <a:rPr lang="fr-FR" sz="3600" dirty="0" smtClean="0">
                <a:solidFill>
                  <a:schemeClr val="bg1"/>
                </a:solidFill>
              </a:rPr>
              <a:t> </a:t>
            </a:r>
            <a:r>
              <a:rPr lang="fr-FR" sz="3600" dirty="0" err="1" smtClean="0">
                <a:solidFill>
                  <a:schemeClr val="bg1"/>
                </a:solidFill>
              </a:rPr>
              <a:t>Underexposed</a:t>
            </a:r>
            <a:r>
              <a:rPr lang="fr-FR" sz="3600" dirty="0" smtClean="0">
                <a:solidFill>
                  <a:schemeClr val="bg1"/>
                </a:solidFill>
              </a:rPr>
              <a:t> to the U.S. </a:t>
            </a:r>
            <a:r>
              <a:rPr lang="fr-FR" sz="3600" dirty="0" err="1" smtClean="0">
                <a:solidFill>
                  <a:schemeClr val="bg1"/>
                </a:solidFill>
              </a:rPr>
              <a:t>Market</a:t>
            </a:r>
            <a:r>
              <a:rPr lang="fr-FR" sz="3600" dirty="0" smtClean="0">
                <a:solidFill>
                  <a:schemeClr val="bg1"/>
                </a:solidFill>
              </a:rPr>
              <a:t>…</a:t>
            </a:r>
            <a:br>
              <a:rPr lang="fr-FR" sz="3600" dirty="0" smtClean="0">
                <a:solidFill>
                  <a:schemeClr val="bg1"/>
                </a:solidFill>
              </a:rPr>
            </a:br>
            <a:endParaRPr lang="fr-FR" sz="3600" dirty="0" smtClean="0">
              <a:solidFill>
                <a:schemeClr val="bg1"/>
              </a:solidFill>
            </a:endParaRPr>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1" r="47387"/>
          <a:stretch/>
        </p:blipFill>
        <p:spPr bwMode="auto">
          <a:xfrm>
            <a:off x="323528" y="1595262"/>
            <a:ext cx="4320000" cy="422314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4643528" y="2432028"/>
            <a:ext cx="3960440" cy="646331"/>
          </a:xfrm>
          <a:prstGeom prst="rect">
            <a:avLst/>
          </a:prstGeom>
          <a:noFill/>
        </p:spPr>
        <p:txBody>
          <a:bodyPr wrap="square" rtlCol="0">
            <a:spAutoFit/>
          </a:bodyPr>
          <a:lstStyle/>
          <a:p>
            <a:r>
              <a:rPr lang="fr-FR" dirty="0" smtClean="0">
                <a:solidFill>
                  <a:prstClr val="black"/>
                </a:solidFill>
              </a:rPr>
              <a:t>The US pharma </a:t>
            </a:r>
            <a:r>
              <a:rPr lang="fr-FR" dirty="0" err="1" smtClean="0">
                <a:solidFill>
                  <a:prstClr val="black"/>
                </a:solidFill>
              </a:rPr>
              <a:t>market</a:t>
            </a:r>
            <a:r>
              <a:rPr lang="fr-FR" dirty="0" smtClean="0">
                <a:solidFill>
                  <a:prstClr val="black"/>
                </a:solidFill>
              </a:rPr>
              <a:t> </a:t>
            </a:r>
            <a:r>
              <a:rPr lang="fr-FR" dirty="0" err="1" smtClean="0">
                <a:solidFill>
                  <a:prstClr val="black"/>
                </a:solidFill>
              </a:rPr>
              <a:t>represents</a:t>
            </a:r>
            <a:r>
              <a:rPr lang="fr-FR" dirty="0" smtClean="0">
                <a:solidFill>
                  <a:prstClr val="black"/>
                </a:solidFill>
              </a:rPr>
              <a:t> </a:t>
            </a:r>
            <a:r>
              <a:rPr lang="fr-FR" dirty="0" smtClean="0">
                <a:solidFill>
                  <a:prstClr val="black"/>
                </a:solidFill>
                <a:effectLst>
                  <a:outerShdw blurRad="38100" dist="38100" dir="2700000" algn="tl">
                    <a:srgbClr val="000000">
                      <a:alpha val="43137"/>
                    </a:srgbClr>
                  </a:outerShdw>
                </a:effectLst>
              </a:rPr>
              <a:t>~40% </a:t>
            </a:r>
            <a:r>
              <a:rPr lang="fr-FR" dirty="0" smtClean="0">
                <a:solidFill>
                  <a:prstClr val="black"/>
                </a:solidFill>
              </a:rPr>
              <a:t>of the global </a:t>
            </a:r>
            <a:r>
              <a:rPr lang="fr-FR" dirty="0" err="1" smtClean="0">
                <a:solidFill>
                  <a:prstClr val="black"/>
                </a:solidFill>
              </a:rPr>
              <a:t>market</a:t>
            </a:r>
            <a:endParaRPr lang="fr-FR" dirty="0" smtClean="0">
              <a:solidFill>
                <a:prstClr val="black"/>
              </a:solidFill>
            </a:endParaRPr>
          </a:p>
        </p:txBody>
      </p:sp>
      <p:sp>
        <p:nvSpPr>
          <p:cNvPr id="3" name="Rectangle 2"/>
          <p:cNvSpPr/>
          <p:nvPr/>
        </p:nvSpPr>
        <p:spPr>
          <a:xfrm>
            <a:off x="4643528" y="1272096"/>
            <a:ext cx="4042128" cy="646331"/>
          </a:xfrm>
          <a:prstGeom prst="rect">
            <a:avLst/>
          </a:prstGeom>
        </p:spPr>
        <p:txBody>
          <a:bodyPr wrap="square">
            <a:spAutoFit/>
          </a:bodyPr>
          <a:lstStyle/>
          <a:p>
            <a:r>
              <a:rPr lang="fr-FR" dirty="0">
                <a:solidFill>
                  <a:prstClr val="black"/>
                </a:solidFill>
                <a:effectLst>
                  <a:outerShdw blurRad="38100" dist="38100" dir="2700000" algn="tl">
                    <a:srgbClr val="000000">
                      <a:alpha val="43137"/>
                    </a:srgbClr>
                  </a:outerShdw>
                </a:effectLst>
              </a:rPr>
              <a:t>23% </a:t>
            </a:r>
            <a:r>
              <a:rPr lang="fr-FR" dirty="0">
                <a:solidFill>
                  <a:prstClr val="black"/>
                </a:solidFill>
              </a:rPr>
              <a:t>of </a:t>
            </a:r>
            <a:r>
              <a:rPr lang="fr-FR" dirty="0" err="1">
                <a:solidFill>
                  <a:prstClr val="black"/>
                </a:solidFill>
              </a:rPr>
              <a:t>Bayer’s</a:t>
            </a:r>
            <a:r>
              <a:rPr lang="fr-FR" dirty="0">
                <a:solidFill>
                  <a:prstClr val="black"/>
                </a:solidFill>
              </a:rPr>
              <a:t> global pharma sales </a:t>
            </a:r>
            <a:r>
              <a:rPr lang="fr-FR" dirty="0" err="1">
                <a:solidFill>
                  <a:prstClr val="black"/>
                </a:solidFill>
              </a:rPr>
              <a:t>generated</a:t>
            </a:r>
            <a:r>
              <a:rPr lang="fr-FR" dirty="0">
                <a:solidFill>
                  <a:prstClr val="black"/>
                </a:solidFill>
              </a:rPr>
              <a:t> in the US (2008)</a:t>
            </a:r>
          </a:p>
        </p:txBody>
      </p:sp>
      <p:sp>
        <p:nvSpPr>
          <p:cNvPr id="5" name="Rectangle 4"/>
          <p:cNvSpPr/>
          <p:nvPr/>
        </p:nvSpPr>
        <p:spPr>
          <a:xfrm>
            <a:off x="4644046" y="3573016"/>
            <a:ext cx="4258152" cy="1754326"/>
          </a:xfrm>
          <a:prstGeom prst="rect">
            <a:avLst/>
          </a:prstGeom>
        </p:spPr>
        <p:txBody>
          <a:bodyPr wrap="square">
            <a:spAutoFit/>
          </a:bodyPr>
          <a:lstStyle/>
          <a:p>
            <a:r>
              <a:rPr lang="fr-FR" dirty="0" smtClean="0">
                <a:solidFill>
                  <a:prstClr val="black"/>
                </a:solidFill>
              </a:rPr>
              <a:t>Portfolio </a:t>
            </a:r>
            <a:r>
              <a:rPr lang="fr-FR" dirty="0" err="1">
                <a:solidFill>
                  <a:prstClr val="black"/>
                </a:solidFill>
              </a:rPr>
              <a:t>focuses</a:t>
            </a:r>
            <a:r>
              <a:rPr lang="fr-FR" dirty="0">
                <a:solidFill>
                  <a:prstClr val="black"/>
                </a:solidFill>
              </a:rPr>
              <a:t> on </a:t>
            </a:r>
            <a:r>
              <a:rPr lang="fr-FR" dirty="0" err="1">
                <a:solidFill>
                  <a:prstClr val="black"/>
                </a:solidFill>
              </a:rPr>
              <a:t>specialty</a:t>
            </a:r>
            <a:r>
              <a:rPr lang="fr-FR" dirty="0">
                <a:solidFill>
                  <a:prstClr val="black"/>
                </a:solidFill>
              </a:rPr>
              <a:t> pharma and </a:t>
            </a:r>
            <a:r>
              <a:rPr lang="fr-FR" dirty="0" err="1">
                <a:solidFill>
                  <a:prstClr val="black"/>
                </a:solidFill>
              </a:rPr>
              <a:t>biologicals</a:t>
            </a:r>
            <a:r>
              <a:rPr lang="fr-FR" dirty="0">
                <a:solidFill>
                  <a:prstClr val="black"/>
                </a:solidFill>
              </a:rPr>
              <a:t> : </a:t>
            </a:r>
          </a:p>
          <a:p>
            <a:r>
              <a:rPr lang="fr-FR" dirty="0">
                <a:solidFill>
                  <a:prstClr val="black"/>
                </a:solidFill>
              </a:rPr>
              <a:t>	</a:t>
            </a:r>
            <a:r>
              <a:rPr lang="fr-FR" dirty="0" err="1">
                <a:solidFill>
                  <a:prstClr val="black"/>
                </a:solidFill>
              </a:rPr>
              <a:t>Oncology</a:t>
            </a:r>
            <a:endParaRPr lang="fr-FR" dirty="0">
              <a:solidFill>
                <a:prstClr val="black"/>
              </a:solidFill>
            </a:endParaRPr>
          </a:p>
          <a:p>
            <a:r>
              <a:rPr lang="fr-FR" dirty="0">
                <a:solidFill>
                  <a:prstClr val="black"/>
                </a:solidFill>
              </a:rPr>
              <a:t>	</a:t>
            </a:r>
            <a:r>
              <a:rPr lang="fr-FR" dirty="0" err="1">
                <a:solidFill>
                  <a:prstClr val="black"/>
                </a:solidFill>
              </a:rPr>
              <a:t>Hemophilia</a:t>
            </a:r>
            <a:endParaRPr lang="fr-FR" dirty="0">
              <a:solidFill>
                <a:prstClr val="black"/>
              </a:solidFill>
            </a:endParaRPr>
          </a:p>
          <a:p>
            <a:r>
              <a:rPr lang="fr-FR" dirty="0">
                <a:solidFill>
                  <a:prstClr val="black"/>
                </a:solidFill>
              </a:rPr>
              <a:t>	</a:t>
            </a:r>
            <a:r>
              <a:rPr lang="fr-FR" dirty="0" err="1">
                <a:solidFill>
                  <a:prstClr val="black"/>
                </a:solidFill>
              </a:rPr>
              <a:t>Women’s</a:t>
            </a:r>
            <a:r>
              <a:rPr lang="fr-FR" dirty="0">
                <a:solidFill>
                  <a:prstClr val="black"/>
                </a:solidFill>
              </a:rPr>
              <a:t> </a:t>
            </a:r>
            <a:r>
              <a:rPr lang="fr-FR" dirty="0" err="1">
                <a:solidFill>
                  <a:prstClr val="black"/>
                </a:solidFill>
              </a:rPr>
              <a:t>Healthcare</a:t>
            </a:r>
            <a:endParaRPr lang="fr-FR" dirty="0">
              <a:solidFill>
                <a:prstClr val="black"/>
              </a:solidFill>
            </a:endParaRPr>
          </a:p>
          <a:p>
            <a:r>
              <a:rPr lang="fr-FR" dirty="0">
                <a:solidFill>
                  <a:prstClr val="black"/>
                </a:solidFill>
              </a:rPr>
              <a:t>	Multiple </a:t>
            </a:r>
            <a:r>
              <a:rPr lang="fr-FR" dirty="0" err="1">
                <a:solidFill>
                  <a:prstClr val="black"/>
                </a:solidFill>
              </a:rPr>
              <a:t>Sclerosis</a:t>
            </a:r>
            <a:endParaRPr lang="fr-FR" dirty="0">
              <a:solidFill>
                <a:prstClr val="black"/>
              </a:solidFill>
            </a:endParaRPr>
          </a:p>
        </p:txBody>
      </p:sp>
    </p:spTree>
    <p:extLst>
      <p:ext uri="{BB962C8B-B14F-4D97-AF65-F5344CB8AC3E}">
        <p14:creationId xmlns:p14="http://schemas.microsoft.com/office/powerpoint/2010/main" val="135240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66</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smtClean="0">
                <a:solidFill>
                  <a:schemeClr val="bg1"/>
                </a:solidFill>
              </a:rPr>
              <a:t>… But </a:t>
            </a:r>
            <a:r>
              <a:rPr lang="fr-FR" sz="3600" dirty="0" err="1" smtClean="0">
                <a:solidFill>
                  <a:schemeClr val="bg1"/>
                </a:solidFill>
              </a:rPr>
              <a:t>is</a:t>
            </a:r>
            <a:r>
              <a:rPr lang="fr-FR" sz="3600" dirty="0" smtClean="0">
                <a:solidFill>
                  <a:schemeClr val="bg1"/>
                </a:solidFill>
              </a:rPr>
              <a:t> a Top </a:t>
            </a:r>
            <a:r>
              <a:rPr lang="fr-FR" sz="3600" dirty="0" err="1" smtClean="0">
                <a:solidFill>
                  <a:schemeClr val="bg1"/>
                </a:solidFill>
              </a:rPr>
              <a:t>Tier</a:t>
            </a:r>
            <a:r>
              <a:rPr lang="fr-FR" sz="3600" dirty="0" smtClean="0">
                <a:solidFill>
                  <a:schemeClr val="bg1"/>
                </a:solidFill>
              </a:rPr>
              <a:t> Performer in </a:t>
            </a:r>
            <a:r>
              <a:rPr lang="fr-FR" sz="3600" dirty="0" err="1" smtClean="0">
                <a:solidFill>
                  <a:schemeClr val="bg1"/>
                </a:solidFill>
              </a:rPr>
              <a:t>Emerging</a:t>
            </a:r>
            <a:r>
              <a:rPr lang="fr-FR" sz="3600" dirty="0" smtClean="0">
                <a:solidFill>
                  <a:schemeClr val="bg1"/>
                </a:solidFill>
              </a:rPr>
              <a:t> </a:t>
            </a:r>
            <a:r>
              <a:rPr lang="fr-FR" sz="3600" dirty="0" err="1" smtClean="0">
                <a:solidFill>
                  <a:schemeClr val="bg1"/>
                </a:solidFill>
              </a:rPr>
              <a:t>Markets</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8210" y="1268760"/>
            <a:ext cx="4320013" cy="44540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4122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67</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fontScale="90000"/>
          </a:bodyPr>
          <a:lstStyle/>
          <a:p>
            <a:r>
              <a:rPr lang="fr-FR" sz="3600" dirty="0" err="1" smtClean="0">
                <a:solidFill>
                  <a:schemeClr val="bg1"/>
                </a:solidFill>
              </a:rPr>
              <a:t>Leading</a:t>
            </a:r>
            <a:r>
              <a:rPr lang="fr-FR" sz="3600" dirty="0" smtClean="0">
                <a:solidFill>
                  <a:schemeClr val="bg1"/>
                </a:solidFill>
              </a:rPr>
              <a:t> position in </a:t>
            </a:r>
            <a:r>
              <a:rPr lang="fr-FR" sz="3600" dirty="0" err="1" smtClean="0">
                <a:solidFill>
                  <a:schemeClr val="bg1"/>
                </a:solidFill>
              </a:rPr>
              <a:t>Emerging</a:t>
            </a:r>
            <a:r>
              <a:rPr lang="fr-FR" sz="3600" dirty="0" smtClean="0">
                <a:solidFill>
                  <a:schemeClr val="bg1"/>
                </a:solidFill>
              </a:rPr>
              <a:t> </a:t>
            </a:r>
            <a:r>
              <a:rPr lang="fr-FR" sz="3600" dirty="0" err="1" smtClean="0">
                <a:solidFill>
                  <a:schemeClr val="bg1"/>
                </a:solidFill>
              </a:rPr>
              <a:t>markets</a:t>
            </a:r>
            <a:r>
              <a:rPr lang="fr-FR" sz="3600" dirty="0" smtClean="0">
                <a:solidFill>
                  <a:schemeClr val="bg1"/>
                </a:solidFill>
              </a:rPr>
              <a:t/>
            </a:r>
            <a:br>
              <a:rPr lang="fr-FR" sz="3600" dirty="0" smtClean="0">
                <a:solidFill>
                  <a:schemeClr val="bg1"/>
                </a:solidFill>
              </a:rPr>
            </a:br>
            <a:endParaRPr lang="fr-FR" sz="3600" dirty="0" smtClean="0">
              <a:solidFill>
                <a:schemeClr val="bg1"/>
              </a:solidFill>
            </a:endParaRPr>
          </a:p>
        </p:txBody>
      </p:sp>
      <p:pic>
        <p:nvPicPr>
          <p:cNvPr id="19458" name="Picture 2"/>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8731" r="296"/>
          <a:stretch/>
        </p:blipFill>
        <p:spPr bwMode="auto">
          <a:xfrm>
            <a:off x="1187624" y="1268760"/>
            <a:ext cx="6696000"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2772816" y="1484784"/>
            <a:ext cx="2545263" cy="4247317"/>
          </a:xfrm>
          <a:prstGeom prst="rect">
            <a:avLst/>
          </a:prstGeom>
          <a:noFill/>
        </p:spPr>
        <p:txBody>
          <a:bodyPr wrap="square" rtlCol="0">
            <a:spAutoFit/>
          </a:bodyPr>
          <a:lstStyle/>
          <a:p>
            <a:r>
              <a:rPr lang="fr-FR" dirty="0" smtClean="0">
                <a:solidFill>
                  <a:prstClr val="black"/>
                </a:solidFill>
              </a:rPr>
              <a:t>Bayer shows : </a:t>
            </a:r>
          </a:p>
          <a:p>
            <a:endParaRPr lang="fr-FR" dirty="0">
              <a:solidFill>
                <a:prstClr val="black"/>
              </a:solidFill>
            </a:endParaRPr>
          </a:p>
          <a:p>
            <a:r>
              <a:rPr lang="fr-FR" dirty="0" smtClean="0">
                <a:solidFill>
                  <a:prstClr val="black"/>
                </a:solidFill>
              </a:rPr>
              <a:t>« Best </a:t>
            </a:r>
            <a:r>
              <a:rPr lang="fr-FR" dirty="0" err="1" smtClean="0">
                <a:solidFill>
                  <a:prstClr val="black"/>
                </a:solidFill>
              </a:rPr>
              <a:t>ability</a:t>
            </a:r>
            <a:r>
              <a:rPr lang="fr-FR" dirty="0" smtClean="0">
                <a:solidFill>
                  <a:prstClr val="black"/>
                </a:solidFill>
              </a:rPr>
              <a:t> to </a:t>
            </a:r>
            <a:r>
              <a:rPr lang="fr-FR" dirty="0" err="1" smtClean="0">
                <a:solidFill>
                  <a:prstClr val="black"/>
                </a:solidFill>
              </a:rPr>
              <a:t>adapt</a:t>
            </a:r>
            <a:r>
              <a:rPr lang="fr-FR" dirty="0" smtClean="0">
                <a:solidFill>
                  <a:prstClr val="black"/>
                </a:solidFill>
              </a:rPr>
              <a:t> to local </a:t>
            </a:r>
            <a:r>
              <a:rPr lang="fr-FR" dirty="0" err="1" smtClean="0">
                <a:solidFill>
                  <a:prstClr val="black"/>
                </a:solidFill>
              </a:rPr>
              <a:t>markets</a:t>
            </a:r>
            <a:r>
              <a:rPr lang="fr-FR" dirty="0" smtClean="0">
                <a:solidFill>
                  <a:prstClr val="black"/>
                </a:solidFill>
              </a:rPr>
              <a:t> »</a:t>
            </a:r>
          </a:p>
          <a:p>
            <a:endParaRPr lang="fr-FR" dirty="0">
              <a:solidFill>
                <a:prstClr val="black"/>
              </a:solidFill>
            </a:endParaRPr>
          </a:p>
          <a:p>
            <a:r>
              <a:rPr lang="fr-FR" dirty="0" smtClean="0">
                <a:solidFill>
                  <a:prstClr val="black"/>
                </a:solidFill>
              </a:rPr>
              <a:t>« Superior local </a:t>
            </a:r>
            <a:r>
              <a:rPr lang="fr-FR" dirty="0" err="1" smtClean="0">
                <a:solidFill>
                  <a:prstClr val="black"/>
                </a:solidFill>
              </a:rPr>
              <a:t>execution</a:t>
            </a:r>
            <a:r>
              <a:rPr lang="fr-FR" dirty="0" smtClean="0">
                <a:solidFill>
                  <a:prstClr val="black"/>
                </a:solidFill>
              </a:rPr>
              <a:t> </a:t>
            </a:r>
            <a:r>
              <a:rPr lang="fr-FR" dirty="0" err="1" smtClean="0">
                <a:solidFill>
                  <a:prstClr val="black"/>
                </a:solidFill>
              </a:rPr>
              <a:t>capabilities</a:t>
            </a:r>
            <a:r>
              <a:rPr lang="fr-FR" dirty="0" smtClean="0">
                <a:solidFill>
                  <a:prstClr val="black"/>
                </a:solidFill>
              </a:rPr>
              <a:t> »</a:t>
            </a:r>
          </a:p>
          <a:p>
            <a:endParaRPr lang="fr-FR" dirty="0">
              <a:solidFill>
                <a:prstClr val="black"/>
              </a:solidFill>
            </a:endParaRPr>
          </a:p>
          <a:p>
            <a:r>
              <a:rPr lang="fr-FR" dirty="0" smtClean="0">
                <a:solidFill>
                  <a:prstClr val="black"/>
                </a:solidFill>
              </a:rPr>
              <a:t>« A stable senior leadership team »</a:t>
            </a:r>
          </a:p>
          <a:p>
            <a:endParaRPr lang="fr-FR" dirty="0">
              <a:solidFill>
                <a:prstClr val="black"/>
              </a:solidFill>
            </a:endParaRPr>
          </a:p>
          <a:p>
            <a:r>
              <a:rPr lang="fr-FR" dirty="0" smtClean="0">
                <a:solidFill>
                  <a:prstClr val="black"/>
                </a:solidFill>
              </a:rPr>
              <a:t>« </a:t>
            </a:r>
            <a:r>
              <a:rPr lang="fr-FR" dirty="0" err="1" smtClean="0">
                <a:solidFill>
                  <a:prstClr val="black"/>
                </a:solidFill>
              </a:rPr>
              <a:t>Continuous</a:t>
            </a:r>
            <a:r>
              <a:rPr lang="fr-FR" dirty="0" smtClean="0">
                <a:solidFill>
                  <a:prstClr val="black"/>
                </a:solidFill>
              </a:rPr>
              <a:t> </a:t>
            </a:r>
            <a:r>
              <a:rPr lang="fr-FR" dirty="0" err="1" smtClean="0">
                <a:solidFill>
                  <a:prstClr val="black"/>
                </a:solidFill>
              </a:rPr>
              <a:t>investments</a:t>
            </a:r>
            <a:r>
              <a:rPr lang="fr-FR" dirty="0" smtClean="0">
                <a:solidFill>
                  <a:prstClr val="black"/>
                </a:solidFill>
              </a:rPr>
              <a:t> in mature </a:t>
            </a:r>
            <a:r>
              <a:rPr lang="fr-FR" dirty="0" err="1" smtClean="0">
                <a:solidFill>
                  <a:prstClr val="black"/>
                </a:solidFill>
              </a:rPr>
              <a:t>products</a:t>
            </a:r>
            <a:r>
              <a:rPr lang="fr-FR" dirty="0" smtClean="0">
                <a:solidFill>
                  <a:prstClr val="black"/>
                </a:solidFill>
              </a:rPr>
              <a:t> » (</a:t>
            </a:r>
            <a:r>
              <a:rPr lang="fr-FR" dirty="0" err="1" smtClean="0">
                <a:solidFill>
                  <a:prstClr val="black"/>
                </a:solidFill>
              </a:rPr>
              <a:t>Glucobay</a:t>
            </a:r>
            <a:r>
              <a:rPr lang="fr-FR" dirty="0" smtClean="0">
                <a:solidFill>
                  <a:prstClr val="black"/>
                </a:solidFill>
              </a:rPr>
              <a:t> or </a:t>
            </a:r>
            <a:r>
              <a:rPr lang="fr-FR" dirty="0" err="1" smtClean="0">
                <a:solidFill>
                  <a:prstClr val="black"/>
                </a:solidFill>
              </a:rPr>
              <a:t>Adalt</a:t>
            </a:r>
            <a:r>
              <a:rPr lang="fr-FR" dirty="0" smtClean="0">
                <a:solidFill>
                  <a:prstClr val="black"/>
                </a:solidFill>
              </a:rPr>
              <a:t>)</a:t>
            </a:r>
            <a:endParaRPr lang="fr-FR" dirty="0">
              <a:solidFill>
                <a:prstClr val="black"/>
              </a:solidFill>
            </a:endParaRPr>
          </a:p>
        </p:txBody>
      </p:sp>
    </p:spTree>
    <p:extLst>
      <p:ext uri="{BB962C8B-B14F-4D97-AF65-F5344CB8AC3E}">
        <p14:creationId xmlns:p14="http://schemas.microsoft.com/office/powerpoint/2010/main" val="71845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2"/>
          <p:cNvSpPr>
            <a:spLocks noGrp="1"/>
          </p:cNvSpPr>
          <p:nvPr>
            <p:ph type="sldNum" sz="quarter" idx="4294967295"/>
          </p:nvPr>
        </p:nvSpPr>
        <p:spPr bwMode="auto">
          <a:xfrm>
            <a:off x="4285506" y="6400800"/>
            <a:ext cx="57298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fld id="{4A3C9302-B840-430B-AE03-6A88B2EBF6FA}" type="slidenum">
              <a:rPr lang="en-US">
                <a:solidFill>
                  <a:prstClr val="black"/>
                </a:solidFill>
              </a:rPr>
              <a:pPr eaLnBrk="1" hangingPunct="1"/>
              <a:t>68</a:t>
            </a:fld>
            <a:endParaRPr lang="en-US">
              <a:solidFill>
                <a:prstClr val="black"/>
              </a:solidFill>
            </a:endParaRPr>
          </a:p>
        </p:txBody>
      </p:sp>
      <p:sp>
        <p:nvSpPr>
          <p:cNvPr id="26627" name="Text Box 10"/>
          <p:cNvSpPr txBox="1">
            <a:spLocks noChangeArrowheads="1"/>
          </p:cNvSpPr>
          <p:nvPr/>
        </p:nvSpPr>
        <p:spPr bwMode="white">
          <a:xfrm rot="-5400000">
            <a:off x="-27412" y="6403418"/>
            <a:ext cx="2484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285750" algn="r"/>
              </a:tabLst>
              <a:defRPr sz="1600" b="1" baseline="30000">
                <a:solidFill>
                  <a:schemeClr val="tx1"/>
                </a:solidFill>
                <a:latin typeface="Arial" charset="0"/>
              </a:defRPr>
            </a:lvl1pPr>
            <a:lvl2pPr marL="742950" indent="-285750" eaLnBrk="0" hangingPunct="0">
              <a:tabLst>
                <a:tab pos="285750" algn="r"/>
              </a:tabLst>
              <a:defRPr sz="1600" b="1" baseline="30000">
                <a:solidFill>
                  <a:schemeClr val="tx1"/>
                </a:solidFill>
                <a:latin typeface="Arial" charset="0"/>
              </a:defRPr>
            </a:lvl2pPr>
            <a:lvl3pPr marL="1143000" indent="-228600" eaLnBrk="0" hangingPunct="0">
              <a:tabLst>
                <a:tab pos="285750" algn="r"/>
              </a:tabLst>
              <a:defRPr sz="1600" b="1" baseline="30000">
                <a:solidFill>
                  <a:schemeClr val="tx1"/>
                </a:solidFill>
                <a:latin typeface="Arial" charset="0"/>
              </a:defRPr>
            </a:lvl3pPr>
            <a:lvl4pPr marL="1600200" indent="-228600" eaLnBrk="0" hangingPunct="0">
              <a:tabLst>
                <a:tab pos="285750" algn="r"/>
              </a:tabLst>
              <a:defRPr sz="1600" b="1" baseline="30000">
                <a:solidFill>
                  <a:schemeClr val="tx1"/>
                </a:solidFill>
                <a:latin typeface="Arial" charset="0"/>
              </a:defRPr>
            </a:lvl4pPr>
            <a:lvl5pPr marL="2057400" indent="-228600" eaLnBrk="0" hangingPunct="0">
              <a:tabLst>
                <a:tab pos="285750" algn="r"/>
              </a:tabLst>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tabLst>
                <a:tab pos="285750" algn="r"/>
              </a:tabLst>
              <a:defRPr sz="1600" b="1" baseline="30000">
                <a:solidFill>
                  <a:schemeClr val="tx1"/>
                </a:solidFill>
                <a:latin typeface="Arial" charset="0"/>
              </a:defRPr>
            </a:lvl9pPr>
          </a:lstStyle>
          <a:p>
            <a:pPr>
              <a:lnSpc>
                <a:spcPts val="900"/>
              </a:lnSpc>
            </a:pPr>
            <a:r>
              <a:rPr lang="en-US" sz="800">
                <a:solidFill>
                  <a:srgbClr val="00417D"/>
                </a:solidFill>
              </a:rPr>
              <a:t>E0504A</a:t>
            </a:r>
          </a:p>
        </p:txBody>
      </p:sp>
      <p:sp>
        <p:nvSpPr>
          <p:cNvPr id="2" name="Rectangle 1"/>
          <p:cNvSpPr/>
          <p:nvPr/>
        </p:nvSpPr>
        <p:spPr>
          <a:xfrm>
            <a:off x="83091" y="6556783"/>
            <a:ext cx="6145664" cy="230832"/>
          </a:xfrm>
          <a:prstGeom prst="rect">
            <a:avLst/>
          </a:prstGeom>
        </p:spPr>
        <p:txBody>
          <a:bodyPr wrap="square">
            <a:spAutoFit/>
          </a:bodyPr>
          <a:lstStyle/>
          <a:p>
            <a:r>
              <a:rPr lang="fr-FR" sz="900" dirty="0" smtClean="0">
                <a:solidFill>
                  <a:prstClr val="white">
                    <a:lumMod val="65000"/>
                  </a:prstClr>
                </a:solidFill>
              </a:rPr>
              <a:t>JP Morgan 2011</a:t>
            </a:r>
          </a:p>
        </p:txBody>
      </p:sp>
      <p:sp>
        <p:nvSpPr>
          <p:cNvPr id="12" name="Titre 3"/>
          <p:cNvSpPr>
            <a:spLocks noGrp="1"/>
          </p:cNvSpPr>
          <p:nvPr>
            <p:ph type="title"/>
          </p:nvPr>
        </p:nvSpPr>
        <p:spPr>
          <a:xfrm>
            <a:off x="457200" y="274638"/>
            <a:ext cx="8229600" cy="1143000"/>
          </a:xfrm>
        </p:spPr>
        <p:txBody>
          <a:bodyPr>
            <a:normAutofit/>
          </a:bodyPr>
          <a:lstStyle/>
          <a:p>
            <a:r>
              <a:rPr lang="fr-FR" sz="3600" dirty="0" err="1" smtClean="0">
                <a:solidFill>
                  <a:schemeClr val="bg1"/>
                </a:solidFill>
              </a:rPr>
              <a:t>Significant</a:t>
            </a:r>
            <a:r>
              <a:rPr lang="fr-FR" sz="3600" dirty="0" smtClean="0">
                <a:solidFill>
                  <a:schemeClr val="bg1"/>
                </a:solidFill>
              </a:rPr>
              <a:t> </a:t>
            </a:r>
            <a:r>
              <a:rPr lang="fr-FR" sz="3600" dirty="0" err="1" smtClean="0">
                <a:solidFill>
                  <a:schemeClr val="bg1"/>
                </a:solidFill>
              </a:rPr>
              <a:t>Growth</a:t>
            </a:r>
            <a:r>
              <a:rPr lang="fr-FR" sz="3600" dirty="0" smtClean="0">
                <a:solidFill>
                  <a:schemeClr val="bg1"/>
                </a:solidFill>
              </a:rPr>
              <a:t> of Top </a:t>
            </a:r>
            <a:r>
              <a:rPr lang="fr-FR" sz="3600" dirty="0" err="1" smtClean="0">
                <a:solidFill>
                  <a:schemeClr val="bg1"/>
                </a:solidFill>
              </a:rPr>
              <a:t>Products</a:t>
            </a:r>
            <a:r>
              <a:rPr lang="fr-FR" sz="3600" dirty="0" smtClean="0">
                <a:solidFill>
                  <a:schemeClr val="bg1"/>
                </a:solidFill>
              </a:rPr>
              <a:t> in China</a:t>
            </a:r>
          </a:p>
        </p:txBody>
      </p:sp>
      <p:pic>
        <p:nvPicPr>
          <p:cNvPr id="2048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3" b="9972"/>
          <a:stretch/>
        </p:blipFill>
        <p:spPr bwMode="auto">
          <a:xfrm>
            <a:off x="1292677" y="1420013"/>
            <a:ext cx="6577587" cy="369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0" y="5116542"/>
            <a:ext cx="9162943" cy="369332"/>
          </a:xfrm>
          <a:prstGeom prst="rect">
            <a:avLst/>
          </a:prstGeom>
          <a:noFill/>
        </p:spPr>
        <p:txBody>
          <a:bodyPr wrap="square" rtlCol="0">
            <a:spAutoFit/>
          </a:bodyPr>
          <a:lstStyle/>
          <a:p>
            <a:pPr algn="ctr"/>
            <a:r>
              <a:rPr lang="fr-FR" dirty="0" err="1" smtClean="0">
                <a:solidFill>
                  <a:prstClr val="black"/>
                </a:solidFill>
              </a:rPr>
              <a:t>Glucobay</a:t>
            </a:r>
            <a:r>
              <a:rPr lang="fr-FR" dirty="0" smtClean="0">
                <a:solidFill>
                  <a:prstClr val="black"/>
                </a:solidFill>
              </a:rPr>
              <a:t> and </a:t>
            </a:r>
            <a:r>
              <a:rPr lang="fr-FR" dirty="0" err="1" smtClean="0">
                <a:solidFill>
                  <a:prstClr val="black"/>
                </a:solidFill>
              </a:rPr>
              <a:t>Avelox</a:t>
            </a:r>
            <a:r>
              <a:rPr lang="fr-FR" dirty="0" smtClean="0">
                <a:solidFill>
                  <a:prstClr val="black"/>
                </a:solidFill>
              </a:rPr>
              <a:t> are </a:t>
            </a:r>
            <a:r>
              <a:rPr lang="fr-FR" dirty="0" err="1" smtClean="0">
                <a:solidFill>
                  <a:prstClr val="black"/>
                </a:solidFill>
              </a:rPr>
              <a:t>among</a:t>
            </a:r>
            <a:r>
              <a:rPr lang="fr-FR" dirty="0" smtClean="0">
                <a:solidFill>
                  <a:prstClr val="black"/>
                </a:solidFill>
              </a:rPr>
              <a:t> the top 10 </a:t>
            </a:r>
            <a:r>
              <a:rPr lang="fr-FR" dirty="0" err="1" smtClean="0">
                <a:solidFill>
                  <a:prstClr val="black"/>
                </a:solidFill>
              </a:rPr>
              <a:t>selling</a:t>
            </a:r>
            <a:r>
              <a:rPr lang="fr-FR" dirty="0" smtClean="0">
                <a:solidFill>
                  <a:prstClr val="black"/>
                </a:solidFill>
              </a:rPr>
              <a:t> </a:t>
            </a:r>
            <a:r>
              <a:rPr lang="fr-FR" dirty="0" err="1" smtClean="0">
                <a:solidFill>
                  <a:prstClr val="black"/>
                </a:solidFill>
              </a:rPr>
              <a:t>drugs</a:t>
            </a:r>
            <a:r>
              <a:rPr lang="fr-FR" dirty="0" smtClean="0">
                <a:solidFill>
                  <a:prstClr val="black"/>
                </a:solidFill>
              </a:rPr>
              <a:t> in China</a:t>
            </a:r>
            <a:endParaRPr lang="fr-FR" dirty="0">
              <a:solidFill>
                <a:prstClr val="black"/>
              </a:solidFill>
            </a:endParaRPr>
          </a:p>
        </p:txBody>
      </p:sp>
    </p:spTree>
    <p:extLst>
      <p:ext uri="{BB962C8B-B14F-4D97-AF65-F5344CB8AC3E}">
        <p14:creationId xmlns:p14="http://schemas.microsoft.com/office/powerpoint/2010/main" val="3310913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ext Box 3"/>
          <p:cNvSpPr txBox="1">
            <a:spLocks noChangeArrowheads="1"/>
          </p:cNvSpPr>
          <p:nvPr/>
        </p:nvSpPr>
        <p:spPr bwMode="auto">
          <a:xfrm>
            <a:off x="1277497" y="1074931"/>
            <a:ext cx="2574423" cy="61555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0"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61950" indent="-361950"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buFont typeface="Wingdings" pitchFamily="2" charset="2"/>
              <a:buNone/>
            </a:pPr>
            <a:r>
              <a:rPr lang="en-US" sz="6000" b="0" dirty="0" smtClean="0">
                <a:solidFill>
                  <a:srgbClr val="CCECFF"/>
                </a:solidFill>
                <a:effectLst>
                  <a:outerShdw blurRad="38100" dist="38100" dir="2700000" algn="tl">
                    <a:srgbClr val="000000">
                      <a:alpha val="43137"/>
                    </a:srgbClr>
                  </a:outerShdw>
                </a:effectLst>
                <a:latin typeface="Book Antiqua" pitchFamily="18" charset="0"/>
              </a:rPr>
              <a:t>Conclusion</a:t>
            </a:r>
            <a:endParaRPr lang="en-US" sz="6000" b="0" dirty="0">
              <a:solidFill>
                <a:srgbClr val="CCECFF"/>
              </a:solidFill>
              <a:effectLst>
                <a:outerShdw blurRad="38100" dist="38100" dir="2700000" algn="tl">
                  <a:srgbClr val="000000">
                    <a:alpha val="43137"/>
                  </a:srgbClr>
                </a:outerShdw>
              </a:effectLst>
              <a:latin typeface="Book Antiqua" pitchFamily="18" charset="0"/>
            </a:endParaRPr>
          </a:p>
        </p:txBody>
      </p:sp>
    </p:spTree>
    <p:extLst>
      <p:ext uri="{BB962C8B-B14F-4D97-AF65-F5344CB8AC3E}">
        <p14:creationId xmlns:p14="http://schemas.microsoft.com/office/powerpoint/2010/main" val="148407942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67648449-1853-4F25-BB88-9BDB2C1FE823}" type="slidenum">
              <a:rPr lang="en-US" sz="1600" b="1" baseline="30000" smtClean="0">
                <a:solidFill>
                  <a:prstClr val="black"/>
                </a:solidFill>
                <a:latin typeface="Arial" charset="0"/>
              </a:rPr>
              <a:pPr fontAlgn="base">
                <a:spcBef>
                  <a:spcPct val="0"/>
                </a:spcBef>
                <a:spcAft>
                  <a:spcPct val="0"/>
                </a:spcAft>
                <a:defRPr/>
              </a:pPr>
              <a:t>7</a:t>
            </a:fld>
            <a:endParaRPr lang="en-US" sz="1600" b="1" baseline="30000" smtClean="0">
              <a:solidFill>
                <a:prstClr val="black"/>
              </a:solidFill>
              <a:latin typeface="Arial" charset="0"/>
            </a:endParaRPr>
          </a:p>
        </p:txBody>
      </p:sp>
      <p:sp>
        <p:nvSpPr>
          <p:cNvPr id="12291" name="Titre 1"/>
          <p:cNvSpPr>
            <a:spLocks noGrp="1"/>
          </p:cNvSpPr>
          <p:nvPr>
            <p:ph type="title"/>
          </p:nvPr>
        </p:nvSpPr>
        <p:spPr>
          <a:xfrm>
            <a:off x="-468560" y="-27384"/>
            <a:ext cx="9144000" cy="1143000"/>
          </a:xfrm>
        </p:spPr>
        <p:txBody>
          <a:bodyPr/>
          <a:lstStyle/>
          <a:p>
            <a:pPr eaLnBrk="1" hangingPunct="1"/>
            <a:r>
              <a:rPr lang="fr-FR" dirty="0" err="1" smtClean="0">
                <a:solidFill>
                  <a:schemeClr val="bg1"/>
                </a:solidFill>
              </a:rPr>
              <a:t>Grading</a:t>
            </a:r>
            <a:r>
              <a:rPr lang="fr-FR" dirty="0" smtClean="0">
                <a:solidFill>
                  <a:schemeClr val="bg1"/>
                </a:solidFill>
              </a:rPr>
              <a:t> of </a:t>
            </a:r>
            <a:br>
              <a:rPr lang="fr-FR" dirty="0" smtClean="0">
                <a:solidFill>
                  <a:schemeClr val="bg1"/>
                </a:solidFill>
              </a:rPr>
            </a:br>
            <a:r>
              <a:rPr lang="fr-FR" dirty="0" err="1" smtClean="0">
                <a:solidFill>
                  <a:schemeClr val="bg1"/>
                </a:solidFill>
              </a:rPr>
              <a:t>pharmaceuticals</a:t>
            </a:r>
            <a:r>
              <a:rPr lang="fr-FR" dirty="0" smtClean="0">
                <a:solidFill>
                  <a:schemeClr val="bg1"/>
                </a:solidFill>
              </a:rPr>
              <a:t> industries in 2010</a:t>
            </a:r>
          </a:p>
        </p:txBody>
      </p:sp>
      <p:sp>
        <p:nvSpPr>
          <p:cNvPr id="6" name="ZoneTexte 5"/>
          <p:cNvSpPr txBox="1"/>
          <p:nvPr/>
        </p:nvSpPr>
        <p:spPr>
          <a:xfrm>
            <a:off x="395288" y="6578600"/>
            <a:ext cx="1968500" cy="238125"/>
          </a:xfrm>
          <a:prstGeom prst="rect">
            <a:avLst/>
          </a:prstGeom>
          <a:noFill/>
        </p:spPr>
        <p:txBody>
          <a:bodyPr>
            <a:spAutoFit/>
          </a:bodyPr>
          <a:lstStyle/>
          <a:p>
            <a:pPr>
              <a:buFont typeface="Wingdings" pitchFamily="2" charset="2"/>
              <a:buNone/>
              <a:defRPr/>
            </a:pPr>
            <a:r>
              <a:rPr lang="fr-FR" sz="900" dirty="0">
                <a:solidFill>
                  <a:prstClr val="white">
                    <a:lumMod val="65000"/>
                  </a:prstClr>
                </a:solidFill>
                <a:latin typeface="Arial" pitchFamily="34" charset="0"/>
                <a:cs typeface="Arial" pitchFamily="34" charset="0"/>
              </a:rPr>
              <a:t>JP Morgan 2011</a:t>
            </a:r>
          </a:p>
        </p:txBody>
      </p:sp>
      <p:graphicFrame>
        <p:nvGraphicFramePr>
          <p:cNvPr id="12293" name="Graphique 6"/>
          <p:cNvGraphicFramePr>
            <a:graphicFrameLocks/>
          </p:cNvGraphicFramePr>
          <p:nvPr/>
        </p:nvGraphicFramePr>
        <p:xfrm>
          <a:off x="-317500" y="1397000"/>
          <a:ext cx="9461500" cy="5054600"/>
        </p:xfrm>
        <a:graphic>
          <a:graphicData uri="http://schemas.openxmlformats.org/presentationml/2006/ole">
            <mc:AlternateContent xmlns:mc="http://schemas.openxmlformats.org/markup-compatibility/2006">
              <mc:Choice xmlns:v="urn:schemas-microsoft-com:vml" Requires="v">
                <p:oleObj spid="_x0000_s16388" name="Worksheet" r:id="rId5" imgW="9467909" imgH="5060119" progId="Excel.Sheet.8">
                  <p:embed/>
                </p:oleObj>
              </mc:Choice>
              <mc:Fallback>
                <p:oleObj name="Worksheet" r:id="rId5" imgW="9467909" imgH="5060119" progId="Excel.Shee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0" y="1397000"/>
                        <a:ext cx="9461500" cy="505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rot="18913344">
            <a:off x="5971481" y="4617506"/>
            <a:ext cx="1301470"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Tree>
    <p:extLst>
      <p:ext uri="{BB962C8B-B14F-4D97-AF65-F5344CB8AC3E}">
        <p14:creationId xmlns:p14="http://schemas.microsoft.com/office/powerpoint/2010/main" val="3401231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a:xfrm>
            <a:off x="457200" y="115888"/>
            <a:ext cx="8229600" cy="1143000"/>
          </a:xfrm>
        </p:spPr>
        <p:txBody>
          <a:bodyPr/>
          <a:lstStyle/>
          <a:p>
            <a:r>
              <a:rPr lang="fr-FR" dirty="0" smtClean="0">
                <a:solidFill>
                  <a:schemeClr val="bg1"/>
                </a:solidFill>
              </a:rPr>
              <a:t>SWOT Bayer: Our opinion</a:t>
            </a:r>
          </a:p>
        </p:txBody>
      </p:sp>
      <p:sp>
        <p:nvSpPr>
          <p:cNvPr id="5" name="Flèche à quatre pointes 4"/>
          <p:cNvSpPr/>
          <p:nvPr/>
        </p:nvSpPr>
        <p:spPr>
          <a:xfrm>
            <a:off x="0" y="1196975"/>
            <a:ext cx="9144000" cy="5661025"/>
          </a:xfrm>
          <a:prstGeom prst="quadArrow">
            <a:avLst>
              <a:gd name="adj1" fmla="val 4178"/>
              <a:gd name="adj2" fmla="val 9000"/>
              <a:gd name="adj3" fmla="val 225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FR">
              <a:solidFill>
                <a:prstClr val="white"/>
              </a:solidFill>
            </a:endParaRPr>
          </a:p>
        </p:txBody>
      </p:sp>
      <p:sp>
        <p:nvSpPr>
          <p:cNvPr id="6" name="ZoneTexte 5"/>
          <p:cNvSpPr txBox="1"/>
          <p:nvPr/>
        </p:nvSpPr>
        <p:spPr>
          <a:xfrm>
            <a:off x="251520" y="1268760"/>
            <a:ext cx="3672408" cy="2123658"/>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sz="2400" dirty="0" err="1" smtClean="0">
                <a:solidFill>
                  <a:prstClr val="black"/>
                </a:solidFill>
                <a:cs typeface="Arial" charset="0"/>
              </a:rPr>
              <a:t>Strenghts</a:t>
            </a:r>
            <a:endParaRPr lang="fr-FR" dirty="0">
              <a:solidFill>
                <a:prstClr val="black"/>
              </a:solidFill>
              <a:cs typeface="Arial" charset="0"/>
            </a:endParaRPr>
          </a:p>
          <a:p>
            <a:pPr fontAlgn="base">
              <a:spcBef>
                <a:spcPct val="0"/>
              </a:spcBef>
              <a:spcAft>
                <a:spcPct val="0"/>
              </a:spcAft>
              <a:buFont typeface="Wingdings" pitchFamily="2" charset="2"/>
              <a:buChar char="ü"/>
              <a:defRPr/>
            </a:pPr>
            <a:r>
              <a:rPr lang="fr-FR" dirty="0">
                <a:solidFill>
                  <a:prstClr val="black"/>
                </a:solidFill>
                <a:cs typeface="Arial" charset="0"/>
              </a:rPr>
              <a:t> </a:t>
            </a:r>
            <a:r>
              <a:rPr lang="fr-FR" dirty="0" err="1" smtClean="0">
                <a:solidFill>
                  <a:prstClr val="black"/>
                </a:solidFill>
                <a:cs typeface="Arial" charset="0"/>
              </a:rPr>
              <a:t>Three</a:t>
            </a:r>
            <a:r>
              <a:rPr lang="fr-FR" dirty="0" smtClean="0">
                <a:solidFill>
                  <a:prstClr val="black"/>
                </a:solidFill>
                <a:cs typeface="Arial" charset="0"/>
              </a:rPr>
              <a:t> </a:t>
            </a:r>
            <a:r>
              <a:rPr lang="fr-FR" dirty="0" err="1" smtClean="0">
                <a:solidFill>
                  <a:prstClr val="black"/>
                </a:solidFill>
                <a:cs typeface="Arial" charset="0"/>
              </a:rPr>
              <a:t>differents</a:t>
            </a:r>
            <a:r>
              <a:rPr lang="fr-FR" dirty="0" smtClean="0">
                <a:solidFill>
                  <a:prstClr val="black"/>
                </a:solidFill>
                <a:cs typeface="Arial" charset="0"/>
              </a:rPr>
              <a:t> </a:t>
            </a:r>
            <a:r>
              <a:rPr lang="fr-FR" dirty="0" err="1" smtClean="0">
                <a:solidFill>
                  <a:prstClr val="black"/>
                </a:solidFill>
                <a:cs typeface="Arial" charset="0"/>
              </a:rPr>
              <a:t>entities</a:t>
            </a:r>
            <a:endParaRPr lang="fr-FR" dirty="0" smtClean="0">
              <a:solidFill>
                <a:prstClr val="black"/>
              </a:solidFill>
              <a:cs typeface="Arial" charset="0"/>
            </a:endParaRPr>
          </a:p>
          <a:p>
            <a:pPr fontAlgn="base">
              <a:spcBef>
                <a:spcPct val="0"/>
              </a:spcBef>
              <a:spcAft>
                <a:spcPct val="0"/>
              </a:spcAft>
              <a:buFont typeface="Wingdings" pitchFamily="2" charset="2"/>
              <a:buChar char="ü"/>
              <a:defRPr/>
            </a:pPr>
            <a:r>
              <a:rPr lang="fr-FR" dirty="0" smtClean="0">
                <a:solidFill>
                  <a:prstClr val="black"/>
                </a:solidFill>
                <a:cs typeface="Arial" charset="0"/>
              </a:rPr>
              <a:t> A </a:t>
            </a:r>
            <a:r>
              <a:rPr lang="fr-FR" dirty="0" err="1" smtClean="0">
                <a:solidFill>
                  <a:prstClr val="black"/>
                </a:solidFill>
                <a:cs typeface="Arial" charset="0"/>
              </a:rPr>
              <a:t>banlanced</a:t>
            </a:r>
            <a:r>
              <a:rPr lang="fr-FR" dirty="0" smtClean="0">
                <a:solidFill>
                  <a:prstClr val="black"/>
                </a:solidFill>
                <a:cs typeface="Arial" charset="0"/>
              </a:rPr>
              <a:t> and </a:t>
            </a:r>
            <a:r>
              <a:rPr lang="fr-FR" dirty="0" err="1" smtClean="0">
                <a:solidFill>
                  <a:prstClr val="black"/>
                </a:solidFill>
                <a:cs typeface="Arial" charset="0"/>
              </a:rPr>
              <a:t>strong</a:t>
            </a:r>
            <a:r>
              <a:rPr lang="fr-FR" dirty="0" smtClean="0">
                <a:solidFill>
                  <a:prstClr val="black"/>
                </a:solidFill>
                <a:cs typeface="Arial" charset="0"/>
              </a:rPr>
              <a:t> Pipeline</a:t>
            </a:r>
            <a:endParaRPr lang="fr-FR" dirty="0">
              <a:solidFill>
                <a:prstClr val="black"/>
              </a:solidFill>
              <a:cs typeface="Arial" charset="0"/>
            </a:endParaRPr>
          </a:p>
          <a:p>
            <a:pPr fontAlgn="base">
              <a:spcBef>
                <a:spcPct val="0"/>
              </a:spcBef>
              <a:spcAft>
                <a:spcPct val="0"/>
              </a:spcAft>
              <a:buFont typeface="Wingdings" pitchFamily="2" charset="2"/>
              <a:buChar char="ü"/>
              <a:defRPr/>
            </a:pPr>
            <a:r>
              <a:rPr lang="fr-FR" dirty="0" smtClean="0">
                <a:solidFill>
                  <a:prstClr val="black"/>
                </a:solidFill>
                <a:cs typeface="Arial" charset="0"/>
              </a:rPr>
              <a:t> Specialty </a:t>
            </a:r>
            <a:r>
              <a:rPr lang="fr-FR" dirty="0" err="1" smtClean="0">
                <a:solidFill>
                  <a:prstClr val="black"/>
                </a:solidFill>
                <a:cs typeface="Arial" charset="0"/>
              </a:rPr>
              <a:t>medicines</a:t>
            </a:r>
            <a:endParaRPr lang="fr-FR" dirty="0" smtClean="0">
              <a:solidFill>
                <a:prstClr val="black"/>
              </a:solidFill>
              <a:cs typeface="Arial" charset="0"/>
            </a:endParaRPr>
          </a:p>
          <a:p>
            <a:pPr fontAlgn="base">
              <a:spcBef>
                <a:spcPct val="0"/>
              </a:spcBef>
              <a:spcAft>
                <a:spcPct val="0"/>
              </a:spcAft>
              <a:buFont typeface="Wingdings" pitchFamily="2" charset="2"/>
              <a:buChar char="ü"/>
              <a:defRPr/>
            </a:pPr>
            <a:r>
              <a:rPr lang="fr-FR" dirty="0" smtClean="0">
                <a:solidFill>
                  <a:prstClr val="black"/>
                </a:solidFill>
                <a:cs typeface="Arial" charset="0"/>
              </a:rPr>
              <a:t> </a:t>
            </a:r>
            <a:r>
              <a:rPr lang="fr-FR" dirty="0" err="1" smtClean="0">
                <a:solidFill>
                  <a:prstClr val="black"/>
                </a:solidFill>
                <a:cs typeface="Arial" charset="0"/>
              </a:rPr>
              <a:t>Separated</a:t>
            </a:r>
            <a:r>
              <a:rPr lang="fr-FR" dirty="0" smtClean="0">
                <a:solidFill>
                  <a:prstClr val="black"/>
                </a:solidFill>
                <a:cs typeface="Arial" charset="0"/>
              </a:rPr>
              <a:t> OTC</a:t>
            </a:r>
          </a:p>
          <a:p>
            <a:pPr fontAlgn="base">
              <a:spcBef>
                <a:spcPct val="0"/>
              </a:spcBef>
              <a:spcAft>
                <a:spcPct val="0"/>
              </a:spcAft>
              <a:buFont typeface="Wingdings" pitchFamily="2" charset="2"/>
              <a:buChar char="ü"/>
              <a:defRPr/>
            </a:pPr>
            <a:r>
              <a:rPr lang="fr-FR" dirty="0" smtClean="0">
                <a:solidFill>
                  <a:prstClr val="black"/>
                </a:solidFill>
                <a:cs typeface="Arial" charset="0"/>
              </a:rPr>
              <a:t> </a:t>
            </a:r>
            <a:r>
              <a:rPr lang="fr-FR" dirty="0" err="1" smtClean="0">
                <a:solidFill>
                  <a:prstClr val="black"/>
                </a:solidFill>
                <a:cs typeface="Arial" charset="0"/>
              </a:rPr>
              <a:t>Well</a:t>
            </a:r>
            <a:r>
              <a:rPr lang="fr-FR" dirty="0" smtClean="0">
                <a:solidFill>
                  <a:prstClr val="black"/>
                </a:solidFill>
                <a:cs typeface="Arial" charset="0"/>
              </a:rPr>
              <a:t>-</a:t>
            </a:r>
            <a:r>
              <a:rPr lang="fr-FR" dirty="0" err="1" smtClean="0">
                <a:solidFill>
                  <a:prstClr val="black"/>
                </a:solidFill>
                <a:cs typeface="Arial" charset="0"/>
              </a:rPr>
              <a:t>known</a:t>
            </a:r>
            <a:r>
              <a:rPr lang="fr-FR" dirty="0" smtClean="0">
                <a:solidFill>
                  <a:prstClr val="black"/>
                </a:solidFill>
                <a:cs typeface="Arial" charset="0"/>
              </a:rPr>
              <a:t> brand </a:t>
            </a:r>
            <a:r>
              <a:rPr lang="fr-FR" dirty="0" err="1" smtClean="0">
                <a:solidFill>
                  <a:prstClr val="black"/>
                </a:solidFill>
                <a:cs typeface="Arial" charset="0"/>
              </a:rPr>
              <a:t>names</a:t>
            </a:r>
            <a:r>
              <a:rPr lang="fr-FR" dirty="0" smtClean="0">
                <a:solidFill>
                  <a:prstClr val="black"/>
                </a:solidFill>
                <a:cs typeface="Arial" charset="0"/>
              </a:rPr>
              <a:t>  </a:t>
            </a:r>
            <a:endParaRPr lang="fr-FR" dirty="0">
              <a:solidFill>
                <a:prstClr val="black"/>
              </a:solidFill>
              <a:cs typeface="Arial" charset="0"/>
            </a:endParaRPr>
          </a:p>
          <a:p>
            <a:pPr fontAlgn="base">
              <a:spcBef>
                <a:spcPct val="0"/>
              </a:spcBef>
              <a:spcAft>
                <a:spcPct val="0"/>
              </a:spcAft>
              <a:defRPr/>
            </a:pPr>
            <a:endParaRPr lang="fr-FR" dirty="0">
              <a:solidFill>
                <a:prstClr val="black"/>
              </a:solidFill>
              <a:cs typeface="Arial" charset="0"/>
            </a:endParaRPr>
          </a:p>
        </p:txBody>
      </p:sp>
      <p:sp>
        <p:nvSpPr>
          <p:cNvPr id="7" name="ZoneTexte 6"/>
          <p:cNvSpPr txBox="1"/>
          <p:nvPr/>
        </p:nvSpPr>
        <p:spPr>
          <a:xfrm>
            <a:off x="5257310" y="1428736"/>
            <a:ext cx="3672408" cy="1846659"/>
          </a:xfrm>
          <a:prstGeom prst="rect">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sz="2400" dirty="0" err="1">
                <a:cs typeface="Arial" charset="0"/>
              </a:rPr>
              <a:t>Weaknesses</a:t>
            </a:r>
            <a:endParaRPr lang="fr-FR" sz="2400" dirty="0">
              <a:cs typeface="Arial" charset="0"/>
            </a:endParaRPr>
          </a:p>
          <a:p>
            <a:pPr algn="ctr" fontAlgn="base">
              <a:spcBef>
                <a:spcPct val="0"/>
              </a:spcBef>
              <a:spcAft>
                <a:spcPct val="0"/>
              </a:spcAft>
              <a:defRPr/>
            </a:pPr>
            <a:endParaRPr lang="fr-FR" dirty="0">
              <a:cs typeface="Arial" charset="0"/>
            </a:endParaRPr>
          </a:p>
          <a:p>
            <a:pPr fontAlgn="base">
              <a:spcBef>
                <a:spcPct val="0"/>
              </a:spcBef>
              <a:spcAft>
                <a:spcPct val="0"/>
              </a:spcAft>
              <a:buFont typeface="Wingdings" pitchFamily="2" charset="2"/>
              <a:buChar char="ü"/>
              <a:defRPr/>
            </a:pPr>
            <a:r>
              <a:rPr lang="fr-FR" dirty="0">
                <a:cs typeface="Arial" charset="0"/>
              </a:rPr>
              <a:t> </a:t>
            </a:r>
            <a:r>
              <a:rPr lang="fr-FR" dirty="0" err="1" smtClean="0">
                <a:cs typeface="Arial" charset="0"/>
              </a:rPr>
              <a:t>Material</a:t>
            </a:r>
            <a:r>
              <a:rPr lang="fr-FR" dirty="0" smtClean="0">
                <a:cs typeface="Arial" charset="0"/>
              </a:rPr>
              <a:t> Science</a:t>
            </a:r>
          </a:p>
          <a:p>
            <a:pPr fontAlgn="base">
              <a:spcBef>
                <a:spcPct val="0"/>
              </a:spcBef>
              <a:spcAft>
                <a:spcPct val="0"/>
              </a:spcAft>
              <a:buFont typeface="Wingdings" pitchFamily="2" charset="2"/>
              <a:buChar char="ü"/>
              <a:defRPr/>
            </a:pPr>
            <a:r>
              <a:rPr lang="fr-FR" dirty="0">
                <a:cs typeface="Arial" charset="0"/>
              </a:rPr>
              <a:t> </a:t>
            </a:r>
            <a:r>
              <a:rPr lang="fr-FR" dirty="0" smtClean="0">
                <a:cs typeface="Arial" charset="0"/>
              </a:rPr>
              <a:t>US </a:t>
            </a:r>
            <a:r>
              <a:rPr lang="fr-FR" dirty="0" err="1" smtClean="0">
                <a:cs typeface="Arial" charset="0"/>
              </a:rPr>
              <a:t>market</a:t>
            </a:r>
            <a:r>
              <a:rPr lang="fr-FR" dirty="0" smtClean="0">
                <a:cs typeface="Arial" charset="0"/>
              </a:rPr>
              <a:t> </a:t>
            </a:r>
          </a:p>
          <a:p>
            <a:pPr fontAlgn="base">
              <a:spcBef>
                <a:spcPct val="0"/>
              </a:spcBef>
              <a:spcAft>
                <a:spcPct val="0"/>
              </a:spcAft>
              <a:buFont typeface="Wingdings" pitchFamily="2" charset="2"/>
              <a:buChar char="ü"/>
              <a:defRPr/>
            </a:pPr>
            <a:endParaRPr lang="fr-FR" dirty="0" smtClean="0">
              <a:solidFill>
                <a:prstClr val="black"/>
              </a:solidFill>
              <a:cs typeface="Arial" charset="0"/>
            </a:endParaRPr>
          </a:p>
          <a:p>
            <a:pPr fontAlgn="base">
              <a:spcBef>
                <a:spcPct val="0"/>
              </a:spcBef>
              <a:spcAft>
                <a:spcPct val="0"/>
              </a:spcAft>
              <a:buFont typeface="Wingdings" pitchFamily="2" charset="2"/>
              <a:buChar char="ü"/>
              <a:defRPr/>
            </a:pPr>
            <a:endParaRPr lang="fr-FR" dirty="0" smtClean="0">
              <a:solidFill>
                <a:prstClr val="black"/>
              </a:solidFill>
              <a:cs typeface="Arial" charset="0"/>
            </a:endParaRPr>
          </a:p>
        </p:txBody>
      </p:sp>
      <p:sp>
        <p:nvSpPr>
          <p:cNvPr id="8" name="ZoneTexte 7"/>
          <p:cNvSpPr txBox="1"/>
          <p:nvPr/>
        </p:nvSpPr>
        <p:spPr>
          <a:xfrm>
            <a:off x="251520" y="4653136"/>
            <a:ext cx="3672408" cy="1846659"/>
          </a:xfrm>
          <a:prstGeom prst="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base">
              <a:spcBef>
                <a:spcPct val="0"/>
              </a:spcBef>
              <a:spcAft>
                <a:spcPct val="0"/>
              </a:spcAft>
              <a:defRPr/>
            </a:pPr>
            <a:r>
              <a:rPr lang="fr-FR" sz="2400" dirty="0" err="1">
                <a:solidFill>
                  <a:schemeClr val="bg1"/>
                </a:solidFill>
                <a:cs typeface="Arial" charset="0"/>
              </a:rPr>
              <a:t>Opportunities</a:t>
            </a:r>
            <a:endParaRPr lang="fr-FR" sz="2400" dirty="0">
              <a:solidFill>
                <a:schemeClr val="bg1"/>
              </a:solidFill>
              <a:cs typeface="Arial" charset="0"/>
            </a:endParaRPr>
          </a:p>
          <a:p>
            <a:pPr algn="ctr" fontAlgn="base">
              <a:spcBef>
                <a:spcPct val="0"/>
              </a:spcBef>
              <a:spcAft>
                <a:spcPct val="0"/>
              </a:spcAft>
              <a:buFont typeface="Wingdings" pitchFamily="2" charset="2"/>
              <a:buChar char="ü"/>
              <a:defRPr/>
            </a:pPr>
            <a:endParaRPr lang="fr-FR" dirty="0">
              <a:solidFill>
                <a:schemeClr val="bg1"/>
              </a:solidFill>
              <a:cs typeface="Arial" charset="0"/>
            </a:endParaRPr>
          </a:p>
          <a:p>
            <a:pPr fontAlgn="base">
              <a:spcBef>
                <a:spcPct val="0"/>
              </a:spcBef>
              <a:spcAft>
                <a:spcPct val="0"/>
              </a:spcAft>
              <a:buFont typeface="Wingdings" pitchFamily="2" charset="2"/>
              <a:buChar char="ü"/>
              <a:defRPr/>
            </a:pPr>
            <a:r>
              <a:rPr lang="fr-FR" dirty="0" smtClean="0">
                <a:solidFill>
                  <a:schemeClr val="bg1"/>
                </a:solidFill>
                <a:cs typeface="Arial" charset="0"/>
              </a:rPr>
              <a:t> </a:t>
            </a:r>
            <a:r>
              <a:rPr lang="fr-FR" dirty="0" err="1" smtClean="0">
                <a:solidFill>
                  <a:schemeClr val="bg1"/>
                </a:solidFill>
                <a:cs typeface="Arial" charset="0"/>
              </a:rPr>
              <a:t>Biotech</a:t>
            </a:r>
            <a:r>
              <a:rPr lang="fr-FR" dirty="0" smtClean="0">
                <a:solidFill>
                  <a:schemeClr val="bg1"/>
                </a:solidFill>
                <a:cs typeface="Arial" charset="0"/>
              </a:rPr>
              <a:t> </a:t>
            </a:r>
            <a:r>
              <a:rPr lang="fr-FR" dirty="0" err="1" smtClean="0">
                <a:solidFill>
                  <a:schemeClr val="bg1"/>
                </a:solidFill>
                <a:cs typeface="Arial" charset="0"/>
              </a:rPr>
              <a:t>investment</a:t>
            </a:r>
            <a:endParaRPr lang="fr-FR" dirty="0">
              <a:solidFill>
                <a:schemeClr val="bg1"/>
              </a:solidFill>
              <a:cs typeface="Arial" charset="0"/>
            </a:endParaRPr>
          </a:p>
          <a:p>
            <a:pPr fontAlgn="base">
              <a:spcBef>
                <a:spcPct val="0"/>
              </a:spcBef>
              <a:spcAft>
                <a:spcPct val="0"/>
              </a:spcAft>
              <a:buFont typeface="Wingdings" pitchFamily="2" charset="2"/>
              <a:buChar char="ü"/>
              <a:defRPr/>
            </a:pPr>
            <a:r>
              <a:rPr lang="fr-FR" dirty="0">
                <a:solidFill>
                  <a:schemeClr val="bg1"/>
                </a:solidFill>
                <a:cs typeface="Arial" charset="0"/>
              </a:rPr>
              <a:t> </a:t>
            </a:r>
            <a:r>
              <a:rPr lang="fr-FR" dirty="0" smtClean="0">
                <a:solidFill>
                  <a:schemeClr val="bg1"/>
                </a:solidFill>
                <a:cs typeface="Arial" charset="0"/>
              </a:rPr>
              <a:t>Target population of </a:t>
            </a:r>
            <a:r>
              <a:rPr lang="fr-FR" dirty="0" err="1" smtClean="0">
                <a:solidFill>
                  <a:schemeClr val="bg1"/>
                </a:solidFill>
                <a:cs typeface="Arial" charset="0"/>
              </a:rPr>
              <a:t>Xarelto</a:t>
            </a:r>
            <a:r>
              <a:rPr lang="fr-FR" dirty="0" smtClean="0">
                <a:solidFill>
                  <a:schemeClr val="bg1"/>
                </a:solidFill>
                <a:cs typeface="Arial" charset="0"/>
              </a:rPr>
              <a:t> </a:t>
            </a:r>
            <a:endParaRPr lang="fr-FR" dirty="0">
              <a:solidFill>
                <a:schemeClr val="bg1"/>
              </a:solidFill>
              <a:cs typeface="Arial" charset="0"/>
            </a:endParaRPr>
          </a:p>
          <a:p>
            <a:pPr fontAlgn="base">
              <a:spcBef>
                <a:spcPct val="0"/>
              </a:spcBef>
              <a:spcAft>
                <a:spcPct val="0"/>
              </a:spcAft>
              <a:buFont typeface="Wingdings" pitchFamily="2" charset="2"/>
              <a:buChar char="ü"/>
              <a:defRPr/>
            </a:pPr>
            <a:r>
              <a:rPr lang="fr-FR" smtClean="0">
                <a:solidFill>
                  <a:schemeClr val="bg1"/>
                </a:solidFill>
                <a:cs typeface="Arial" charset="0"/>
              </a:rPr>
              <a:t> </a:t>
            </a:r>
            <a:r>
              <a:rPr lang="fr-FR" dirty="0" err="1" smtClean="0">
                <a:solidFill>
                  <a:schemeClr val="bg1"/>
                </a:solidFill>
                <a:cs typeface="Arial" charset="0"/>
              </a:rPr>
              <a:t>Emerging</a:t>
            </a:r>
            <a:r>
              <a:rPr lang="fr-FR" dirty="0" smtClean="0">
                <a:solidFill>
                  <a:schemeClr val="bg1"/>
                </a:solidFill>
                <a:cs typeface="Arial" charset="0"/>
              </a:rPr>
              <a:t> </a:t>
            </a:r>
            <a:r>
              <a:rPr lang="fr-FR" dirty="0" err="1" smtClean="0">
                <a:solidFill>
                  <a:schemeClr val="bg1"/>
                </a:solidFill>
                <a:cs typeface="Arial" charset="0"/>
              </a:rPr>
              <a:t>markets</a:t>
            </a:r>
            <a:endParaRPr lang="fr-FR" dirty="0">
              <a:solidFill>
                <a:schemeClr val="bg1"/>
              </a:solidFill>
              <a:cs typeface="Arial" charset="0"/>
            </a:endParaRPr>
          </a:p>
          <a:p>
            <a:pPr fontAlgn="base">
              <a:spcBef>
                <a:spcPct val="0"/>
              </a:spcBef>
              <a:spcAft>
                <a:spcPct val="0"/>
              </a:spcAft>
              <a:defRPr/>
            </a:pPr>
            <a:r>
              <a:rPr lang="fr-FR" dirty="0">
                <a:solidFill>
                  <a:prstClr val="black"/>
                </a:solidFill>
                <a:cs typeface="Arial" charset="0"/>
              </a:rPr>
              <a:t> </a:t>
            </a:r>
          </a:p>
        </p:txBody>
      </p:sp>
      <p:sp>
        <p:nvSpPr>
          <p:cNvPr id="9" name="ZoneTexte 8"/>
          <p:cNvSpPr txBox="1"/>
          <p:nvPr/>
        </p:nvSpPr>
        <p:spPr>
          <a:xfrm>
            <a:off x="5292080" y="4653136"/>
            <a:ext cx="3672408" cy="1569660"/>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fontAlgn="base">
              <a:spcBef>
                <a:spcPct val="0"/>
              </a:spcBef>
              <a:spcAft>
                <a:spcPct val="0"/>
              </a:spcAft>
              <a:defRPr/>
            </a:pPr>
            <a:r>
              <a:rPr lang="fr-FR" sz="2400" dirty="0" err="1" smtClean="0">
                <a:solidFill>
                  <a:schemeClr val="bg1"/>
                </a:solidFill>
                <a:cs typeface="Arial" charset="0"/>
              </a:rPr>
              <a:t>Threats</a:t>
            </a:r>
            <a:endParaRPr lang="fr-FR" sz="2400" dirty="0">
              <a:solidFill>
                <a:schemeClr val="bg1"/>
              </a:solidFill>
              <a:cs typeface="Arial" charset="0"/>
            </a:endParaRPr>
          </a:p>
          <a:p>
            <a:pPr algn="ctr" fontAlgn="base">
              <a:spcBef>
                <a:spcPct val="0"/>
              </a:spcBef>
              <a:spcAft>
                <a:spcPct val="0"/>
              </a:spcAft>
              <a:buFont typeface="Wingdings" pitchFamily="2" charset="2"/>
              <a:buChar char="ü"/>
              <a:defRPr/>
            </a:pPr>
            <a:endParaRPr lang="fr-FR" dirty="0" smtClean="0">
              <a:solidFill>
                <a:schemeClr val="bg1"/>
              </a:solidFill>
              <a:cs typeface="Arial" charset="0"/>
            </a:endParaRPr>
          </a:p>
          <a:p>
            <a:pPr fontAlgn="base">
              <a:spcBef>
                <a:spcPct val="0"/>
              </a:spcBef>
              <a:spcAft>
                <a:spcPct val="0"/>
              </a:spcAft>
              <a:buFont typeface="Wingdings" pitchFamily="2" charset="2"/>
              <a:buChar char="ü"/>
              <a:defRPr/>
            </a:pPr>
            <a:r>
              <a:rPr lang="fr-FR" dirty="0" smtClean="0">
                <a:solidFill>
                  <a:schemeClr val="bg1"/>
                </a:solidFill>
                <a:cs typeface="Arial" charset="0"/>
              </a:rPr>
              <a:t> </a:t>
            </a:r>
            <a:r>
              <a:rPr lang="fr-FR" dirty="0" err="1" smtClean="0">
                <a:solidFill>
                  <a:schemeClr val="bg1"/>
                </a:solidFill>
                <a:cs typeface="Arial" charset="0"/>
              </a:rPr>
              <a:t>Risk</a:t>
            </a:r>
            <a:r>
              <a:rPr lang="fr-FR" dirty="0" smtClean="0">
                <a:solidFill>
                  <a:schemeClr val="bg1"/>
                </a:solidFill>
                <a:cs typeface="Arial" charset="0"/>
              </a:rPr>
              <a:t> of OPA in long </a:t>
            </a:r>
            <a:r>
              <a:rPr lang="fr-FR" dirty="0" err="1" smtClean="0">
                <a:solidFill>
                  <a:schemeClr val="bg1"/>
                </a:solidFill>
                <a:cs typeface="Arial" charset="0"/>
              </a:rPr>
              <a:t>term</a:t>
            </a:r>
            <a:endParaRPr lang="fr-FR" dirty="0">
              <a:solidFill>
                <a:schemeClr val="bg1"/>
              </a:solidFill>
              <a:cs typeface="Arial" charset="0"/>
            </a:endParaRPr>
          </a:p>
          <a:p>
            <a:pPr fontAlgn="base">
              <a:spcBef>
                <a:spcPct val="0"/>
              </a:spcBef>
              <a:spcAft>
                <a:spcPct val="0"/>
              </a:spcAft>
              <a:buFont typeface="Wingdings" pitchFamily="2" charset="2"/>
              <a:buChar char="ü"/>
              <a:defRPr/>
            </a:pPr>
            <a:r>
              <a:rPr lang="fr-FR" dirty="0">
                <a:solidFill>
                  <a:schemeClr val="bg1"/>
                </a:solidFill>
                <a:cs typeface="Arial" charset="0"/>
              </a:rPr>
              <a:t> </a:t>
            </a:r>
            <a:r>
              <a:rPr lang="fr-FR" dirty="0" smtClean="0">
                <a:solidFill>
                  <a:schemeClr val="bg1"/>
                </a:solidFill>
                <a:cs typeface="Arial" charset="0"/>
              </a:rPr>
              <a:t>New oral </a:t>
            </a:r>
            <a:r>
              <a:rPr lang="fr-FR" dirty="0" err="1" smtClean="0">
                <a:solidFill>
                  <a:schemeClr val="bg1"/>
                </a:solidFill>
                <a:cs typeface="Arial" charset="0"/>
              </a:rPr>
              <a:t>treatments</a:t>
            </a:r>
            <a:r>
              <a:rPr lang="fr-FR" dirty="0" smtClean="0">
                <a:solidFill>
                  <a:schemeClr val="bg1"/>
                </a:solidFill>
                <a:cs typeface="Arial" charset="0"/>
              </a:rPr>
              <a:t> for MS</a:t>
            </a:r>
            <a:endParaRPr lang="fr-FR" dirty="0">
              <a:solidFill>
                <a:schemeClr val="bg1"/>
              </a:solidFill>
              <a:cs typeface="Arial" charset="0"/>
            </a:endParaRPr>
          </a:p>
          <a:p>
            <a:pPr fontAlgn="base">
              <a:spcBef>
                <a:spcPct val="0"/>
              </a:spcBef>
              <a:spcAft>
                <a:spcPct val="0"/>
              </a:spcAft>
              <a:defRPr/>
            </a:pPr>
            <a:r>
              <a:rPr lang="fr-FR" dirty="0" smtClean="0">
                <a:solidFill>
                  <a:schemeClr val="bg1"/>
                </a:solidFill>
                <a:cs typeface="Arial" charset="0"/>
              </a:rPr>
              <a:t> </a:t>
            </a:r>
            <a:endParaRPr lang="fr-FR" dirty="0">
              <a:solidFill>
                <a:schemeClr val="bg1"/>
              </a:solidFill>
              <a:cs typeface="Arial" charset="0"/>
            </a:endParaRPr>
          </a:p>
        </p:txBody>
      </p:sp>
      <p:sp>
        <p:nvSpPr>
          <p:cNvPr id="10" name="Espace réservé du numéro de diapositive 9"/>
          <p:cNvSpPr>
            <a:spLocks noGrp="1"/>
          </p:cNvSpPr>
          <p:nvPr>
            <p:ph type="sldNum" sz="quarter" idx="12"/>
          </p:nvPr>
        </p:nvSpPr>
        <p:spPr/>
        <p:txBody>
          <a:bodyPr/>
          <a:lstStyle/>
          <a:p>
            <a:pPr>
              <a:defRPr/>
            </a:pPr>
            <a:fld id="{C9CD6FD8-4D51-4314-AF5E-B72CF70CD409}" type="slidenum">
              <a:rPr lang="fr-FR" smtClean="0">
                <a:solidFill>
                  <a:prstClr val="black">
                    <a:tint val="75000"/>
                  </a:prstClr>
                </a:solidFill>
              </a:rPr>
              <a:pPr>
                <a:defRPr/>
              </a:pPr>
              <a:t>70</a:t>
            </a:fld>
            <a:endParaRPr lang="fr-FR">
              <a:solidFill>
                <a:prstClr val="black">
                  <a:tint val="75000"/>
                </a:prstClr>
              </a:solidFill>
            </a:endParaRPr>
          </a:p>
        </p:txBody>
      </p:sp>
    </p:spTree>
    <p:extLst>
      <p:ext uri="{BB962C8B-B14F-4D97-AF65-F5344CB8AC3E}">
        <p14:creationId xmlns:p14="http://schemas.microsoft.com/office/powerpoint/2010/main" val="28430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4288" y="6453336"/>
            <a:ext cx="1224136"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ext Box 3"/>
          <p:cNvSpPr txBox="1">
            <a:spLocks noChangeArrowheads="1"/>
          </p:cNvSpPr>
          <p:nvPr/>
        </p:nvSpPr>
        <p:spPr bwMode="auto">
          <a:xfrm>
            <a:off x="467544" y="1082674"/>
            <a:ext cx="6027291" cy="61555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0"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61950" indent="-361950" eaLnBrk="0" hangingPunct="0">
              <a:defRPr sz="1600" b="1" baseline="30000">
                <a:solidFill>
                  <a:schemeClr val="tx1"/>
                </a:solidFill>
                <a:latin typeface="Arial" charset="0"/>
              </a:defRPr>
            </a:lvl1pPr>
            <a:lvl2pPr marL="742950" indent="-285750" eaLnBrk="0" hangingPunct="0">
              <a:defRPr sz="1600" b="1" baseline="30000">
                <a:solidFill>
                  <a:schemeClr val="tx1"/>
                </a:solidFill>
                <a:latin typeface="Arial" charset="0"/>
              </a:defRPr>
            </a:lvl2pPr>
            <a:lvl3pPr marL="1143000" indent="-228600" eaLnBrk="0" hangingPunct="0">
              <a:defRPr sz="1600" b="1" baseline="30000">
                <a:solidFill>
                  <a:schemeClr val="tx1"/>
                </a:solidFill>
                <a:latin typeface="Arial" charset="0"/>
              </a:defRPr>
            </a:lvl3pPr>
            <a:lvl4pPr marL="1600200" indent="-228600" eaLnBrk="0" hangingPunct="0">
              <a:defRPr sz="1600" b="1" baseline="30000">
                <a:solidFill>
                  <a:schemeClr val="tx1"/>
                </a:solidFill>
                <a:latin typeface="Arial" charset="0"/>
              </a:defRPr>
            </a:lvl4pPr>
            <a:lvl5pPr marL="2057400" indent="-228600" eaLnBrk="0" hangingPunct="0">
              <a:defRPr sz="1600" b="1" baseline="30000">
                <a:solidFill>
                  <a:schemeClr val="tx1"/>
                </a:solidFill>
                <a:latin typeface="Arial" charset="0"/>
              </a:defRPr>
            </a:lvl5pPr>
            <a:lvl6pPr marL="25146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6pPr>
            <a:lvl7pPr marL="29718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7pPr>
            <a:lvl8pPr marL="34290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8pPr>
            <a:lvl9pPr marL="3886200" indent="-228600" eaLnBrk="0" fontAlgn="base" hangingPunct="0">
              <a:lnSpc>
                <a:spcPct val="115000"/>
              </a:lnSpc>
              <a:spcBef>
                <a:spcPts val="600"/>
              </a:spcBef>
              <a:spcAft>
                <a:spcPts val="600"/>
              </a:spcAft>
              <a:buClr>
                <a:schemeClr val="folHlink"/>
              </a:buClr>
              <a:buFont typeface="Wingdings" pitchFamily="2" charset="2"/>
              <a:buChar char="w"/>
              <a:defRPr sz="1600" b="1" baseline="30000">
                <a:solidFill>
                  <a:schemeClr val="tx1"/>
                </a:solidFill>
                <a:latin typeface="Arial" charset="0"/>
              </a:defRPr>
            </a:lvl9pPr>
          </a:lstStyle>
          <a:p>
            <a:pPr eaLnBrk="1" hangingPunct="1">
              <a:buFont typeface="Wingdings" pitchFamily="2" charset="2"/>
              <a:buNone/>
            </a:pPr>
            <a:r>
              <a:rPr lang="en-US" sz="6000" b="0" dirty="0" smtClean="0">
                <a:solidFill>
                  <a:srgbClr val="CCECFF"/>
                </a:solidFill>
                <a:effectLst>
                  <a:outerShdw blurRad="38100" dist="38100" dir="2700000" algn="tl">
                    <a:srgbClr val="000000">
                      <a:alpha val="43137"/>
                    </a:srgbClr>
                  </a:outerShdw>
                </a:effectLst>
                <a:latin typeface="Book Antiqua" pitchFamily="18" charset="0"/>
              </a:rPr>
              <a:t>Thanks for your attention</a:t>
            </a:r>
            <a:endParaRPr lang="en-US" sz="6000" b="0" dirty="0">
              <a:solidFill>
                <a:srgbClr val="CCECFF"/>
              </a:solidFill>
              <a:effectLst>
                <a:outerShdw blurRad="38100" dist="38100" dir="2700000" algn="tl">
                  <a:srgbClr val="000000">
                    <a:alpha val="43137"/>
                  </a:srgbClr>
                </a:outerShdw>
              </a:effectLst>
              <a:latin typeface="Book Antiqua" pitchFamily="18" charset="0"/>
            </a:endParaRPr>
          </a:p>
        </p:txBody>
      </p:sp>
      <p:sp>
        <p:nvSpPr>
          <p:cNvPr id="3" name="ZoneTexte 2"/>
          <p:cNvSpPr txBox="1"/>
          <p:nvPr/>
        </p:nvSpPr>
        <p:spPr>
          <a:xfrm>
            <a:off x="323528" y="6300028"/>
            <a:ext cx="6192688" cy="369332"/>
          </a:xfrm>
          <a:prstGeom prst="rect">
            <a:avLst/>
          </a:prstGeom>
          <a:noFill/>
        </p:spPr>
        <p:txBody>
          <a:bodyPr wrap="square" rtlCol="0">
            <a:spAutoFit/>
          </a:bodyPr>
          <a:lstStyle/>
          <a:p>
            <a:r>
              <a:rPr lang="fr-FR" dirty="0" smtClean="0">
                <a:solidFill>
                  <a:srgbClr val="000000"/>
                </a:solidFill>
              </a:rPr>
              <a:t>Stéphanie DURLIN, Marie FOURCROY, </a:t>
            </a:r>
            <a:r>
              <a:rPr lang="fr-FR" dirty="0" err="1" smtClean="0">
                <a:solidFill>
                  <a:srgbClr val="000000"/>
                </a:solidFill>
              </a:rPr>
              <a:t>Orane</a:t>
            </a:r>
            <a:r>
              <a:rPr lang="fr-FR" dirty="0" smtClean="0">
                <a:solidFill>
                  <a:srgbClr val="000000"/>
                </a:solidFill>
              </a:rPr>
              <a:t> LISIECKI</a:t>
            </a:r>
            <a:endParaRPr lang="fr-FR" dirty="0">
              <a:solidFill>
                <a:srgbClr val="000000"/>
              </a:solidFill>
            </a:endParaRPr>
          </a:p>
        </p:txBody>
      </p:sp>
    </p:spTree>
    <p:extLst>
      <p:ext uri="{BB962C8B-B14F-4D97-AF65-F5344CB8AC3E}">
        <p14:creationId xmlns:p14="http://schemas.microsoft.com/office/powerpoint/2010/main" val="61848305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bayerhealthcare.fr/fileadmin/keyvisuals/unternehmen_content_key.jpg"/>
          <p:cNvPicPr>
            <a:picLocks noChangeAspect="1" noChangeArrowheads="1"/>
          </p:cNvPicPr>
          <p:nvPr/>
        </p:nvPicPr>
        <p:blipFill>
          <a:blip r:embed="rId3" cstate="print"/>
          <a:srcRect/>
          <a:stretch>
            <a:fillRect/>
          </a:stretch>
        </p:blipFill>
        <p:spPr bwMode="auto">
          <a:xfrm>
            <a:off x="467544" y="1412776"/>
            <a:ext cx="8035029" cy="1080120"/>
          </a:xfrm>
          <a:prstGeom prst="rect">
            <a:avLst/>
          </a:prstGeom>
          <a:noFill/>
        </p:spPr>
      </p:pic>
      <p:sp>
        <p:nvSpPr>
          <p:cNvPr id="11" name="Rectangle 10"/>
          <p:cNvSpPr/>
          <p:nvPr/>
        </p:nvSpPr>
        <p:spPr>
          <a:xfrm>
            <a:off x="6660232" y="6021288"/>
            <a:ext cx="230425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266" name="Espace réservé du numéro de diapositive 3"/>
          <p:cNvSpPr>
            <a:spLocks noGrp="1"/>
          </p:cNvSpPr>
          <p:nvPr>
            <p:ph type="sldNum" sz="quarter" idx="12"/>
          </p:nvPr>
        </p:nvSpPr>
        <p:spPr bwMode="auto">
          <a:xfrm>
            <a:off x="4286250" y="6400800"/>
            <a:ext cx="571500" cy="457200"/>
          </a:xfrm>
          <a:ln>
            <a:miter lim="800000"/>
            <a:headEnd/>
            <a:tailEnd/>
          </a:ln>
        </p:spPr>
        <p:txBody>
          <a:bodyPr wrap="square" numCol="1" anchorCtr="0" compatLnSpc="1">
            <a:prstTxWarp prst="textNoShape">
              <a:avLst/>
            </a:prstTxWarp>
          </a:bodyPr>
          <a:lstStyle/>
          <a:p>
            <a:pPr fontAlgn="base">
              <a:spcBef>
                <a:spcPct val="0"/>
              </a:spcBef>
              <a:spcAft>
                <a:spcPct val="0"/>
              </a:spcAft>
              <a:defRPr/>
            </a:pPr>
            <a:fld id="{4AE8F661-34A2-426E-84AC-1117318AAEF1}" type="slidenum">
              <a:rPr lang="en-US" sz="1600" b="1" baseline="30000" smtClean="0">
                <a:solidFill>
                  <a:prstClr val="black"/>
                </a:solidFill>
                <a:latin typeface="Arial" charset="0"/>
              </a:rPr>
              <a:pPr fontAlgn="base">
                <a:spcBef>
                  <a:spcPct val="0"/>
                </a:spcBef>
                <a:spcAft>
                  <a:spcPct val="0"/>
                </a:spcAft>
                <a:defRPr/>
              </a:pPr>
              <a:t>8</a:t>
            </a:fld>
            <a:endParaRPr lang="en-US" sz="1600" b="1" baseline="30000" smtClean="0">
              <a:solidFill>
                <a:prstClr val="black"/>
              </a:solidFill>
              <a:latin typeface="Arial" charset="0"/>
            </a:endParaRPr>
          </a:p>
        </p:txBody>
      </p:sp>
      <p:sp>
        <p:nvSpPr>
          <p:cNvPr id="23555" name="Titre 1"/>
          <p:cNvSpPr>
            <a:spLocks noGrp="1"/>
          </p:cNvSpPr>
          <p:nvPr>
            <p:ph type="title"/>
          </p:nvPr>
        </p:nvSpPr>
        <p:spPr>
          <a:xfrm>
            <a:off x="0" y="44624"/>
            <a:ext cx="9144000" cy="1143000"/>
          </a:xfrm>
        </p:spPr>
        <p:txBody>
          <a:bodyPr rtlCol="0">
            <a:normAutofit/>
          </a:bodyPr>
          <a:lstStyle/>
          <a:p>
            <a:pPr eaLnBrk="1" fontAlgn="auto" hangingPunct="1">
              <a:spcAft>
                <a:spcPts val="0"/>
              </a:spcAft>
              <a:defRPr/>
            </a:pPr>
            <a:r>
              <a:rPr lang="fr-FR" dirty="0" smtClean="0">
                <a:solidFill>
                  <a:schemeClr val="bg1"/>
                </a:solidFill>
              </a:rPr>
              <a:t>A pole, four divisions</a:t>
            </a:r>
          </a:p>
        </p:txBody>
      </p:sp>
      <p:pic>
        <p:nvPicPr>
          <p:cNvPr id="20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1768" t="20737" r="1566" b="8279"/>
          <a:stretch>
            <a:fillRect/>
          </a:stretch>
        </p:blipFill>
        <p:spPr bwMode="auto">
          <a:xfrm>
            <a:off x="9494838" y="1484313"/>
            <a:ext cx="6191250" cy="3419475"/>
          </a:xfrm>
          <a:prstGeom prst="rect">
            <a:avLst/>
          </a:prstGeom>
          <a:noFill/>
          <a:ln>
            <a:noFill/>
          </a:ln>
          <a:effectLst>
            <a:prstShdw prst="shdw17" dist="17961" dir="2700000">
              <a:srgbClr val="5C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5"/>
          <p:cNvSpPr txBox="1">
            <a:spLocks noChangeArrowheads="1"/>
          </p:cNvSpPr>
          <p:nvPr/>
        </p:nvSpPr>
        <p:spPr bwMode="auto">
          <a:xfrm>
            <a:off x="0" y="317406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spcBef>
                <a:spcPct val="0"/>
              </a:spcBef>
              <a:spcAft>
                <a:spcPct val="0"/>
              </a:spcAft>
            </a:pPr>
            <a:r>
              <a:rPr lang="fr-FR" sz="4800" dirty="0" smtClean="0">
                <a:solidFill>
                  <a:srgbClr val="00B0F0"/>
                </a:solidFill>
                <a:effectLst>
                  <a:outerShdw blurRad="38100" dist="38100" dir="2700000" algn="tl">
                    <a:srgbClr val="000000">
                      <a:alpha val="43137"/>
                    </a:srgbClr>
                  </a:outerShdw>
                </a:effectLst>
                <a:latin typeface="Calibri" pitchFamily="34" charset="0"/>
              </a:rPr>
              <a:t>15 988 </a:t>
            </a:r>
            <a:r>
              <a:rPr lang="fr-FR" sz="2800" dirty="0" smtClean="0">
                <a:solidFill>
                  <a:prstClr val="black"/>
                </a:solidFill>
                <a:latin typeface="Calibri" pitchFamily="34" charset="0"/>
              </a:rPr>
              <a:t>million € in sales 2009 (+3,8%)</a:t>
            </a:r>
            <a:r>
              <a:rPr lang="fr-FR" sz="4800" dirty="0" smtClean="0">
                <a:solidFill>
                  <a:srgbClr val="00B0F0"/>
                </a:solidFill>
                <a:latin typeface="Calibri" pitchFamily="34" charset="0"/>
              </a:rPr>
              <a:t>	</a:t>
            </a:r>
            <a:endParaRPr lang="fr-FR" sz="2800" dirty="0" smtClean="0">
              <a:solidFill>
                <a:prstClr val="black"/>
              </a:solidFill>
              <a:latin typeface="Calibri" pitchFamily="34" charset="0"/>
            </a:endParaRPr>
          </a:p>
        </p:txBody>
      </p:sp>
      <p:graphicFrame>
        <p:nvGraphicFramePr>
          <p:cNvPr id="13" name="Graphique 12"/>
          <p:cNvGraphicFramePr/>
          <p:nvPr/>
        </p:nvGraphicFramePr>
        <p:xfrm>
          <a:off x="323528" y="665312"/>
          <a:ext cx="9433048" cy="6192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802454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Graphic spid="1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68275" y="115888"/>
            <a:ext cx="6142038" cy="2376487"/>
          </a:xfrm>
          <a:prstGeom prst="rect">
            <a:avLst/>
          </a:prstGeom>
          <a:noFill/>
          <a:ln>
            <a:noFill/>
          </a:ln>
          <a:extLst/>
        </p:spPr>
        <p:txBody>
          <a:bodyPr lIns="0" tIns="0" rIns="0" bIns="0"/>
          <a:lstStyle/>
          <a:p>
            <a:pPr algn="ctr" fontAlgn="base">
              <a:lnSpc>
                <a:spcPct val="110000"/>
              </a:lnSpc>
              <a:spcBef>
                <a:spcPct val="0"/>
              </a:spcBef>
              <a:spcAft>
                <a:spcPct val="0"/>
              </a:spcAft>
              <a:defRPr/>
            </a:pP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algn="ctr" fontAlgn="base">
              <a:lnSpc>
                <a:spcPct val="110000"/>
              </a:lnSpc>
              <a:spcBef>
                <a:spcPct val="0"/>
              </a:spcBef>
              <a:spcAft>
                <a:spcPct val="0"/>
              </a:spcAft>
              <a:defRPr/>
            </a:pPr>
            <a:r>
              <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Bayer Health Care</a:t>
            </a:r>
            <a:endPar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a:p>
            <a:pPr marL="571500" indent="-571500" algn="ctr" fontAlgn="base">
              <a:lnSpc>
                <a:spcPct val="110000"/>
              </a:lnSpc>
              <a:spcBef>
                <a:spcPct val="0"/>
              </a:spcBef>
              <a:spcAft>
                <a:spcPct val="0"/>
              </a:spcAft>
              <a:defRPr/>
            </a:pPr>
            <a:r>
              <a:rPr lang="de-DE" sz="6000" baseline="30000" dirty="0" err="1">
                <a:solidFill>
                  <a:srgbClr val="CCECFF"/>
                </a:solidFill>
                <a:effectLst>
                  <a:outerShdw blurRad="38100" dist="38100" dir="2700000" algn="tl">
                    <a:srgbClr val="000000">
                      <a:alpha val="43137"/>
                    </a:srgbClr>
                  </a:outerShdw>
                </a:effectLst>
                <a:latin typeface="Book Antiqua" pitchFamily="18" charset="0"/>
                <a:cs typeface="Arial" charset="0"/>
              </a:rPr>
              <a:t>Animal</a:t>
            </a:r>
            <a:r>
              <a:rPr lang="de-DE" sz="6000" baseline="30000" dirty="0">
                <a:solidFill>
                  <a:srgbClr val="CCECFF"/>
                </a:solidFill>
                <a:effectLst>
                  <a:outerShdw blurRad="38100" dist="38100" dir="2700000" algn="tl">
                    <a:srgbClr val="000000">
                      <a:alpha val="43137"/>
                    </a:srgbClr>
                  </a:outerShdw>
                </a:effectLst>
                <a:latin typeface="Book Antiqua" pitchFamily="18" charset="0"/>
                <a:cs typeface="Arial" charset="0"/>
              </a:rPr>
              <a:t> </a:t>
            </a:r>
            <a:r>
              <a:rPr lang="de-DE" sz="6000" baseline="30000" dirty="0" err="1">
                <a:solidFill>
                  <a:srgbClr val="CCECFF"/>
                </a:solidFill>
                <a:effectLst>
                  <a:outerShdw blurRad="38100" dist="38100" dir="2700000" algn="tl">
                    <a:srgbClr val="000000">
                      <a:alpha val="43137"/>
                    </a:srgbClr>
                  </a:outerShdw>
                </a:effectLst>
                <a:latin typeface="Book Antiqua" pitchFamily="18" charset="0"/>
                <a:cs typeface="Arial" charset="0"/>
              </a:rPr>
              <a:t>Health</a:t>
            </a:r>
            <a:endParaRPr lang="en-US" sz="6000" baseline="30000" dirty="0">
              <a:solidFill>
                <a:srgbClr val="CCECFF"/>
              </a:solidFill>
              <a:effectLst>
                <a:outerShdw blurRad="38100" dist="38100" dir="2700000" algn="tl">
                  <a:srgbClr val="000000">
                    <a:alpha val="43137"/>
                  </a:srgbClr>
                </a:outerShdw>
              </a:effectLst>
              <a:latin typeface="Book Antiqua" pitchFamily="18" charset="0"/>
              <a:cs typeface="Arial" charset="0"/>
            </a:endParaRPr>
          </a:p>
        </p:txBody>
      </p:sp>
      <p:sp>
        <p:nvSpPr>
          <p:cNvPr id="2" name="Rectangle 1"/>
          <p:cNvSpPr/>
          <p:nvPr/>
        </p:nvSpPr>
        <p:spPr>
          <a:xfrm>
            <a:off x="7164388" y="6453188"/>
            <a:ext cx="1223962" cy="215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endParaRPr>
          </a:p>
        </p:txBody>
      </p:sp>
    </p:spTree>
    <p:extLst>
      <p:ext uri="{BB962C8B-B14F-4D97-AF65-F5344CB8AC3E}">
        <p14:creationId xmlns:p14="http://schemas.microsoft.com/office/powerpoint/2010/main" val="188579118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Standarddesign">
  <a:themeElements>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fontScheme name="3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Standarddesign">
  <a:themeElements>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fontScheme name="3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Standarddesign">
  <a:themeElements>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fontScheme name="3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Standarddesign">
  <a:themeElements>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fontScheme name="3_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andarddesign 1">
        <a:dk1>
          <a:srgbClr val="000000"/>
        </a:dk1>
        <a:lt1>
          <a:srgbClr val="FFFFFF"/>
        </a:lt1>
        <a:dk2>
          <a:srgbClr val="00CC00"/>
        </a:dk2>
        <a:lt2>
          <a:srgbClr val="9B9993"/>
        </a:lt2>
        <a:accent1>
          <a:srgbClr val="444F51"/>
        </a:accent1>
        <a:accent2>
          <a:srgbClr val="006056"/>
        </a:accent2>
        <a:accent3>
          <a:srgbClr val="FFFFFF"/>
        </a:accent3>
        <a:accent4>
          <a:srgbClr val="000000"/>
        </a:accent4>
        <a:accent5>
          <a:srgbClr val="B0B2B3"/>
        </a:accent5>
        <a:accent6>
          <a:srgbClr val="00564D"/>
        </a:accent6>
        <a:hlink>
          <a:srgbClr val="F99B0C"/>
        </a:hlink>
        <a:folHlink>
          <a:srgbClr val="009B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1391</TotalTime>
  <Words>3324</Words>
  <Application>Microsoft Office PowerPoint</Application>
  <PresentationFormat>Affichage à l'écran (4:3)</PresentationFormat>
  <Paragraphs>681</Paragraphs>
  <Slides>71</Slides>
  <Notes>69</Notes>
  <HiddenSlides>1</HiddenSlides>
  <MMClips>0</MMClips>
  <ScaleCrop>false</ScaleCrop>
  <HeadingPairs>
    <vt:vector size="6" baseType="variant">
      <vt:variant>
        <vt:lpstr>Thème</vt:lpstr>
      </vt:variant>
      <vt:variant>
        <vt:i4>8</vt:i4>
      </vt:variant>
      <vt:variant>
        <vt:lpstr>Serveurs OLE incorporés</vt:lpstr>
      </vt:variant>
      <vt:variant>
        <vt:i4>2</vt:i4>
      </vt:variant>
      <vt:variant>
        <vt:lpstr>Titres des diapositives</vt:lpstr>
      </vt:variant>
      <vt:variant>
        <vt:i4>71</vt:i4>
      </vt:variant>
    </vt:vector>
  </HeadingPairs>
  <TitlesOfParts>
    <vt:vector size="81" baseType="lpstr">
      <vt:lpstr>3_Standarddesign</vt:lpstr>
      <vt:lpstr>1_Thème Office</vt:lpstr>
      <vt:lpstr>4_Standarddesign</vt:lpstr>
      <vt:lpstr>Thème Office</vt:lpstr>
      <vt:lpstr>5_Standarddesign</vt:lpstr>
      <vt:lpstr>2_Thème Office</vt:lpstr>
      <vt:lpstr>6_Standarddesign</vt:lpstr>
      <vt:lpstr>3_Thème Office</vt:lpstr>
      <vt:lpstr>Worksheet</vt:lpstr>
      <vt:lpstr>Feuille Microsoft Excel 97-2003</vt:lpstr>
      <vt:lpstr>Présentation PowerPoint</vt:lpstr>
      <vt:lpstr>Bayer World</vt:lpstr>
      <vt:lpstr>Bayer AG</vt:lpstr>
      <vt:lpstr>Bayer Group Sales</vt:lpstr>
      <vt:lpstr>Présentation PowerPoint</vt:lpstr>
      <vt:lpstr>Bayer HealthCare Sales</vt:lpstr>
      <vt:lpstr>Grading of  pharmaceuticals industries in 2010</vt:lpstr>
      <vt:lpstr>A pole, four divisions</vt:lpstr>
      <vt:lpstr>Présentation PowerPoint</vt:lpstr>
      <vt:lpstr>Animal Health</vt:lpstr>
      <vt:lpstr>Présentation PowerPoint</vt:lpstr>
      <vt:lpstr>Diabetes Care</vt:lpstr>
      <vt:lpstr>Diabetes Care</vt:lpstr>
      <vt:lpstr>Présentation PowerPoint</vt:lpstr>
      <vt:lpstr>Présentation PowerPoint</vt:lpstr>
      <vt:lpstr>Présentation PowerPoint</vt:lpstr>
      <vt:lpstr>Présentation PowerPoint</vt:lpstr>
      <vt:lpstr>Présentation PowerPoint</vt:lpstr>
      <vt:lpstr>Présentation PowerPoint</vt:lpstr>
      <vt:lpstr>2004 : Acquisition of Roche’ OTC</vt:lpstr>
      <vt:lpstr>Présentation PowerPoint</vt:lpstr>
      <vt:lpstr>Consumer Health sales</vt:lpstr>
      <vt:lpstr>Présentation PowerPoint</vt:lpstr>
      <vt:lpstr>Animal Health 2010</vt:lpstr>
      <vt:lpstr>Présentation PowerPoint</vt:lpstr>
      <vt:lpstr>Medical care</vt:lpstr>
      <vt:lpstr>Diabetes Care</vt:lpstr>
      <vt:lpstr>Diabetes Care</vt:lpstr>
      <vt:lpstr>Présentation PowerPoint</vt:lpstr>
      <vt:lpstr>Consumer care</vt:lpstr>
      <vt:lpstr>Consumer Care</vt:lpstr>
      <vt:lpstr>Consumer care</vt:lpstr>
      <vt:lpstr>Présentation PowerPoint</vt:lpstr>
      <vt:lpstr>Présentation PowerPoint</vt:lpstr>
      <vt:lpstr>Sales Evolution</vt:lpstr>
      <vt:lpstr>Présentation PowerPoint</vt:lpstr>
      <vt:lpstr>Présentation PowerPoint</vt:lpstr>
      <vt:lpstr>Présentation PowerPoint</vt:lpstr>
      <vt:lpstr>Pharmaceuticals sales in 2009 </vt:lpstr>
      <vt:lpstr>Présentation PowerPoint</vt:lpstr>
      <vt:lpstr>Présentation PowerPoint</vt:lpstr>
      <vt:lpstr>Présentation PowerPoint</vt:lpstr>
      <vt:lpstr>Bayer HealthCare 2009</vt:lpstr>
      <vt:lpstr>Pipeline Bayer HealthCare </vt:lpstr>
      <vt:lpstr>Key Pharma Pipeline Assets </vt:lpstr>
      <vt:lpstr>Présentation PowerPoint</vt:lpstr>
      <vt:lpstr>Bayer Embarked on Diversification in HealthCare LongBefore it Became the New Industry Paradigm</vt:lpstr>
      <vt:lpstr>Présentation PowerPoint</vt:lpstr>
      <vt:lpstr>Research and Development Key Pharma Pipeline Assests </vt:lpstr>
      <vt:lpstr>Xarelto Inhibits the Blood-clotting Process at Pivotal Stage </vt:lpstr>
      <vt:lpstr>Xarelto and the Market for Anticoagulants</vt:lpstr>
      <vt:lpstr>Nexavar</vt:lpstr>
      <vt:lpstr>Building Blocks of Bayer’s Oncology Pipeline</vt:lpstr>
      <vt:lpstr>Regorafenib – A new Tyrosine Kinase Inhibitor</vt:lpstr>
      <vt:lpstr>Présentation PowerPoint</vt:lpstr>
      <vt:lpstr>Betaferon® - Kogenate® </vt:lpstr>
      <vt:lpstr>Top 10 Products Q3’2010</vt:lpstr>
      <vt:lpstr>Research and Development Key Pharma Pipeline Assests </vt:lpstr>
      <vt:lpstr>VEGF Trap-Eye </vt:lpstr>
      <vt:lpstr>Présentation PowerPoint</vt:lpstr>
      <vt:lpstr> Diagnostic Imaging </vt:lpstr>
      <vt:lpstr>Research and Development Key Pharma Pipeline Assests </vt:lpstr>
      <vt:lpstr>Florbetaben</vt:lpstr>
      <vt:lpstr>Présentation PowerPoint</vt:lpstr>
      <vt:lpstr>Bayer’s Pharma Business is Underexposed to the U.S. Market… </vt:lpstr>
      <vt:lpstr>… But is a Top Tier Performer in Emerging Markets </vt:lpstr>
      <vt:lpstr>Leading position in Emerging markets </vt:lpstr>
      <vt:lpstr>Significant Growth of Top Products in China</vt:lpstr>
      <vt:lpstr>Présentation PowerPoint</vt:lpstr>
      <vt:lpstr>SWOT Bayer: Our opinion</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Orane</dc:creator>
  <cp:lastModifiedBy>Andre</cp:lastModifiedBy>
  <cp:revision>135</cp:revision>
  <dcterms:created xsi:type="dcterms:W3CDTF">2011-01-31T09:28:48Z</dcterms:created>
  <dcterms:modified xsi:type="dcterms:W3CDTF">2011-04-20T16:00:03Z</dcterms:modified>
</cp:coreProperties>
</file>